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8"/>
  </p:notesMasterIdLst>
  <p:sldIdLst>
    <p:sldId id="674" r:id="rId3"/>
    <p:sldId id="306" r:id="rId4"/>
    <p:sldId id="676" r:id="rId5"/>
    <p:sldId id="675" r:id="rId6"/>
    <p:sldId id="691" r:id="rId7"/>
    <p:sldId id="689" r:id="rId8"/>
    <p:sldId id="677" r:id="rId9"/>
    <p:sldId id="679" r:id="rId10"/>
    <p:sldId id="684" r:id="rId11"/>
    <p:sldId id="683" r:id="rId12"/>
    <p:sldId id="688" r:id="rId13"/>
    <p:sldId id="685" r:id="rId14"/>
    <p:sldId id="687" r:id="rId15"/>
    <p:sldId id="681" r:id="rId16"/>
    <p:sldId id="69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5" d="100"/>
          <a:sy n="65" d="100"/>
        </p:scale>
        <p:origin x="716" y="32"/>
      </p:cViewPr>
      <p:guideLst/>
    </p:cSldViewPr>
  </p:slideViewPr>
  <p:notesTextViewPr>
    <p:cViewPr>
      <p:scale>
        <a:sx n="1" d="1"/>
        <a:sy n="1" d="1"/>
      </p:scale>
      <p:origin x="0" y="0"/>
    </p:cViewPr>
  </p:notesTextViewPr>
  <p:sorterViewPr>
    <p:cViewPr varScale="1">
      <p:scale>
        <a:sx n="1" d="1"/>
        <a:sy n="1" d="1"/>
      </p:scale>
      <p:origin x="0" y="-427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17AAB9-AA5C-4BBE-B5BD-E4B7264FDA97}" type="datetimeFigureOut">
              <a:rPr lang="en-US" smtClean="0"/>
              <a:t>12/6/2023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B3198A-8190-4FD9-ABFA-02C615E11A70}" type="slidenum">
              <a:rPr lang="en-US" smtClean="0"/>
              <a:t>‹#›</a:t>
            </a:fld>
            <a:endParaRPr lang="en-US"/>
          </a:p>
        </p:txBody>
      </p:sp>
    </p:spTree>
    <p:extLst>
      <p:ext uri="{BB962C8B-B14F-4D97-AF65-F5344CB8AC3E}">
        <p14:creationId xmlns:p14="http://schemas.microsoft.com/office/powerpoint/2010/main" val="2373514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594778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51494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4084120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4121035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788444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851501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661212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39119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266153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78721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70641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0474617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352252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8535325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8243425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644967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203456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1905359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2053876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755720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6760457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551938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482104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3577643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hyperlink" Target="https://www.biblegateway.com/passage/?search=Acts+17%3A26-27&amp;version=NKJV#fen-NKJV-27550a" TargetMode="External"/><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hyperlink" Target="https://www.biblegateway.com/passage/?search=1+Corinthians+16%3A9&amp;version=NASB1995#fen-NASB1995-28786a" TargetMode="External"/><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945003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21163" y="-1"/>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Transitioning into your Harvest Field</a:t>
            </a:r>
            <a:br>
              <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br>
            <a:r>
              <a:rPr kumimoji="0" lang="zh-TW" altLang="en-US"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過渡進入你的禾場中</a:t>
            </a:r>
            <a:endParaRPr kumimoji="0" lang="en-US" altLang="zh-TW" sz="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en-US" altLang="zh-TW" sz="2800" b="1" i="0" u="none" strike="noStrike" kern="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Rev. Brian </a:t>
            </a:r>
            <a:r>
              <a:rPr kumimoji="0" lang="en-US" altLang="zh-TW" sz="2800" b="1" i="0" u="none" strike="noStrike" kern="0" cap="none" spc="0" normalizeH="0" baseline="0" noProof="0" dirty="0" err="1">
                <a:ln>
                  <a:noFill/>
                </a:ln>
                <a:solidFill>
                  <a:srgbClr val="002060"/>
                </a:solidFill>
                <a:effectLst/>
                <a:uLnTx/>
                <a:uFillTx/>
                <a:latin typeface="Century" panose="02040604050505020304" pitchFamily="18" charset="0"/>
                <a:ea typeface="DFKai-SB" panose="03000509000000000000" pitchFamily="65" charset="-120"/>
                <a:cs typeface="Arial" charset="0"/>
              </a:rPr>
              <a:t>Daehn</a:t>
            </a:r>
            <a:endParaRPr kumimoji="0" lang="en-US" altLang="zh-TW" sz="100" b="1" i="0" u="none" strike="noStrike" kern="0" cap="none" spc="0" normalizeH="0" baseline="0" noProof="0" dirty="0">
              <a:ln>
                <a:noFill/>
              </a:ln>
              <a:solidFill>
                <a:srgbClr val="002060"/>
              </a:solidFill>
              <a:effectLst/>
              <a:uLnTx/>
              <a:uFillTx/>
              <a:latin typeface="Century" panose="02040604050505020304" pitchFamily="18" charset="0"/>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4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December 3</a:t>
            </a:r>
            <a:r>
              <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2023</a:t>
            </a:r>
          </a:p>
        </p:txBody>
      </p:sp>
    </p:spTree>
    <p:extLst>
      <p:ext uri="{BB962C8B-B14F-4D97-AF65-F5344CB8AC3E}">
        <p14:creationId xmlns:p14="http://schemas.microsoft.com/office/powerpoint/2010/main" val="2297121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60582" y="-469424"/>
            <a:ext cx="12313163" cy="7327424"/>
          </a:xfrm>
          <a:prstGeom prst="rect">
            <a:avLst/>
          </a:prstGeom>
        </p:spPr>
      </p:pic>
      <p:sp>
        <p:nvSpPr>
          <p:cNvPr id="3" name="Rectangle 39"/>
          <p:cNvSpPr>
            <a:spLocks noChangeArrowheads="1"/>
          </p:cNvSpPr>
          <p:nvPr/>
        </p:nvSpPr>
        <p:spPr bwMode="auto">
          <a:xfrm>
            <a:off x="1097281" y="-200484"/>
            <a:ext cx="9962146" cy="7276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
        <p:nvSpPr>
          <p:cNvPr id="2" name="Subtitle 2">
            <a:extLst>
              <a:ext uri="{FF2B5EF4-FFF2-40B4-BE49-F238E27FC236}">
                <a16:creationId xmlns:a16="http://schemas.microsoft.com/office/drawing/2014/main" id="{582F75BE-6CC7-2164-BC6F-D769BC8D6AAB}"/>
              </a:ext>
            </a:extLst>
          </p:cNvPr>
          <p:cNvSpPr txBox="1">
            <a:spLocks/>
          </p:cNvSpPr>
          <p:nvPr/>
        </p:nvSpPr>
        <p:spPr>
          <a:xfrm>
            <a:off x="696802" y="1701664"/>
            <a:ext cx="10798395" cy="520767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1" i="0" u="none" strike="noStrike" kern="1200" cap="none" spc="0" normalizeH="0" baseline="30000" noProof="0">
              <a:ln>
                <a:noFill/>
              </a:ln>
              <a:solidFill>
                <a:srgbClr val="000000"/>
              </a:solidFill>
              <a:effectLst/>
              <a:uLnTx/>
              <a:uFillTx/>
              <a:latin typeface="system-u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TW" altLang="en-US" sz="4800" b="1" i="0" u="none" strike="noStrike" kern="1200" cap="none" spc="0" normalizeH="0" baseline="30000" noProof="0">
                <a:ln>
                  <a:noFill/>
                </a:ln>
                <a:solidFill>
                  <a:srgbClr val="000000"/>
                </a:solidFill>
                <a:effectLst/>
                <a:uLnTx/>
                <a:uFillTx/>
                <a:latin typeface="system-ui"/>
                <a:ea typeface="新細明體" panose="02020500000000000000" pitchFamily="18" charset="-120"/>
                <a:cs typeface="+mn-cs"/>
              </a:rPr>
              <a:t>使徒行傳 </a:t>
            </a:r>
            <a:r>
              <a:rPr kumimoji="0" lang="zh-TW" altLang="en-US" sz="3200" b="1" i="0" u="none" strike="noStrike" kern="1200" cap="none" spc="0" normalizeH="0" baseline="30000" noProof="0">
                <a:ln>
                  <a:noFill/>
                </a:ln>
                <a:solidFill>
                  <a:srgbClr val="000000"/>
                </a:solidFill>
                <a:effectLst/>
                <a:uLnTx/>
                <a:uFillTx/>
                <a:latin typeface="system-ui"/>
                <a:ea typeface="新細明體" panose="02020500000000000000" pitchFamily="18" charset="-120"/>
                <a:cs typeface="+mn-cs"/>
              </a:rPr>
              <a:t> </a:t>
            </a:r>
            <a:r>
              <a:rPr kumimoji="0" lang="en-US" sz="4400" b="1" i="0" u="none" strike="noStrike" kern="1200" cap="none" spc="0" normalizeH="0" baseline="30000" noProof="0">
                <a:ln>
                  <a:noFill/>
                </a:ln>
                <a:solidFill>
                  <a:srgbClr val="000000"/>
                </a:solidFill>
                <a:effectLst/>
                <a:uLnTx/>
                <a:uFillTx/>
                <a:latin typeface="system-ui"/>
                <a:ea typeface="+mn-ea"/>
                <a:cs typeface="+mn-cs"/>
              </a:rPr>
              <a:t>Acts 17:26-28a</a:t>
            </a:r>
            <a:endParaRPr kumimoji="0" lang="en-US" sz="3200" b="1" i="0" u="none" strike="noStrike" kern="1200" cap="none" spc="0" normalizeH="0" baseline="30000" noProof="0">
              <a:ln>
                <a:noFill/>
              </a:ln>
              <a:solidFill>
                <a:srgbClr val="000000"/>
              </a:solidFill>
              <a:effectLst/>
              <a:uLnTx/>
              <a:uFillTx/>
              <a:latin typeface="system-u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30000" noProof="0">
                <a:ln>
                  <a:noFill/>
                </a:ln>
                <a:solidFill>
                  <a:srgbClr val="000000"/>
                </a:solidFill>
                <a:effectLst/>
                <a:uLnTx/>
                <a:uFillTx/>
                <a:latin typeface="system-ui"/>
                <a:ea typeface="+mn-ea"/>
                <a:cs typeface="+mn-cs"/>
              </a:rPr>
              <a:t>26 </a:t>
            </a:r>
            <a:r>
              <a:rPr kumimoji="0" lang="en-US" sz="2800" b="0" i="0" u="none" strike="noStrike" kern="1200" cap="none" spc="0" normalizeH="0" baseline="0" noProof="0">
                <a:ln>
                  <a:noFill/>
                </a:ln>
                <a:solidFill>
                  <a:srgbClr val="000000"/>
                </a:solidFill>
                <a:effectLst/>
                <a:uLnTx/>
                <a:uFillTx/>
                <a:latin typeface="system-ui"/>
                <a:ea typeface="+mn-ea"/>
                <a:cs typeface="+mn-cs"/>
              </a:rPr>
              <a:t>And He has made from one </a:t>
            </a:r>
            <a:r>
              <a:rPr kumimoji="0" lang="en-US" sz="2800" b="0" i="0" u="none" strike="noStrike" kern="1200" cap="none" spc="0" normalizeH="0" baseline="30000" noProof="0">
                <a:ln>
                  <a:noFill/>
                </a:ln>
                <a:solidFill>
                  <a:srgbClr val="000000"/>
                </a:solidFill>
                <a:effectLst/>
                <a:uLnTx/>
                <a:uFillTx/>
                <a:latin typeface="system-ui"/>
                <a:ea typeface="+mn-ea"/>
                <a:cs typeface="+mn-cs"/>
              </a:rPr>
              <a:t>[</a:t>
            </a:r>
            <a:r>
              <a:rPr kumimoji="0" lang="en-US" sz="2800" b="0" i="0" u="none" strike="noStrike" kern="1200" cap="none" spc="0" normalizeH="0" baseline="30000" noProof="0">
                <a:ln>
                  <a:noFill/>
                </a:ln>
                <a:solidFill>
                  <a:srgbClr val="4A4A4A"/>
                </a:solidFill>
                <a:effectLst/>
                <a:uLnTx/>
                <a:uFillTx/>
                <a:latin typeface="system-ui"/>
                <a:ea typeface="+mn-ea"/>
                <a:cs typeface="+mn-cs"/>
                <a:hlinkClick r:id="rId3" tooltip="See footnote a"/>
              </a:rPr>
              <a:t>a</a:t>
            </a:r>
            <a:r>
              <a:rPr kumimoji="0" lang="en-US" sz="2800" b="0" i="0" u="none" strike="noStrike" kern="1200" cap="none" spc="0" normalizeH="0" baseline="30000" noProof="0">
                <a:ln>
                  <a:noFill/>
                </a:ln>
                <a:solidFill>
                  <a:srgbClr val="000000"/>
                </a:solidFill>
                <a:effectLst/>
                <a:uLnTx/>
                <a:uFillTx/>
                <a:latin typeface="system-ui"/>
                <a:ea typeface="+mn-ea"/>
                <a:cs typeface="+mn-cs"/>
              </a:rPr>
              <a:t>]</a:t>
            </a:r>
            <a:r>
              <a:rPr kumimoji="0" lang="en-US" sz="2800" b="0" i="0" u="none" strike="noStrike" kern="1200" cap="none" spc="0" normalizeH="0" baseline="0" noProof="0">
                <a:ln>
                  <a:noFill/>
                </a:ln>
                <a:solidFill>
                  <a:srgbClr val="000000"/>
                </a:solidFill>
                <a:effectLst/>
                <a:uLnTx/>
                <a:uFillTx/>
                <a:latin typeface="system-ui"/>
                <a:ea typeface="+mn-ea"/>
                <a:cs typeface="+mn-cs"/>
              </a:rPr>
              <a:t>blood every nation of men to dwell on all the face of the earth, and </a:t>
            </a:r>
            <a:r>
              <a:rPr kumimoji="0" lang="en-US" sz="2800" b="0" i="1" u="sng" strike="noStrike" kern="1200" cap="none" spc="0" normalizeH="0" baseline="0" noProof="0">
                <a:ln>
                  <a:noFill/>
                </a:ln>
                <a:solidFill>
                  <a:srgbClr val="000000"/>
                </a:solidFill>
                <a:effectLst/>
                <a:uLnTx/>
                <a:uFillTx/>
                <a:latin typeface="system-ui"/>
                <a:ea typeface="+mn-ea"/>
                <a:cs typeface="+mn-cs"/>
              </a:rPr>
              <a:t>has determined </a:t>
            </a:r>
            <a:r>
              <a:rPr kumimoji="0" lang="en-US" sz="2800" b="0" i="0" u="none" strike="noStrike" kern="1200" cap="none" spc="0" normalizeH="0" baseline="0" noProof="0">
                <a:ln>
                  <a:noFill/>
                </a:ln>
                <a:solidFill>
                  <a:srgbClr val="000000"/>
                </a:solidFill>
                <a:effectLst/>
                <a:uLnTx/>
                <a:uFillTx/>
                <a:latin typeface="system-ui"/>
                <a:ea typeface="+mn-ea"/>
                <a:cs typeface="+mn-cs"/>
              </a:rPr>
              <a:t>their </a:t>
            </a:r>
            <a:r>
              <a:rPr kumimoji="0" lang="en-US" sz="2800" b="1" i="1" u="sng" strike="noStrike" kern="1200" cap="none" spc="0" normalizeH="0" baseline="0" noProof="0">
                <a:ln>
                  <a:noFill/>
                </a:ln>
                <a:solidFill>
                  <a:srgbClr val="000000"/>
                </a:solidFill>
                <a:effectLst/>
                <a:uLnTx/>
                <a:uFillTx/>
                <a:latin typeface="system-ui"/>
                <a:ea typeface="+mn-ea"/>
                <a:cs typeface="+mn-cs"/>
              </a:rPr>
              <a:t>preappointed</a:t>
            </a:r>
            <a:r>
              <a:rPr kumimoji="0" lang="en-US" sz="2800" b="1" i="1" u="none" strike="noStrike" kern="1200" cap="none" spc="0" normalizeH="0" baseline="0" noProof="0">
                <a:ln>
                  <a:noFill/>
                </a:ln>
                <a:solidFill>
                  <a:srgbClr val="000000"/>
                </a:solidFill>
                <a:effectLst/>
                <a:uLnTx/>
                <a:uFillTx/>
                <a:latin typeface="system-ui"/>
                <a:ea typeface="+mn-ea"/>
                <a:cs typeface="+mn-cs"/>
              </a:rPr>
              <a:t> </a:t>
            </a:r>
            <a:r>
              <a:rPr kumimoji="0" lang="en-US" sz="2800" b="1" i="1" u="sng" strike="noStrike" kern="1200" cap="none" spc="0" normalizeH="0" baseline="0" noProof="0">
                <a:ln>
                  <a:noFill/>
                </a:ln>
                <a:solidFill>
                  <a:srgbClr val="000000"/>
                </a:solidFill>
                <a:effectLst/>
                <a:uLnTx/>
                <a:uFillTx/>
                <a:latin typeface="system-ui"/>
                <a:ea typeface="+mn-ea"/>
                <a:cs typeface="+mn-cs"/>
              </a:rPr>
              <a:t>times</a:t>
            </a:r>
            <a:r>
              <a:rPr kumimoji="0" lang="en-US" sz="2800" b="1" i="1" u="none" strike="noStrike" kern="1200" cap="none" spc="0" normalizeH="0" baseline="0" noProof="0">
                <a:ln>
                  <a:noFill/>
                </a:ln>
                <a:solidFill>
                  <a:srgbClr val="000000"/>
                </a:solidFill>
                <a:effectLst/>
                <a:uLnTx/>
                <a:uFillTx/>
                <a:latin typeface="system-ui"/>
                <a:ea typeface="+mn-ea"/>
                <a:cs typeface="+mn-cs"/>
              </a:rPr>
              <a:t> </a:t>
            </a:r>
            <a:r>
              <a:rPr kumimoji="0" lang="en-US" sz="2800" b="0" i="0" u="none" strike="noStrike" kern="1200" cap="none" spc="0" normalizeH="0" baseline="0" noProof="0">
                <a:ln>
                  <a:noFill/>
                </a:ln>
                <a:solidFill>
                  <a:srgbClr val="000000"/>
                </a:solidFill>
                <a:effectLst/>
                <a:uLnTx/>
                <a:uFillTx/>
                <a:latin typeface="system-ui"/>
                <a:ea typeface="+mn-ea"/>
                <a:cs typeface="+mn-cs"/>
              </a:rPr>
              <a:t>and the </a:t>
            </a:r>
            <a:r>
              <a:rPr kumimoji="0" lang="en-US" sz="2800" b="1" i="1" u="sng" strike="noStrike" kern="1200" cap="none" spc="0" normalizeH="0" baseline="0" noProof="0">
                <a:ln>
                  <a:noFill/>
                </a:ln>
                <a:solidFill>
                  <a:srgbClr val="000000"/>
                </a:solidFill>
                <a:effectLst/>
                <a:uLnTx/>
                <a:uFillTx/>
                <a:latin typeface="system-ui"/>
                <a:ea typeface="+mn-ea"/>
                <a:cs typeface="+mn-cs"/>
              </a:rPr>
              <a:t>boundaries</a:t>
            </a:r>
            <a:r>
              <a:rPr kumimoji="0" lang="en-US" sz="2800" b="0" i="1" u="sng" strike="noStrike" kern="1200" cap="none" spc="0" normalizeH="0" baseline="0" noProof="0">
                <a:ln>
                  <a:noFill/>
                </a:ln>
                <a:solidFill>
                  <a:srgbClr val="000000"/>
                </a:solidFill>
                <a:effectLst/>
                <a:uLnTx/>
                <a:uFillTx/>
                <a:latin typeface="system-ui"/>
                <a:ea typeface="+mn-ea"/>
                <a:cs typeface="+mn-cs"/>
              </a:rPr>
              <a:t> </a:t>
            </a:r>
            <a:r>
              <a:rPr kumimoji="0" lang="en-US" sz="2800" b="0" i="0" u="none" strike="noStrike" kern="1200" cap="none" spc="0" normalizeH="0" baseline="0" noProof="0">
                <a:ln>
                  <a:noFill/>
                </a:ln>
                <a:solidFill>
                  <a:srgbClr val="000000"/>
                </a:solidFill>
                <a:effectLst/>
                <a:uLnTx/>
                <a:uFillTx/>
                <a:latin typeface="system-ui"/>
                <a:ea typeface="+mn-ea"/>
                <a:cs typeface="+mn-cs"/>
              </a:rPr>
              <a:t>of their dwellings, </a:t>
            </a:r>
            <a:r>
              <a:rPr kumimoji="0" lang="en-US" sz="2800" b="1" i="0" u="none" strike="noStrike" kern="1200" cap="none" spc="0" normalizeH="0" baseline="30000" noProof="0">
                <a:ln>
                  <a:noFill/>
                </a:ln>
                <a:solidFill>
                  <a:srgbClr val="000000"/>
                </a:solidFill>
                <a:effectLst/>
                <a:uLnTx/>
                <a:uFillTx/>
                <a:latin typeface="system-ui"/>
                <a:ea typeface="+mn-ea"/>
                <a:cs typeface="+mn-cs"/>
              </a:rPr>
              <a:t>27 </a:t>
            </a:r>
            <a:r>
              <a:rPr kumimoji="0" lang="en-US" sz="2800" b="0" i="0" u="none" strike="noStrike" kern="1200" cap="none" spc="0" normalizeH="0" baseline="0" noProof="0">
                <a:ln>
                  <a:noFill/>
                </a:ln>
                <a:solidFill>
                  <a:srgbClr val="000000"/>
                </a:solidFill>
                <a:effectLst/>
                <a:uLnTx/>
                <a:uFillTx/>
                <a:latin typeface="system-ui"/>
                <a:ea typeface="+mn-ea"/>
                <a:cs typeface="+mn-cs"/>
              </a:rPr>
              <a:t>so that they should </a:t>
            </a:r>
            <a:r>
              <a:rPr kumimoji="0" lang="en-US" sz="2800" b="0" i="1" u="sng" strike="noStrike" kern="1200" cap="none" spc="0" normalizeH="0" baseline="0" noProof="0">
                <a:ln>
                  <a:noFill/>
                </a:ln>
                <a:solidFill>
                  <a:srgbClr val="000000"/>
                </a:solidFill>
                <a:effectLst/>
                <a:uLnTx/>
                <a:uFillTx/>
                <a:latin typeface="system-ui"/>
                <a:ea typeface="+mn-ea"/>
                <a:cs typeface="+mn-cs"/>
              </a:rPr>
              <a:t>seek the Lord</a:t>
            </a:r>
            <a:r>
              <a:rPr kumimoji="0" lang="en-US" sz="2800" b="0" i="0" u="none" strike="noStrike" kern="1200" cap="none" spc="0" normalizeH="0" baseline="0" noProof="0">
                <a:ln>
                  <a:noFill/>
                </a:ln>
                <a:solidFill>
                  <a:srgbClr val="000000"/>
                </a:solidFill>
                <a:effectLst/>
                <a:uLnTx/>
                <a:uFillTx/>
                <a:latin typeface="system-ui"/>
                <a:ea typeface="+mn-ea"/>
                <a:cs typeface="+mn-cs"/>
              </a:rPr>
              <a:t>, in the hope that </a:t>
            </a:r>
            <a:r>
              <a:rPr kumimoji="0" lang="en-US" sz="2800" b="0" i="1" u="sng" strike="noStrike" kern="1200" cap="none" spc="0" normalizeH="0" baseline="0" noProof="0">
                <a:ln>
                  <a:noFill/>
                </a:ln>
                <a:solidFill>
                  <a:srgbClr val="000000"/>
                </a:solidFill>
                <a:effectLst/>
                <a:uLnTx/>
                <a:uFillTx/>
                <a:latin typeface="system-ui"/>
                <a:ea typeface="+mn-ea"/>
                <a:cs typeface="+mn-cs"/>
              </a:rPr>
              <a:t>they might grope (reach up) for Him </a:t>
            </a:r>
            <a:r>
              <a:rPr kumimoji="0" lang="en-US" sz="2800" b="0" i="1" u="none" strike="noStrike" kern="1200" cap="none" spc="0" normalizeH="0" baseline="0" noProof="0">
                <a:ln>
                  <a:noFill/>
                </a:ln>
                <a:solidFill>
                  <a:srgbClr val="000000"/>
                </a:solidFill>
                <a:effectLst/>
                <a:uLnTx/>
                <a:uFillTx/>
                <a:latin typeface="system-ui"/>
                <a:ea typeface="+mn-ea"/>
                <a:cs typeface="+mn-cs"/>
              </a:rPr>
              <a:t>and </a:t>
            </a:r>
            <a:r>
              <a:rPr kumimoji="0" lang="en-US" sz="2800" b="0" i="1" u="sng" strike="noStrike" kern="1200" cap="none" spc="0" normalizeH="0" baseline="0" noProof="0">
                <a:ln>
                  <a:noFill/>
                </a:ln>
                <a:solidFill>
                  <a:srgbClr val="000000"/>
                </a:solidFill>
                <a:effectLst/>
                <a:uLnTx/>
                <a:uFillTx/>
                <a:latin typeface="system-ui"/>
                <a:ea typeface="+mn-ea"/>
                <a:cs typeface="+mn-cs"/>
              </a:rPr>
              <a:t>find Him</a:t>
            </a:r>
            <a:r>
              <a:rPr kumimoji="0" lang="en-US" sz="2800" b="0" i="0" u="sng" strike="noStrike" kern="1200" cap="none" spc="0" normalizeH="0" baseline="0" noProof="0">
                <a:ln>
                  <a:noFill/>
                </a:ln>
                <a:solidFill>
                  <a:srgbClr val="000000"/>
                </a:solidFill>
                <a:effectLst/>
                <a:uLnTx/>
                <a:uFillTx/>
                <a:latin typeface="system-ui"/>
                <a:ea typeface="+mn-ea"/>
                <a:cs typeface="+mn-cs"/>
              </a:rPr>
              <a:t>,</a:t>
            </a:r>
            <a:r>
              <a:rPr kumimoji="0" lang="en-US" sz="2800" b="0" i="0" u="none" strike="noStrike" kern="1200" cap="none" spc="0" normalizeH="0" baseline="0" noProof="0">
                <a:ln>
                  <a:noFill/>
                </a:ln>
                <a:solidFill>
                  <a:srgbClr val="000000"/>
                </a:solidFill>
                <a:effectLst/>
                <a:uLnTx/>
                <a:uFillTx/>
                <a:latin typeface="system-ui"/>
                <a:ea typeface="+mn-ea"/>
                <a:cs typeface="+mn-cs"/>
              </a:rPr>
              <a:t> though </a:t>
            </a:r>
            <a:r>
              <a:rPr kumimoji="0" lang="en-US" sz="2800" b="0" i="1" u="sng" strike="noStrike" kern="1200" cap="none" spc="0" normalizeH="0" baseline="0" noProof="0">
                <a:ln>
                  <a:noFill/>
                </a:ln>
                <a:solidFill>
                  <a:srgbClr val="000000"/>
                </a:solidFill>
                <a:effectLst/>
                <a:uLnTx/>
                <a:uFillTx/>
                <a:latin typeface="system-ui"/>
                <a:ea typeface="+mn-ea"/>
                <a:cs typeface="+mn-cs"/>
              </a:rPr>
              <a:t>He is not far from each one of us</a:t>
            </a:r>
            <a:r>
              <a:rPr kumimoji="0" lang="en-US" sz="2800" b="0" i="0" u="none" strike="noStrike" kern="1200" cap="none" spc="0" normalizeH="0" baseline="0" noProof="0">
                <a:ln>
                  <a:noFill/>
                </a:ln>
                <a:solidFill>
                  <a:srgbClr val="000000"/>
                </a:solidFill>
                <a:effectLst/>
                <a:uLnTx/>
                <a:uFillTx/>
                <a:latin typeface="system-ui"/>
                <a:ea typeface="+mn-ea"/>
                <a:cs typeface="+mn-cs"/>
              </a:rPr>
              <a:t>; for </a:t>
            </a:r>
            <a:r>
              <a:rPr kumimoji="0" lang="en-US" sz="2800" b="0" i="1" u="sng" strike="noStrike" kern="1200" cap="none" spc="0" normalizeH="0" baseline="0" noProof="0">
                <a:ln>
                  <a:noFill/>
                </a:ln>
                <a:solidFill>
                  <a:srgbClr val="000000"/>
                </a:solidFill>
                <a:effectLst/>
                <a:uLnTx/>
                <a:uFillTx/>
                <a:latin typeface="system-ui"/>
                <a:ea typeface="+mn-ea"/>
                <a:cs typeface="+mn-cs"/>
              </a:rPr>
              <a:t>in Him </a:t>
            </a:r>
            <a:r>
              <a:rPr kumimoji="0" lang="en-US" sz="2800" b="0" i="0" u="none" strike="noStrike" kern="1200" cap="none" spc="0" normalizeH="0" baseline="0" noProof="0">
                <a:ln>
                  <a:noFill/>
                </a:ln>
                <a:solidFill>
                  <a:srgbClr val="000000"/>
                </a:solidFill>
                <a:effectLst/>
                <a:uLnTx/>
                <a:uFillTx/>
                <a:latin typeface="system-ui"/>
                <a:ea typeface="+mn-ea"/>
                <a:cs typeface="+mn-cs"/>
              </a:rPr>
              <a:t>we </a:t>
            </a:r>
            <a:r>
              <a:rPr kumimoji="0" lang="en-US" sz="2800" b="0" i="1" u="sng" strike="noStrike" kern="1200" cap="none" spc="0" normalizeH="0" baseline="0" noProof="0">
                <a:ln>
                  <a:noFill/>
                </a:ln>
                <a:solidFill>
                  <a:srgbClr val="000000"/>
                </a:solidFill>
                <a:effectLst/>
                <a:uLnTx/>
                <a:uFillTx/>
                <a:latin typeface="system-ui"/>
                <a:ea typeface="+mn-ea"/>
                <a:cs typeface="+mn-cs"/>
              </a:rPr>
              <a:t>live </a:t>
            </a:r>
            <a:r>
              <a:rPr kumimoji="0" lang="en-US" sz="2800" b="0" i="0" u="none" strike="noStrike" kern="1200" cap="none" spc="0" normalizeH="0" baseline="0" noProof="0">
                <a:ln>
                  <a:noFill/>
                </a:ln>
                <a:solidFill>
                  <a:srgbClr val="000000"/>
                </a:solidFill>
                <a:effectLst/>
                <a:uLnTx/>
                <a:uFillTx/>
                <a:latin typeface="system-ui"/>
                <a:ea typeface="+mn-ea"/>
                <a:cs typeface="+mn-cs"/>
              </a:rPr>
              <a:t>and </a:t>
            </a:r>
            <a:r>
              <a:rPr kumimoji="0" lang="en-US" sz="2800" b="0" i="1" u="sng" strike="noStrike" kern="1200" cap="none" spc="0" normalizeH="0" baseline="0" noProof="0">
                <a:ln>
                  <a:noFill/>
                </a:ln>
                <a:solidFill>
                  <a:srgbClr val="000000"/>
                </a:solidFill>
                <a:effectLst/>
                <a:uLnTx/>
                <a:uFillTx/>
                <a:latin typeface="system-ui"/>
                <a:ea typeface="+mn-ea"/>
                <a:cs typeface="+mn-cs"/>
              </a:rPr>
              <a:t>move</a:t>
            </a:r>
            <a:r>
              <a:rPr kumimoji="0" lang="en-US" sz="2800" b="0" i="0" u="none" strike="noStrike" kern="1200" cap="none" spc="0" normalizeH="0" baseline="0" noProof="0">
                <a:ln>
                  <a:noFill/>
                </a:ln>
                <a:solidFill>
                  <a:srgbClr val="000000"/>
                </a:solidFill>
                <a:effectLst/>
                <a:uLnTx/>
                <a:uFillTx/>
                <a:latin typeface="system-ui"/>
                <a:ea typeface="+mn-ea"/>
                <a:cs typeface="+mn-cs"/>
              </a:rPr>
              <a:t> and </a:t>
            </a:r>
            <a:r>
              <a:rPr kumimoji="0" lang="en-US" sz="2800" b="0" i="1" u="sng" strike="noStrike" kern="1200" cap="none" spc="0" normalizeH="0" baseline="0" noProof="0">
                <a:ln>
                  <a:noFill/>
                </a:ln>
                <a:solidFill>
                  <a:srgbClr val="000000"/>
                </a:solidFill>
                <a:effectLst/>
                <a:uLnTx/>
                <a:uFillTx/>
                <a:latin typeface="system-ui"/>
                <a:ea typeface="+mn-ea"/>
                <a:cs typeface="+mn-cs"/>
              </a:rPr>
              <a:t>have our being</a:t>
            </a:r>
            <a:r>
              <a:rPr kumimoji="0" lang="en-US" sz="2800" b="0" i="0" u="none" strike="noStrike" kern="1200" cap="none" spc="0" normalizeH="0" baseline="0" noProof="0">
                <a:ln>
                  <a:noFill/>
                </a:ln>
                <a:solidFill>
                  <a:srgbClr val="000000"/>
                </a:solidFill>
                <a:effectLst/>
                <a:uLnTx/>
                <a:uFillTx/>
                <a:latin typeface="system-ui"/>
                <a:ea typeface="+mn-ea"/>
                <a:cs typeface="+mn-cs"/>
              </a:rPr>
              <a:t>…(NKJV)</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 b="0" i="0" u="none" strike="noStrike" kern="1200" cap="none" spc="0" normalizeH="0" baseline="0" noProof="0">
              <a:ln>
                <a:noFill/>
              </a:ln>
              <a:solidFill>
                <a:srgbClr val="000000"/>
              </a:solidFill>
              <a:effectLst/>
              <a:uLnTx/>
              <a:uFillTx/>
              <a:latin typeface="system-ui"/>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TW" altLang="en-US" sz="3600" b="1" i="0" u="none" strike="noStrike" kern="1200" cap="none" spc="0" normalizeH="0" baseline="0" noProof="0">
                <a:ln>
                  <a:noFill/>
                </a:ln>
                <a:solidFill>
                  <a:srgbClr val="000000"/>
                </a:solidFill>
                <a:effectLst/>
                <a:uLnTx/>
                <a:uFillTx/>
                <a:latin typeface="system-ui"/>
                <a:ea typeface="新細明體" panose="02020500000000000000" pitchFamily="18" charset="-120"/>
                <a:cs typeface="+mn-cs"/>
              </a:rPr>
              <a:t>他從一本造出萬族的人，住在全地上，並且預先定準他們的年限和所住的疆界，要叫他們尋求　神，或者可以揣摩而得，其實他離我們各人不遠；我們生活、動作、存留，都在乎他。</a:t>
            </a:r>
            <a:endParaRPr kumimoji="0" lang="en-US" sz="3600" b="1" i="0" u="none" strike="noStrike" kern="1200" cap="none" spc="0" normalizeH="0" baseline="0" noProof="0">
              <a:ln>
                <a:noFill/>
              </a:ln>
              <a:solidFill>
                <a:srgbClr val="000000"/>
              </a:solidFill>
              <a:effectLst/>
              <a:uLnTx/>
              <a:uFillTx/>
              <a:latin typeface="system-u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000000"/>
              </a:solidFill>
              <a:effectLst/>
              <a:uLnTx/>
              <a:uFillTx/>
              <a:latin typeface="system-u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000000"/>
              </a:solidFill>
              <a:effectLst/>
              <a:uLnTx/>
              <a:uFillTx/>
              <a:latin typeface="system-u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000000"/>
              </a:solidFill>
              <a:effectLst/>
              <a:uLnTx/>
              <a:uFillTx/>
              <a:latin typeface="system-u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000000"/>
              </a:solidFill>
              <a:effectLst/>
              <a:uLnTx/>
              <a:uFillTx/>
              <a:latin typeface="system-u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000000"/>
              </a:solidFill>
              <a:effectLst/>
              <a:uLnTx/>
              <a:uFillTx/>
              <a:latin typeface="system-u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000000"/>
              </a:solidFill>
              <a:effectLst/>
              <a:uLnTx/>
              <a:uFillTx/>
              <a:latin typeface="system-u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000000"/>
              </a:solidFill>
              <a:effectLst/>
              <a:uLnTx/>
              <a:uFillTx/>
              <a:latin typeface="system-u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000000"/>
              </a:solidFill>
              <a:effectLst/>
              <a:uLnTx/>
              <a:uFillTx/>
              <a:latin typeface="system-u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000000"/>
              </a:solidFill>
              <a:effectLst/>
              <a:uLnTx/>
              <a:uFillTx/>
              <a:latin typeface="system-u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000000"/>
              </a:solidFill>
              <a:effectLst/>
              <a:uLnTx/>
              <a:uFillTx/>
              <a:latin typeface="system-u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9859E546-441D-813C-C6B5-22F1C2A1BF8F}"/>
              </a:ext>
            </a:extLst>
          </p:cNvPr>
          <p:cNvSpPr txBox="1">
            <a:spLocks/>
          </p:cNvSpPr>
          <p:nvPr/>
        </p:nvSpPr>
        <p:spPr>
          <a:xfrm>
            <a:off x="498763" y="0"/>
            <a:ext cx="11114606" cy="158952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Transitioning into your Harvest Field</a:t>
            </a:r>
            <a:br>
              <a:rPr kumimoji="0" lang="en-US" sz="48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kumimoji="0" lang="zh-TW" altLang="en-US" sz="4800" b="1" i="0" u="none" strike="noStrike" kern="1200" cap="none" spc="0" normalizeH="0" baseline="0" noProof="0" dirty="0">
                <a:ln>
                  <a:noFill/>
                </a:ln>
                <a:solidFill>
                  <a:sysClr val="windowText" lastClr="000000"/>
                </a:solidFill>
                <a:effectLst/>
                <a:uLnTx/>
                <a:uFillTx/>
                <a:latin typeface="Calibri Light" panose="020F0302020204030204"/>
                <a:ea typeface="新細明體" panose="02020500000000000000" pitchFamily="18" charset="-120"/>
                <a:cs typeface="+mj-cs"/>
              </a:rPr>
              <a:t>過</a:t>
            </a:r>
            <a:r>
              <a:rPr lang="zh-TW" altLang="en-US" sz="4800" b="1" dirty="0">
                <a:solidFill>
                  <a:sysClr val="windowText" lastClr="000000"/>
                </a:solidFill>
                <a:latin typeface="Calibri Light" panose="020F0302020204030204"/>
                <a:ea typeface="新細明體" panose="02020500000000000000" pitchFamily="18" charset="-120"/>
              </a:rPr>
              <a:t>渡進入</a:t>
            </a:r>
            <a:r>
              <a:rPr kumimoji="0" lang="zh-TW" altLang="en-US" sz="4800" b="1" i="0" u="none" strike="noStrike" kern="1200" cap="none" spc="0" normalizeH="0" baseline="0" noProof="0" dirty="0">
                <a:ln>
                  <a:noFill/>
                </a:ln>
                <a:solidFill>
                  <a:sysClr val="windowText" lastClr="000000"/>
                </a:solidFill>
                <a:effectLst/>
                <a:uLnTx/>
                <a:uFillTx/>
                <a:latin typeface="Calibri Light" panose="020F0302020204030204"/>
                <a:ea typeface="新細明體" panose="02020500000000000000" pitchFamily="18" charset="-120"/>
                <a:cs typeface="+mj-cs"/>
              </a:rPr>
              <a:t>你的禾場中</a:t>
            </a:r>
            <a:endParaRPr kumimoji="0" lang="en-US" sz="48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06551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60582" y="-469424"/>
            <a:ext cx="12313163" cy="7327424"/>
          </a:xfrm>
          <a:prstGeom prst="rect">
            <a:avLst/>
          </a:prstGeom>
        </p:spPr>
      </p:pic>
      <p:sp>
        <p:nvSpPr>
          <p:cNvPr id="3" name="Rectangle 39"/>
          <p:cNvSpPr>
            <a:spLocks noChangeArrowheads="1"/>
          </p:cNvSpPr>
          <p:nvPr/>
        </p:nvSpPr>
        <p:spPr bwMode="auto">
          <a:xfrm>
            <a:off x="1097281" y="-200484"/>
            <a:ext cx="9962146" cy="7276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
        <p:nvSpPr>
          <p:cNvPr id="2" name="Content Placeholder 2">
            <a:extLst>
              <a:ext uri="{FF2B5EF4-FFF2-40B4-BE49-F238E27FC236}">
                <a16:creationId xmlns:a16="http://schemas.microsoft.com/office/drawing/2014/main" id="{A825A18B-478E-82D1-E347-1EA33392488D}"/>
              </a:ext>
            </a:extLst>
          </p:cNvPr>
          <p:cNvSpPr txBox="1">
            <a:spLocks/>
          </p:cNvSpPr>
          <p:nvPr/>
        </p:nvSpPr>
        <p:spPr>
          <a:xfrm>
            <a:off x="759961" y="1424217"/>
            <a:ext cx="10799619" cy="5123278"/>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0"/>
              </a:spcAft>
              <a:buClrTx/>
              <a:buSzTx/>
              <a:buFont typeface="+mj-lt"/>
              <a:buAutoNum type="alphaUcPeriod"/>
              <a:tabLst/>
              <a:defRPr/>
            </a:pPr>
            <a:r>
              <a:rPr kumimoji="0" lang="en-US" sz="2800" b="1"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Men of Issachar – understood the appointed times &amp; what best to do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a:t>
            </a:r>
            <a:r>
              <a:rPr kumimoji="0" lang="zh-TW" altLang="en-US" sz="3300" b="1"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歷代志上</a:t>
            </a:r>
            <a:r>
              <a:rPr kumimoji="0" lang="zh-TW" altLang="en-US" sz="2800" b="1"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  </a:t>
            </a:r>
            <a:r>
              <a:rPr kumimoji="0" lang="en-US" sz="2800" b="1"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1 Chron.12:32)</a:t>
            </a:r>
            <a:endParaRPr kumimoji="0" lang="en-US" sz="2800" b="0" i="0" u="none" strike="noStrike" kern="120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4572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300" b="1" i="0" u="none" strike="noStrike" kern="1200" cap="none" spc="0" normalizeH="0" baseline="30000" noProof="0">
                <a:ln>
                  <a:noFill/>
                </a:ln>
                <a:solidFill>
                  <a:srgbClr val="000000"/>
                </a:solidFill>
                <a:effectLst/>
                <a:uLnTx/>
                <a:uFillTx/>
                <a:latin typeface="Segoe UI" panose="020B0502040204020203" pitchFamily="34" charset="0"/>
                <a:ea typeface="Times New Roman" panose="02020603050405020304" pitchFamily="18" charset="0"/>
                <a:cs typeface="+mn-cs"/>
              </a:rPr>
              <a:t>32 </a:t>
            </a:r>
            <a:r>
              <a:rPr kumimoji="0" lang="en-US" sz="3300" b="0" i="0" u="none" strike="noStrike" kern="1200" cap="none" spc="0" normalizeH="0" baseline="0" noProof="0">
                <a:ln>
                  <a:noFill/>
                </a:ln>
                <a:solidFill>
                  <a:srgbClr val="000000"/>
                </a:solidFill>
                <a:effectLst/>
                <a:uLnTx/>
                <a:uFillTx/>
                <a:latin typeface="Segoe UI" panose="020B0502040204020203" pitchFamily="34" charset="0"/>
                <a:ea typeface="Times New Roman" panose="02020603050405020304" pitchFamily="18" charset="0"/>
                <a:cs typeface="+mn-cs"/>
              </a:rPr>
              <a:t>of the sons of Issachar </a:t>
            </a:r>
            <a:r>
              <a:rPr kumimoji="0" lang="en-US" sz="3300" b="0" i="1" u="sng" strike="noStrike" kern="1200" cap="none" spc="0" normalizeH="0" baseline="0" noProof="0">
                <a:ln>
                  <a:noFill/>
                </a:ln>
                <a:solidFill>
                  <a:srgbClr val="000000"/>
                </a:solidFill>
                <a:effectLst/>
                <a:uLnTx/>
                <a:uFillTx/>
                <a:latin typeface="Segoe UI" panose="020B0502040204020203" pitchFamily="34" charset="0"/>
                <a:ea typeface="Times New Roman" panose="02020603050405020304" pitchFamily="18" charset="0"/>
                <a:cs typeface="+mn-cs"/>
              </a:rPr>
              <a:t>who had understanding of the times</a:t>
            </a:r>
            <a:r>
              <a:rPr kumimoji="0" lang="en-US" sz="3300" b="0" i="0" u="none" strike="noStrike" kern="1200" cap="none" spc="0" normalizeH="0" baseline="0" noProof="0">
                <a:ln>
                  <a:noFill/>
                </a:ln>
                <a:solidFill>
                  <a:srgbClr val="000000"/>
                </a:solidFill>
                <a:effectLst/>
                <a:uLnTx/>
                <a:uFillTx/>
                <a:latin typeface="Segoe UI" panose="020B0502040204020203" pitchFamily="34" charset="0"/>
                <a:ea typeface="Times New Roman" panose="02020603050405020304" pitchFamily="18" charset="0"/>
                <a:cs typeface="+mn-cs"/>
              </a:rPr>
              <a:t>, to </a:t>
            </a:r>
            <a:r>
              <a:rPr kumimoji="0" lang="en-US" sz="3300" b="0" i="1" u="sng" strike="noStrike" kern="1200" cap="none" spc="0" normalizeH="0" baseline="0" noProof="0">
                <a:ln>
                  <a:noFill/>
                </a:ln>
                <a:solidFill>
                  <a:srgbClr val="000000"/>
                </a:solidFill>
                <a:effectLst/>
                <a:uLnTx/>
                <a:uFillTx/>
                <a:latin typeface="Segoe UI" panose="020B0502040204020203" pitchFamily="34" charset="0"/>
                <a:ea typeface="Times New Roman" panose="02020603050405020304" pitchFamily="18" charset="0"/>
                <a:cs typeface="+mn-cs"/>
              </a:rPr>
              <a:t>know what Israel ought to do” (NKJV) </a:t>
            </a:r>
            <a:r>
              <a:rPr kumimoji="0" lang="en-US" sz="3300" b="0" i="1" u="none" strike="noStrike" kern="1200" cap="none" spc="0" normalizeH="0" baseline="0" noProof="0">
                <a:ln>
                  <a:noFill/>
                </a:ln>
                <a:solidFill>
                  <a:srgbClr val="000000"/>
                </a:solidFill>
                <a:effectLst/>
                <a:uLnTx/>
                <a:uFillTx/>
                <a:latin typeface="Segoe UI" panose="020B0502040204020203" pitchFamily="34" charset="0"/>
                <a:ea typeface="Times New Roman" panose="02020603050405020304" pitchFamily="18" charset="0"/>
                <a:cs typeface="+mn-cs"/>
              </a:rPr>
              <a:t>– We must Align ourselves with God’s Time/Season (Keeping in step with the Holy Spirit)</a:t>
            </a:r>
          </a:p>
          <a:p>
            <a:pPr marL="22860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00" b="0" i="1" u="none" strike="noStrike" kern="1200" cap="none" spc="0" normalizeH="0" baseline="0" noProof="0">
              <a:ln>
                <a:noFill/>
              </a:ln>
              <a:solidFill>
                <a:srgbClr val="000000"/>
              </a:solidFill>
              <a:effectLst/>
              <a:uLnTx/>
              <a:uFillTx/>
              <a:latin typeface="Segoe UI" panose="020B0502040204020203" pitchFamily="34" charset="0"/>
              <a:ea typeface="Times New Roman" panose="02020603050405020304" pitchFamily="18" charset="0"/>
              <a:cs typeface="+mn-cs"/>
            </a:endParaRPr>
          </a:p>
          <a:p>
            <a:pPr marL="22860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TW" altLang="en-US" sz="3300" b="1" i="0" u="none" strike="noStrike" kern="120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rPr>
              <a:t>以薩迦支派，有二百族長都通達時務，知道以色列人所當行的； </a:t>
            </a:r>
            <a:endParaRPr kumimoji="0" lang="en-US" altLang="zh-TW" sz="3300" b="1" i="0" u="none" strike="noStrike" kern="120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22860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zh-TW" sz="3300" b="1" i="0" u="none" strike="noStrike" kern="120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rPr>
              <a:t>(</a:t>
            </a:r>
            <a:r>
              <a:rPr kumimoji="0" lang="zh-TW" altLang="en-US" sz="3300" b="1" i="0" u="none" strike="noStrike" kern="120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rPr>
              <a:t>歷代志上 </a:t>
            </a:r>
            <a:r>
              <a:rPr kumimoji="0" lang="en-US" altLang="zh-TW" sz="3300" b="0" i="0" u="none" strike="noStrike" kern="120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rPr>
              <a:t>1 Chron.12:32</a:t>
            </a:r>
            <a:r>
              <a:rPr kumimoji="0" lang="zh-TW" altLang="en-US" sz="3300" b="0" i="0" u="none" strike="noStrike" kern="120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rPr>
              <a:t> </a:t>
            </a:r>
            <a:r>
              <a:rPr kumimoji="0" lang="en-US" altLang="zh-TW" sz="3300" b="0" i="0" u="none" strike="noStrike" kern="120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rPr>
              <a:t>12:32</a:t>
            </a:r>
            <a:r>
              <a:rPr kumimoji="0" lang="en-US" altLang="zh-TW" sz="3300" b="1" i="0" u="none" strike="noStrike" kern="120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rPr>
              <a:t>)</a:t>
            </a:r>
            <a:endParaRPr kumimoji="0" lang="en-US" sz="3300" b="1" i="0" u="none" strike="noStrike" kern="120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22860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342900" marR="0" lvl="0" indent="-342900" algn="ctr" defTabSz="914400" rtl="0" eaLnBrk="1" fontAlgn="auto" latinLnBrk="0" hangingPunct="1">
              <a:lnSpc>
                <a:spcPct val="90000"/>
              </a:lnSpc>
              <a:spcBef>
                <a:spcPts val="1000"/>
              </a:spcBef>
              <a:spcAft>
                <a:spcPts val="0"/>
              </a:spcAft>
              <a:buClrTx/>
              <a:buSzTx/>
              <a:buFont typeface="Symbol" panose="05050102010706020507" pitchFamily="18" charset="2"/>
              <a:buChar char=""/>
              <a:tabLst/>
              <a:defRPr/>
            </a:pPr>
            <a:r>
              <a:rPr kumimoji="0" lang="en-US" sz="2800" b="0" i="1" u="none" strike="noStrike" kern="1200" cap="none" spc="0" normalizeH="0" baseline="0" noProof="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“Too often Godly Leaders and People desire God to work into or within their own Timetables…this often results in little advancement of God’s Kingdom Purposes and Spiritual Activity. I believe today it is imperative that we as Godly leaders and people </a:t>
            </a:r>
            <a:r>
              <a:rPr kumimoji="0" lang="en-US" sz="2800" b="1" i="1" u="sng" strike="noStrike" kern="1200" cap="none" spc="0" normalizeH="0" baseline="0" noProof="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ALIGN ourselves with God and His  Timetable/Season</a:t>
            </a:r>
            <a:r>
              <a:rPr kumimoji="0" lang="en-US" sz="2800" b="0" i="1" u="none" strike="noStrike" kern="1200" cap="none" spc="0" normalizeH="0" baseline="0" noProof="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 As we do this it will allow us to co-operate with The Lord (Holy Spirit) to develop Divine strategies resulting in Kingdom advancement”. B. Daehn   </a:t>
            </a:r>
            <a:endParaRPr kumimoji="0" lang="en-US" sz="2800" b="0" i="0" u="none" strike="noStrike" kern="120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Segoe UI" panose="020B0502040204020203"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67AE77AF-72DE-51A8-7776-0C902E79A1FE}"/>
              </a:ext>
            </a:extLst>
          </p:cNvPr>
          <p:cNvSpPr txBox="1">
            <a:spLocks/>
          </p:cNvSpPr>
          <p:nvPr/>
        </p:nvSpPr>
        <p:spPr>
          <a:xfrm>
            <a:off x="465350" y="18255"/>
            <a:ext cx="112613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Understanding God’s Appointed Times</a:t>
            </a:r>
            <a:br>
              <a:rPr kumimoji="0" lang="en-US" sz="40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kumimoji="0" lang="zh-TW" altLang="en-US" sz="4000" b="1" i="0" u="none" strike="noStrike" kern="1200" cap="none" spc="0" normalizeH="0" baseline="0" noProof="0" dirty="0">
                <a:ln>
                  <a:noFill/>
                </a:ln>
                <a:solidFill>
                  <a:sysClr val="windowText" lastClr="000000"/>
                </a:solidFill>
                <a:effectLst/>
                <a:uLnTx/>
                <a:uFillTx/>
                <a:latin typeface="Calibri Light" panose="020F0302020204030204"/>
                <a:ea typeface="新細明體" panose="02020500000000000000" pitchFamily="18" charset="-120"/>
                <a:cs typeface="+mj-cs"/>
              </a:rPr>
              <a:t>明白神所預定的時機</a:t>
            </a:r>
            <a:endParaRPr kumimoji="0" lang="en-US" sz="40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06050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60582" y="-469424"/>
            <a:ext cx="12313163" cy="7327424"/>
          </a:xfrm>
          <a:prstGeom prst="rect">
            <a:avLst/>
          </a:prstGeom>
        </p:spPr>
      </p:pic>
      <p:sp>
        <p:nvSpPr>
          <p:cNvPr id="3" name="Rectangle 39"/>
          <p:cNvSpPr>
            <a:spLocks noChangeArrowheads="1"/>
          </p:cNvSpPr>
          <p:nvPr/>
        </p:nvSpPr>
        <p:spPr bwMode="auto">
          <a:xfrm>
            <a:off x="1097281" y="-200484"/>
            <a:ext cx="9962146" cy="7276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
        <p:nvSpPr>
          <p:cNvPr id="2" name="Content Placeholder 2">
            <a:extLst>
              <a:ext uri="{FF2B5EF4-FFF2-40B4-BE49-F238E27FC236}">
                <a16:creationId xmlns:a16="http://schemas.microsoft.com/office/drawing/2014/main" id="{24D6100A-E3C0-44F3-1667-DDFA41B52572}"/>
              </a:ext>
            </a:extLst>
          </p:cNvPr>
          <p:cNvSpPr txBox="1">
            <a:spLocks/>
          </p:cNvSpPr>
          <p:nvPr/>
        </p:nvSpPr>
        <p:spPr>
          <a:xfrm>
            <a:off x="757925" y="1540299"/>
            <a:ext cx="10816325" cy="5139222"/>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59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Transitions in Growth </a:t>
            </a:r>
            <a:r>
              <a:rPr kumimoji="0" lang="zh-TW" altLang="en-US" sz="59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成長</a:t>
            </a:r>
            <a:r>
              <a:rPr kumimoji="0" lang="zh-TW" altLang="en-US" sz="59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59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(baby, adolescence, adulthood, marriage, family-children, empty-nesters).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59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Transitions in vocation</a:t>
            </a:r>
            <a:r>
              <a:rPr kumimoji="0" lang="zh-TW" altLang="en-US" sz="59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zh-TW" altLang="en-US" sz="59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職業</a:t>
            </a:r>
            <a:r>
              <a:rPr kumimoji="0" lang="en-US" sz="59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(one job to another, promotions- one role to another role, from one place/city to another, pay changes)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59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Transitions in relationships</a:t>
            </a:r>
            <a:r>
              <a:rPr kumimoji="0" lang="zh-TW" altLang="en-US" sz="59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zh-TW" altLang="en-US" sz="59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人際關係</a:t>
            </a:r>
            <a:r>
              <a:rPr kumimoji="0" lang="en-US" sz="59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(childhood relationships, school relationships, sports/activity relationships, vocational relationships, single, marriage, spiritual relationships)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59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Transitions into new Spiritual Seasons/Times</a:t>
            </a:r>
            <a:r>
              <a:rPr kumimoji="0" lang="zh-TW" altLang="en-US" sz="59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zh-TW" altLang="en-US" sz="59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屬靈的季節</a:t>
            </a:r>
            <a:r>
              <a:rPr kumimoji="0" lang="en-US" altLang="zh-TW" sz="59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r>
              <a:rPr kumimoji="0" lang="zh-TW" altLang="en-US" sz="59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時機</a:t>
            </a:r>
            <a:r>
              <a:rPr kumimoji="0" lang="en-US" sz="59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(from Chronos </a:t>
            </a:r>
            <a:r>
              <a:rPr kumimoji="0" lang="zh-TW" altLang="en-US" sz="5900" b="1" i="0" u="none" strike="noStrike" kern="1200" cap="none" spc="0" normalizeH="0" baseline="0" noProof="0" dirty="0">
                <a:ln>
                  <a:noFill/>
                </a:ln>
                <a:solidFill>
                  <a:sysClr val="windowText" lastClr="000000"/>
                </a:solidFill>
                <a:effectLst/>
                <a:uLnTx/>
                <a:uFillTx/>
                <a:latin typeface="Calibri" panose="020F0502020204030204"/>
                <a:ea typeface="新細明體" panose="02020500000000000000" pitchFamily="18" charset="-120"/>
                <a:cs typeface="+mn-cs"/>
              </a:rPr>
              <a:t>時間</a:t>
            </a:r>
            <a:r>
              <a:rPr kumimoji="0" lang="zh-TW" altLang="en-US" sz="5900" b="0" i="0" u="none" strike="noStrike" kern="1200" cap="none" spc="0" normalizeH="0" baseline="0" noProof="0" dirty="0">
                <a:ln>
                  <a:noFill/>
                </a:ln>
                <a:solidFill>
                  <a:sysClr val="windowText" lastClr="000000"/>
                </a:solidFill>
                <a:effectLst/>
                <a:uLnTx/>
                <a:uFillTx/>
                <a:latin typeface="Calibri" panose="020F0502020204030204"/>
                <a:ea typeface="新細明體" panose="02020500000000000000" pitchFamily="18" charset="-120"/>
                <a:cs typeface="+mn-cs"/>
              </a:rPr>
              <a:t> </a:t>
            </a:r>
            <a:r>
              <a:rPr kumimoji="0" lang="en-US" sz="59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to Kairos times</a:t>
            </a:r>
            <a:r>
              <a:rPr kumimoji="0" lang="zh-TW" altLang="en-US" sz="5900" b="0" i="0" u="none" strike="noStrike" kern="1200" cap="none" spc="0" normalizeH="0" baseline="0" noProof="0" dirty="0">
                <a:ln>
                  <a:noFill/>
                </a:ln>
                <a:solidFill>
                  <a:sysClr val="windowText" lastClr="000000"/>
                </a:solidFill>
                <a:effectLst/>
                <a:uLnTx/>
                <a:uFillTx/>
                <a:latin typeface="Calibri" panose="020F0502020204030204"/>
                <a:ea typeface="新細明體" panose="02020500000000000000" pitchFamily="18" charset="-120"/>
                <a:cs typeface="+mn-cs"/>
              </a:rPr>
              <a:t> </a:t>
            </a:r>
            <a:r>
              <a:rPr kumimoji="0" lang="zh-TW" altLang="en-US" sz="5900" b="1" i="0" u="none" strike="noStrike" kern="1200" cap="none" spc="0" normalizeH="0" baseline="0" noProof="0" dirty="0">
                <a:ln>
                  <a:noFill/>
                </a:ln>
                <a:solidFill>
                  <a:sysClr val="windowText" lastClr="000000"/>
                </a:solidFill>
                <a:effectLst/>
                <a:uLnTx/>
                <a:uFillTx/>
                <a:latin typeface="Calibri" panose="020F0502020204030204"/>
                <a:ea typeface="新細明體" panose="02020500000000000000" pitchFamily="18" charset="-120"/>
                <a:cs typeface="+mn-cs"/>
              </a:rPr>
              <a:t>神所預定的時機</a:t>
            </a:r>
            <a:r>
              <a:rPr kumimoji="0" lang="en-US" sz="59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42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59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Note: Each transition requires that we RECOGNIZE our season, we LET GO of the PAST, we REACH Upward &amp; Forward, and we STEP THROUGH into the NEW!</a:t>
            </a:r>
            <a:endPar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11F2060D-1F03-6104-FB8B-AE4D85AC293A}"/>
              </a:ext>
            </a:extLst>
          </p:cNvPr>
          <p:cNvSpPr txBox="1">
            <a:spLocks/>
          </p:cNvSpPr>
          <p:nvPr/>
        </p:nvSpPr>
        <p:spPr>
          <a:xfrm>
            <a:off x="838200" y="1825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noFill/>
                </a:ln>
                <a:solidFill>
                  <a:sysClr val="windowText" lastClr="000000"/>
                </a:solidFill>
                <a:effectLst/>
                <a:uLnTx/>
                <a:uFillTx/>
                <a:latin typeface="Calibri Light" panose="020F0302020204030204"/>
                <a:ea typeface="+mj-ea"/>
                <a:cs typeface="+mj-cs"/>
              </a:rPr>
              <a:t>Transitions we often Experience</a:t>
            </a:r>
            <a:br>
              <a:rPr kumimoji="0" lang="en-US" sz="4400" b="1" i="0" u="none" strike="noStrike" kern="1200" cap="none" spc="0" normalizeH="0" baseline="0" noProof="0">
                <a:ln>
                  <a:noFill/>
                </a:ln>
                <a:solidFill>
                  <a:sysClr val="windowText" lastClr="000000"/>
                </a:solidFill>
                <a:effectLst/>
                <a:uLnTx/>
                <a:uFillTx/>
                <a:latin typeface="Calibri Light" panose="020F0302020204030204"/>
                <a:ea typeface="+mj-ea"/>
                <a:cs typeface="+mj-cs"/>
              </a:rPr>
            </a:br>
            <a:r>
              <a:rPr kumimoji="0" lang="zh-TW" altLang="en-US" sz="4400" b="1" i="0" u="none" strike="noStrike" kern="1200" cap="none" spc="0" normalizeH="0" baseline="0" noProof="0">
                <a:ln>
                  <a:noFill/>
                </a:ln>
                <a:solidFill>
                  <a:sysClr val="windowText" lastClr="000000"/>
                </a:solidFill>
                <a:effectLst/>
                <a:uLnTx/>
                <a:uFillTx/>
                <a:latin typeface="Calibri Light" panose="020F0302020204030204"/>
                <a:ea typeface="新細明體" panose="02020500000000000000" pitchFamily="18" charset="-120"/>
                <a:cs typeface="+mj-cs"/>
              </a:rPr>
              <a:t>我們經常經歷的過渡時期</a:t>
            </a:r>
            <a:endParaRPr kumimoji="0" lang="en-US" sz="44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070844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60582" y="-469424"/>
            <a:ext cx="12313163" cy="7327424"/>
          </a:xfrm>
          <a:prstGeom prst="rect">
            <a:avLst/>
          </a:prstGeom>
        </p:spPr>
      </p:pic>
      <p:sp>
        <p:nvSpPr>
          <p:cNvPr id="3" name="Rectangle 39"/>
          <p:cNvSpPr>
            <a:spLocks noChangeArrowheads="1"/>
          </p:cNvSpPr>
          <p:nvPr/>
        </p:nvSpPr>
        <p:spPr bwMode="auto">
          <a:xfrm>
            <a:off x="1097281" y="-200484"/>
            <a:ext cx="9962146" cy="7276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
        <p:nvSpPr>
          <p:cNvPr id="2" name="Content Placeholder 2">
            <a:extLst>
              <a:ext uri="{FF2B5EF4-FFF2-40B4-BE49-F238E27FC236}">
                <a16:creationId xmlns:a16="http://schemas.microsoft.com/office/drawing/2014/main" id="{44B2CEDC-0CED-CE71-2694-E410D438F86C}"/>
              </a:ext>
            </a:extLst>
          </p:cNvPr>
          <p:cNvSpPr txBox="1">
            <a:spLocks/>
          </p:cNvSpPr>
          <p:nvPr/>
        </p:nvSpPr>
        <p:spPr>
          <a:xfrm>
            <a:off x="581890" y="1393604"/>
            <a:ext cx="11222182" cy="5530409"/>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TW" altLang="en-US" sz="4400" b="1" i="0" u="none" strike="noStrike" kern="1200" cap="none" spc="0" normalizeH="0" baseline="30000" noProof="0" dirty="0">
                <a:ln>
                  <a:noFill/>
                </a:ln>
                <a:solidFill>
                  <a:srgbClr val="000000"/>
                </a:solidFill>
                <a:effectLst/>
                <a:uLnTx/>
                <a:uFillTx/>
                <a:latin typeface="system-ui"/>
                <a:ea typeface="新細明體" panose="02020500000000000000" pitchFamily="18" charset="-120"/>
                <a:cs typeface="+mn-cs"/>
              </a:rPr>
              <a:t>使徒行傳 </a:t>
            </a:r>
            <a:r>
              <a:rPr kumimoji="0" lang="en-US" sz="4400" b="1" i="0" u="none" strike="noStrike" kern="1200" cap="none" spc="0" normalizeH="0" baseline="30000" noProof="0" dirty="0">
                <a:ln>
                  <a:noFill/>
                </a:ln>
                <a:solidFill>
                  <a:srgbClr val="000000"/>
                </a:solidFill>
                <a:effectLst/>
                <a:uLnTx/>
                <a:uFillTx/>
                <a:latin typeface="system-ui"/>
                <a:ea typeface="+mn-ea"/>
                <a:cs typeface="+mn-cs"/>
              </a:rPr>
              <a:t>Acts 1:7</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30000" noProof="0" dirty="0">
                <a:ln>
                  <a:noFill/>
                </a:ln>
                <a:solidFill>
                  <a:srgbClr val="000000"/>
                </a:solidFill>
                <a:effectLst/>
                <a:uLnTx/>
                <a:uFillTx/>
                <a:latin typeface="system-ui"/>
                <a:ea typeface="+mn-ea"/>
                <a:cs typeface="+mn-cs"/>
              </a:rPr>
              <a:t>7</a:t>
            </a:r>
            <a:r>
              <a:rPr kumimoji="0" lang="en-US" sz="2800" b="1" i="0" u="none" strike="noStrike" kern="1200" cap="none" spc="0" normalizeH="0" baseline="30000" noProof="0" dirty="0">
                <a:ln>
                  <a:noFill/>
                </a:ln>
                <a:solidFill>
                  <a:srgbClr val="000000"/>
                </a:solidFill>
                <a:effectLst/>
                <a:uLnTx/>
                <a:uFillTx/>
                <a:latin typeface="system-ui"/>
                <a:ea typeface="+mn-ea"/>
                <a:cs typeface="+mn-cs"/>
              </a:rPr>
              <a:t> </a:t>
            </a:r>
            <a:r>
              <a:rPr kumimoji="0" lang="en-US" sz="2800" b="0" i="0" u="none" strike="noStrike" kern="1200" cap="none" spc="0" normalizeH="0" baseline="0" noProof="0" dirty="0">
                <a:ln>
                  <a:noFill/>
                </a:ln>
                <a:solidFill>
                  <a:srgbClr val="000000"/>
                </a:solidFill>
                <a:effectLst/>
                <a:uLnTx/>
                <a:uFillTx/>
                <a:latin typeface="system-ui"/>
                <a:ea typeface="+mn-ea"/>
                <a:cs typeface="+mn-cs"/>
              </a:rPr>
              <a:t>And He said to them, “It is not for you to know </a:t>
            </a:r>
            <a:r>
              <a:rPr kumimoji="0" lang="en-US" sz="2800" b="0" i="0" u="sng" strike="noStrike" kern="1200" cap="none" spc="0" normalizeH="0" baseline="0" noProof="0" dirty="0">
                <a:ln>
                  <a:noFill/>
                </a:ln>
                <a:solidFill>
                  <a:srgbClr val="000000"/>
                </a:solidFill>
                <a:effectLst/>
                <a:uLnTx/>
                <a:uFillTx/>
                <a:latin typeface="system-ui"/>
                <a:ea typeface="+mn-ea"/>
                <a:cs typeface="+mn-cs"/>
              </a:rPr>
              <a:t>times</a:t>
            </a:r>
            <a:r>
              <a:rPr kumimoji="0" lang="en-US" sz="2800" b="0" i="0" u="none" strike="noStrike" kern="1200" cap="none" spc="0" normalizeH="0" baseline="0" noProof="0" dirty="0">
                <a:ln>
                  <a:noFill/>
                </a:ln>
                <a:solidFill>
                  <a:srgbClr val="000000"/>
                </a:solidFill>
                <a:effectLst/>
                <a:uLnTx/>
                <a:uFillTx/>
                <a:latin typeface="system-ui"/>
                <a:ea typeface="+mn-ea"/>
                <a:cs typeface="+mn-cs"/>
              </a:rPr>
              <a:t> (Chronos) or </a:t>
            </a:r>
            <a:r>
              <a:rPr kumimoji="0" lang="en-US" sz="2800" b="0" i="0" u="sng" strike="noStrike" kern="1200" cap="none" spc="0" normalizeH="0" baseline="0" noProof="0" dirty="0">
                <a:ln>
                  <a:noFill/>
                </a:ln>
                <a:solidFill>
                  <a:srgbClr val="000000"/>
                </a:solidFill>
                <a:effectLst/>
                <a:uLnTx/>
                <a:uFillTx/>
                <a:latin typeface="system-ui"/>
                <a:ea typeface="+mn-ea"/>
                <a:cs typeface="+mn-cs"/>
              </a:rPr>
              <a:t>seasons</a:t>
            </a:r>
            <a:r>
              <a:rPr kumimoji="0" lang="en-US" sz="2800" b="0" i="0" u="none" strike="noStrike" kern="1200" cap="none" spc="0" normalizeH="0" baseline="0" noProof="0" dirty="0">
                <a:ln>
                  <a:noFill/>
                </a:ln>
                <a:solidFill>
                  <a:srgbClr val="000000"/>
                </a:solidFill>
                <a:effectLst/>
                <a:uLnTx/>
                <a:uFillTx/>
                <a:latin typeface="system-ui"/>
                <a:ea typeface="+mn-ea"/>
                <a:cs typeface="+mn-cs"/>
              </a:rPr>
              <a:t> (Kairos) which the Father has put in His own authority. (NKJV)</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TW" altLang="en-US" sz="3000" b="1" i="0" u="none" strike="noStrike" kern="1200" cap="none" spc="0" normalizeH="0" baseline="0" noProof="0" dirty="0">
                <a:ln>
                  <a:noFill/>
                </a:ln>
                <a:solidFill>
                  <a:srgbClr val="000000"/>
                </a:solidFill>
                <a:effectLst/>
                <a:uLnTx/>
                <a:uFillTx/>
                <a:latin typeface="system-ui"/>
                <a:ea typeface="新細明體" panose="02020500000000000000" pitchFamily="18" charset="-120"/>
                <a:cs typeface="+mn-cs"/>
              </a:rPr>
              <a:t>耶穌對他們說：「父憑著自己的權柄所定的時候、日期，不是你們可以知道的。 </a:t>
            </a:r>
            <a:endParaRPr kumimoji="0" lang="en-US" sz="3000" b="1" i="0" u="none" strike="noStrike" kern="1200" cap="none" spc="0" normalizeH="0" baseline="0" noProof="0" dirty="0">
              <a:ln>
                <a:noFill/>
              </a:ln>
              <a:solidFill>
                <a:srgbClr val="000000"/>
              </a:solidFill>
              <a:effectLst/>
              <a:uLnTx/>
              <a:uFillTx/>
              <a:latin typeface="system-ui"/>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endParaRPr>
          </a:p>
          <a:p>
            <a:pPr marL="342900" marR="0" lvl="0" indent="-34290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19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Normal/Regular Time </a:t>
            </a:r>
            <a:r>
              <a:rPr kumimoji="0" lang="zh-TW" altLang="en-US" sz="22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時間</a:t>
            </a:r>
            <a:r>
              <a:rPr kumimoji="0" lang="zh-TW" altLang="en-US" sz="19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 </a:t>
            </a:r>
            <a:r>
              <a:rPr kumimoji="0" lang="en-US" sz="19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a:t>
            </a:r>
            <a:r>
              <a:rPr kumimoji="0" lang="en-US" sz="1900" b="1" i="1" u="none" strike="noStrike" kern="1200" cap="none" spc="0" normalizeH="0" baseline="0" noProof="0" dirty="0" err="1">
                <a:ln>
                  <a:noFill/>
                </a:ln>
                <a:solidFill>
                  <a:srgbClr val="000000"/>
                </a:solidFill>
                <a:effectLst/>
                <a:uLnTx/>
                <a:uFillTx/>
                <a:latin typeface="Segoe UI" panose="020B0502040204020203" pitchFamily="34" charset="0"/>
                <a:ea typeface="Times New Roman" panose="02020603050405020304" pitchFamily="18" charset="0"/>
                <a:cs typeface="+mn-cs"/>
              </a:rPr>
              <a:t>Grk</a:t>
            </a:r>
            <a:r>
              <a:rPr kumimoji="0" lang="en-US" sz="1900" b="1"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 Chronos</a:t>
            </a:r>
            <a:r>
              <a:rPr kumimoji="0" lang="en-US" sz="19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 </a:t>
            </a:r>
            <a:r>
              <a:rPr kumimoji="0" lang="en-US" sz="19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 normal order of time, chronological time, denoted extent or quantity of time.</a:t>
            </a:r>
            <a:endParaRPr kumimoji="0" lang="en-US" sz="19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342900" marR="0" lvl="0" indent="-34290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19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Special/Appointed Time </a:t>
            </a:r>
            <a:r>
              <a:rPr kumimoji="0" lang="zh-TW" altLang="en-US" sz="22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時機 </a:t>
            </a:r>
            <a:r>
              <a:rPr kumimoji="0" lang="en-US" sz="19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a:t>
            </a:r>
            <a:r>
              <a:rPr kumimoji="0" lang="en-US" sz="1900" b="1" i="1" u="none" strike="noStrike" kern="1200" cap="none" spc="0" normalizeH="0" baseline="0" noProof="0" dirty="0" err="1">
                <a:ln>
                  <a:noFill/>
                </a:ln>
                <a:solidFill>
                  <a:srgbClr val="000000"/>
                </a:solidFill>
                <a:effectLst/>
                <a:uLnTx/>
                <a:uFillTx/>
                <a:latin typeface="Segoe UI" panose="020B0502040204020203" pitchFamily="34" charset="0"/>
                <a:ea typeface="Times New Roman" panose="02020603050405020304" pitchFamily="18" charset="0"/>
                <a:cs typeface="+mn-cs"/>
              </a:rPr>
              <a:t>Grk</a:t>
            </a:r>
            <a:r>
              <a:rPr kumimoji="0" lang="en-US" sz="1900" b="1"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 Kairos</a:t>
            </a:r>
            <a:r>
              <a:rPr kumimoji="0" lang="en-US" sz="19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 </a:t>
            </a:r>
            <a:r>
              <a:rPr kumimoji="0" lang="en-US" sz="19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 opportune time, set time, appointed time, proper time for action.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900" b="0" i="1" u="sng"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The Divine Connection Between </a:t>
            </a:r>
            <a:r>
              <a:rPr kumimoji="0" lang="en-US" sz="3000" b="1" i="1" u="sng"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Chronos/Logos </a:t>
            </a:r>
            <a:r>
              <a:rPr kumimoji="0" lang="en-US" sz="1900" b="0" i="1" u="sng"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(Word) and </a:t>
            </a:r>
            <a:r>
              <a:rPr kumimoji="0" lang="en-US" sz="3000" b="1" i="1" u="sng"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Kairos/Rhema </a:t>
            </a:r>
            <a:r>
              <a:rPr kumimoji="0" lang="en-US" sz="1900" b="0" i="1" u="sng"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(Word) </a:t>
            </a:r>
          </a:p>
          <a:p>
            <a:pPr marL="342900" marR="0" lvl="0" indent="-34290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19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Chronos time is connected to </a:t>
            </a:r>
            <a:r>
              <a:rPr kumimoji="0" lang="en-US" sz="19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His Logos </a:t>
            </a:r>
            <a:r>
              <a:rPr kumimoji="0" lang="en-US" sz="19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(Word) – “ Give us this day our ‘Daily Bread’”</a:t>
            </a:r>
          </a:p>
          <a:p>
            <a:pPr marL="342900" marR="0" lvl="0" indent="-34290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19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Kairos times are connected to </a:t>
            </a:r>
            <a:r>
              <a:rPr kumimoji="0" lang="en-US" sz="19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His Rhema </a:t>
            </a:r>
            <a:r>
              <a:rPr kumimoji="0" lang="en-US" sz="19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(Word) – “ Man shall not live by ‘bread alone’ (Logos), but every </a:t>
            </a:r>
            <a:r>
              <a:rPr kumimoji="0" lang="en-US" sz="1900" b="1"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Word (Rhema) that proceeds out of the mouth of God</a:t>
            </a:r>
            <a:r>
              <a:rPr kumimoji="0" lang="en-US" sz="19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Note: God Announces His Appointed Times by His servants the Prophets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TW" altLang="en-US" sz="2200" b="1" i="0" u="none" strike="noStrike" kern="1200" cap="none" spc="0" normalizeH="0" baseline="0" noProof="0" dirty="0">
                <a:ln>
                  <a:noFill/>
                </a:ln>
                <a:solidFill>
                  <a:srgbClr val="000000"/>
                </a:solidFill>
                <a:effectLst/>
                <a:uLnTx/>
                <a:uFillTx/>
                <a:latin typeface="system-ui"/>
                <a:ea typeface="新細明體" panose="02020500000000000000" pitchFamily="18" charset="-120"/>
                <a:cs typeface="+mn-cs"/>
              </a:rPr>
              <a:t>阿摩司書 </a:t>
            </a:r>
            <a:r>
              <a:rPr kumimoji="0" lang="en-US" sz="1900" b="1" i="0" u="none" strike="noStrike" kern="1200" cap="none" spc="0" normalizeH="0" baseline="0" noProof="0" dirty="0">
                <a:ln>
                  <a:noFill/>
                </a:ln>
                <a:solidFill>
                  <a:srgbClr val="000000"/>
                </a:solidFill>
                <a:effectLst/>
                <a:uLnTx/>
                <a:uFillTx/>
                <a:latin typeface="system-ui"/>
                <a:ea typeface="+mn-ea"/>
                <a:cs typeface="+mn-cs"/>
              </a:rPr>
              <a:t>Amos 3:7 “Surely the Lord </a:t>
            </a:r>
            <a:r>
              <a:rPr kumimoji="0" lang="en-US" sz="1900" b="1" i="0" u="none" strike="noStrike" kern="1200" cap="small" spc="0" normalizeH="0" baseline="0" noProof="0" dirty="0">
                <a:ln>
                  <a:noFill/>
                </a:ln>
                <a:solidFill>
                  <a:srgbClr val="000000"/>
                </a:solidFill>
                <a:effectLst/>
                <a:uLnTx/>
                <a:uFillTx/>
                <a:latin typeface="system-ui"/>
                <a:ea typeface="+mn-ea"/>
                <a:cs typeface="+mn-cs"/>
              </a:rPr>
              <a:t>God</a:t>
            </a:r>
            <a:r>
              <a:rPr kumimoji="0" lang="en-US" sz="1900" b="1" i="0" u="none" strike="noStrike" kern="1200" cap="none" spc="0" normalizeH="0" baseline="0" noProof="0" dirty="0">
                <a:ln>
                  <a:noFill/>
                </a:ln>
                <a:solidFill>
                  <a:srgbClr val="000000"/>
                </a:solidFill>
                <a:effectLst/>
                <a:uLnTx/>
                <a:uFillTx/>
                <a:latin typeface="system-ui"/>
                <a:ea typeface="+mn-ea"/>
                <a:cs typeface="+mn-cs"/>
              </a:rPr>
              <a:t> does nothing, Unless He reveals His secret to His servants the prophets. (NKJV)</a:t>
            </a:r>
            <a:endParaRPr kumimoji="0" lang="en-US" sz="1900" b="1"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95209668-89F9-A1E0-B4CB-4DC801FFAD15}"/>
              </a:ext>
            </a:extLst>
          </p:cNvPr>
          <p:cNvSpPr txBox="1">
            <a:spLocks/>
          </p:cNvSpPr>
          <p:nvPr/>
        </p:nvSpPr>
        <p:spPr>
          <a:xfrm>
            <a:off x="877319" y="-4404"/>
            <a:ext cx="10515600" cy="107527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sysClr val="windowText" lastClr="000000"/>
                </a:solidFill>
                <a:effectLst/>
                <a:uLnTx/>
                <a:uFillTx/>
                <a:latin typeface="Calibri Light" panose="020F0302020204030204"/>
                <a:ea typeface="+mj-ea"/>
                <a:cs typeface="+mj-cs"/>
              </a:rPr>
              <a:t>Chronos &amp; Kairos Times/Seasons</a:t>
            </a:r>
            <a:br>
              <a:rPr kumimoji="0" lang="en-US" sz="4000" b="1" i="0" u="none" strike="noStrike" kern="1200" cap="none" spc="0" normalizeH="0" baseline="0" noProof="0">
                <a:ln>
                  <a:noFill/>
                </a:ln>
                <a:solidFill>
                  <a:sysClr val="windowText" lastClr="000000"/>
                </a:solidFill>
                <a:effectLst/>
                <a:uLnTx/>
                <a:uFillTx/>
                <a:latin typeface="Calibri Light" panose="020F0302020204030204"/>
                <a:ea typeface="+mj-ea"/>
                <a:cs typeface="+mj-cs"/>
              </a:rPr>
            </a:br>
            <a:r>
              <a:rPr kumimoji="0" lang="zh-TW" altLang="en-US" sz="4000" b="1" i="0" u="none" strike="noStrike" kern="1200" cap="none" spc="0" normalizeH="0" baseline="0" noProof="0">
                <a:ln>
                  <a:noFill/>
                </a:ln>
                <a:solidFill>
                  <a:sysClr val="windowText" lastClr="000000"/>
                </a:solidFill>
                <a:effectLst/>
                <a:uLnTx/>
                <a:uFillTx/>
                <a:latin typeface="Calibri Light" panose="020F0302020204030204"/>
                <a:ea typeface="新細明體" panose="02020500000000000000" pitchFamily="18" charset="-120"/>
                <a:cs typeface="+mj-cs"/>
              </a:rPr>
              <a:t>一般的時間  與 神預定的時機</a:t>
            </a:r>
            <a:r>
              <a:rPr kumimoji="0" lang="en-US" altLang="zh-TW" sz="4000" b="1" i="0" u="none" strike="noStrike" kern="1200" cap="none" spc="0" normalizeH="0" baseline="0" noProof="0">
                <a:ln>
                  <a:noFill/>
                </a:ln>
                <a:solidFill>
                  <a:sysClr val="windowText" lastClr="000000"/>
                </a:solidFill>
                <a:effectLst/>
                <a:uLnTx/>
                <a:uFillTx/>
                <a:latin typeface="Calibri Light" panose="020F0302020204030204"/>
                <a:ea typeface="新細明體" panose="02020500000000000000" pitchFamily="18" charset="-120"/>
                <a:cs typeface="+mj-cs"/>
              </a:rPr>
              <a:t>/</a:t>
            </a:r>
            <a:r>
              <a:rPr kumimoji="0" lang="zh-TW" altLang="en-US" sz="4000" b="1" i="0" u="none" strike="noStrike" kern="1200" cap="none" spc="0" normalizeH="0" baseline="0" noProof="0">
                <a:ln>
                  <a:noFill/>
                </a:ln>
                <a:solidFill>
                  <a:sysClr val="windowText" lastClr="000000"/>
                </a:solidFill>
                <a:effectLst/>
                <a:uLnTx/>
                <a:uFillTx/>
                <a:latin typeface="Calibri Light" panose="020F0302020204030204"/>
                <a:ea typeface="新細明體" panose="02020500000000000000" pitchFamily="18" charset="-120"/>
                <a:cs typeface="+mj-cs"/>
              </a:rPr>
              <a:t>季節</a:t>
            </a:r>
            <a:endParaRPr kumimoji="0" lang="en-US" sz="40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1437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60582" y="-469424"/>
            <a:ext cx="12313163" cy="7327424"/>
          </a:xfrm>
          <a:prstGeom prst="rect">
            <a:avLst/>
          </a:prstGeom>
        </p:spPr>
      </p:pic>
      <p:sp>
        <p:nvSpPr>
          <p:cNvPr id="3" name="Rectangle 39"/>
          <p:cNvSpPr>
            <a:spLocks noChangeArrowheads="1"/>
          </p:cNvSpPr>
          <p:nvPr/>
        </p:nvSpPr>
        <p:spPr bwMode="auto">
          <a:xfrm>
            <a:off x="1097281" y="-200484"/>
            <a:ext cx="9962146" cy="7276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
        <p:nvSpPr>
          <p:cNvPr id="2" name="Content Placeholder 2">
            <a:extLst>
              <a:ext uri="{FF2B5EF4-FFF2-40B4-BE49-F238E27FC236}">
                <a16:creationId xmlns:a16="http://schemas.microsoft.com/office/drawing/2014/main" id="{6B6090C5-B9BA-70F4-CB84-328D0A1ED994}"/>
              </a:ext>
            </a:extLst>
          </p:cNvPr>
          <p:cNvSpPr txBox="1">
            <a:spLocks/>
          </p:cNvSpPr>
          <p:nvPr/>
        </p:nvSpPr>
        <p:spPr>
          <a:xfrm>
            <a:off x="816604" y="1825107"/>
            <a:ext cx="10889672" cy="4713805"/>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TW" altLang="en-US" sz="38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哥林多前書  </a:t>
            </a:r>
            <a:r>
              <a:rPr kumimoji="0" lang="en-US" sz="33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1 Corinthians 16:9</a:t>
            </a:r>
            <a:endParaRPr kumimoji="0" lang="en-US" sz="33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400" b="1" i="0" u="none" strike="noStrike" kern="1200" cap="none" spc="0" normalizeH="0" baseline="30000" noProof="0" dirty="0">
                <a:ln>
                  <a:noFill/>
                </a:ln>
                <a:solidFill>
                  <a:srgbClr val="0070C0"/>
                </a:solidFill>
                <a:effectLst/>
                <a:uLnTx/>
                <a:uFillTx/>
                <a:latin typeface="Segoe UI" panose="020B0502040204020203" pitchFamily="34" charset="0"/>
                <a:ea typeface="Times New Roman" panose="02020603050405020304" pitchFamily="18" charset="0"/>
                <a:cs typeface="+mn-cs"/>
              </a:rPr>
              <a:t>9 </a:t>
            </a:r>
            <a:r>
              <a:rPr kumimoji="0" lang="en-US" sz="3400" b="0" i="0" u="none" strike="noStrike" kern="1200" cap="none" spc="0" normalizeH="0" baseline="0" noProof="0" dirty="0">
                <a:ln>
                  <a:noFill/>
                </a:ln>
                <a:solidFill>
                  <a:srgbClr val="0070C0"/>
                </a:solidFill>
                <a:effectLst/>
                <a:uLnTx/>
                <a:uFillTx/>
                <a:latin typeface="Segoe UI" panose="020B0502040204020203" pitchFamily="34" charset="0"/>
                <a:ea typeface="Times New Roman" panose="02020603050405020304" pitchFamily="18" charset="0"/>
                <a:cs typeface="+mn-cs"/>
              </a:rPr>
              <a:t>For a </a:t>
            </a:r>
            <a:r>
              <a:rPr kumimoji="0" lang="en-US" sz="3400" b="0" i="1" u="sng" strike="noStrike" kern="1200" cap="none" spc="0" normalizeH="0" baseline="0" noProof="0" dirty="0">
                <a:ln>
                  <a:noFill/>
                </a:ln>
                <a:solidFill>
                  <a:srgbClr val="0070C0"/>
                </a:solidFill>
                <a:effectLst/>
                <a:uLnTx/>
                <a:uFillTx/>
                <a:latin typeface="Segoe UI" panose="020B0502040204020203" pitchFamily="34" charset="0"/>
                <a:ea typeface="Times New Roman" panose="02020603050405020304" pitchFamily="18" charset="0"/>
                <a:cs typeface="+mn-cs"/>
              </a:rPr>
              <a:t>great and effective </a:t>
            </a:r>
            <a:r>
              <a:rPr kumimoji="0" lang="en-US" sz="3400" b="1" i="1" u="sng" strike="noStrike" kern="1200" cap="none" spc="0" normalizeH="0" baseline="0" noProof="0" dirty="0">
                <a:ln>
                  <a:noFill/>
                </a:ln>
                <a:solidFill>
                  <a:srgbClr val="0070C0"/>
                </a:solidFill>
                <a:effectLst/>
                <a:uLnTx/>
                <a:uFillTx/>
                <a:latin typeface="Segoe UI" panose="020B0502040204020203" pitchFamily="34" charset="0"/>
                <a:ea typeface="Times New Roman" panose="02020603050405020304" pitchFamily="18" charset="0"/>
                <a:cs typeface="+mn-cs"/>
              </a:rPr>
              <a:t>door</a:t>
            </a:r>
            <a:r>
              <a:rPr kumimoji="0" lang="en-US" sz="3400" b="0" i="1" u="sng" strike="noStrike" kern="1200" cap="none" spc="0" normalizeH="0" baseline="0" noProof="0" dirty="0">
                <a:ln>
                  <a:noFill/>
                </a:ln>
                <a:solidFill>
                  <a:srgbClr val="0070C0"/>
                </a:solidFill>
                <a:effectLst/>
                <a:uLnTx/>
                <a:uFillTx/>
                <a:latin typeface="Segoe UI" panose="020B0502040204020203" pitchFamily="34" charset="0"/>
                <a:ea typeface="Times New Roman" panose="02020603050405020304" pitchFamily="18" charset="0"/>
                <a:cs typeface="+mn-cs"/>
              </a:rPr>
              <a:t> has opened to me</a:t>
            </a:r>
            <a:r>
              <a:rPr kumimoji="0" lang="en-US" sz="3400" b="0" i="0" u="none" strike="noStrike" kern="1200" cap="none" spc="0" normalizeH="0" baseline="0" noProof="0" dirty="0">
                <a:ln>
                  <a:noFill/>
                </a:ln>
                <a:solidFill>
                  <a:srgbClr val="0070C0"/>
                </a:solidFill>
                <a:effectLst/>
                <a:uLnTx/>
                <a:uFillTx/>
                <a:latin typeface="Segoe UI" panose="020B0502040204020203" pitchFamily="34" charset="0"/>
                <a:ea typeface="Times New Roman" panose="02020603050405020304" pitchFamily="18" charset="0"/>
                <a:cs typeface="+mn-cs"/>
              </a:rPr>
              <a:t>, and </a:t>
            </a:r>
            <a:r>
              <a:rPr kumimoji="0" lang="en-US" sz="3400" b="0" i="1" u="none" strike="noStrike" kern="1200" cap="none" spc="0" normalizeH="0" baseline="0" noProof="0" dirty="0">
                <a:ln>
                  <a:noFill/>
                </a:ln>
                <a:solidFill>
                  <a:srgbClr val="0070C0"/>
                </a:solidFill>
                <a:effectLst/>
                <a:uLnTx/>
                <a:uFillTx/>
                <a:latin typeface="Segoe UI" panose="020B0502040204020203" pitchFamily="34" charset="0"/>
                <a:ea typeface="Times New Roman" panose="02020603050405020304" pitchFamily="18" charset="0"/>
                <a:cs typeface="+mn-cs"/>
              </a:rPr>
              <a:t>there are</a:t>
            </a:r>
            <a:r>
              <a:rPr kumimoji="0" lang="en-US" sz="3400" b="0" i="0" u="none" strike="noStrike" kern="1200" cap="none" spc="0" normalizeH="0" baseline="0" noProof="0" dirty="0">
                <a:ln>
                  <a:noFill/>
                </a:ln>
                <a:solidFill>
                  <a:srgbClr val="0070C0"/>
                </a:solidFill>
                <a:effectLst/>
                <a:uLnTx/>
                <a:uFillTx/>
                <a:latin typeface="Segoe UI" panose="020B0502040204020203" pitchFamily="34" charset="0"/>
                <a:ea typeface="Times New Roman" panose="02020603050405020304" pitchFamily="18" charset="0"/>
                <a:cs typeface="+mn-cs"/>
              </a:rPr>
              <a:t> many adversaries.” (NKJV)</a:t>
            </a:r>
            <a:endParaRPr kumimoji="0" lang="en-US" sz="34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400" b="1" i="0" u="none" strike="noStrike" kern="1200" cap="none" spc="0" normalizeH="0" baseline="30000" noProof="0" dirty="0">
                <a:ln>
                  <a:noFill/>
                </a:ln>
                <a:solidFill>
                  <a:srgbClr val="0070C0"/>
                </a:solidFill>
                <a:effectLst/>
                <a:uLnTx/>
                <a:uFillTx/>
                <a:latin typeface="Segoe UI" panose="020B0502040204020203" pitchFamily="34" charset="0"/>
                <a:ea typeface="Times New Roman" panose="02020603050405020304" pitchFamily="18" charset="0"/>
                <a:cs typeface="+mn-cs"/>
              </a:rPr>
              <a:t>9 </a:t>
            </a:r>
            <a:r>
              <a:rPr kumimoji="0" lang="en-US" sz="3400" b="0" i="0" u="none" strike="noStrike" kern="1200" cap="none" spc="0" normalizeH="0" baseline="0" noProof="0" dirty="0">
                <a:ln>
                  <a:noFill/>
                </a:ln>
                <a:solidFill>
                  <a:srgbClr val="0070C0"/>
                </a:solidFill>
                <a:effectLst/>
                <a:uLnTx/>
                <a:uFillTx/>
                <a:latin typeface="Segoe UI" panose="020B0502040204020203" pitchFamily="34" charset="0"/>
                <a:ea typeface="Times New Roman" panose="02020603050405020304" pitchFamily="18" charset="0"/>
                <a:cs typeface="+mn-cs"/>
              </a:rPr>
              <a:t>There is a </a:t>
            </a:r>
            <a:r>
              <a:rPr kumimoji="0" lang="en-US" sz="3400" b="0" i="1" u="sng" strike="noStrike" kern="1200" cap="none" spc="0" normalizeH="0" baseline="0" noProof="0" dirty="0">
                <a:ln>
                  <a:noFill/>
                </a:ln>
                <a:solidFill>
                  <a:srgbClr val="0070C0"/>
                </a:solidFill>
                <a:effectLst/>
                <a:uLnTx/>
                <a:uFillTx/>
                <a:latin typeface="Segoe UI" panose="020B0502040204020203" pitchFamily="34" charset="0"/>
                <a:ea typeface="Times New Roman" panose="02020603050405020304" pitchFamily="18" charset="0"/>
                <a:cs typeface="+mn-cs"/>
              </a:rPr>
              <a:t>wide-open </a:t>
            </a:r>
            <a:r>
              <a:rPr kumimoji="0" lang="en-US" sz="3400" b="1" i="1" u="sng" strike="noStrike" kern="1200" cap="none" spc="0" normalizeH="0" baseline="0" noProof="0" dirty="0">
                <a:ln>
                  <a:noFill/>
                </a:ln>
                <a:solidFill>
                  <a:srgbClr val="0070C0"/>
                </a:solidFill>
                <a:effectLst/>
                <a:uLnTx/>
                <a:uFillTx/>
                <a:latin typeface="Segoe UI" panose="020B0502040204020203" pitchFamily="34" charset="0"/>
                <a:ea typeface="Times New Roman" panose="02020603050405020304" pitchFamily="18" charset="0"/>
                <a:cs typeface="+mn-cs"/>
              </a:rPr>
              <a:t>door</a:t>
            </a:r>
            <a:r>
              <a:rPr kumimoji="0" lang="en-US" sz="3400" b="0" i="1" u="sng" strike="noStrike" kern="1200" cap="none" spc="0" normalizeH="0" baseline="0" noProof="0" dirty="0">
                <a:ln>
                  <a:noFill/>
                </a:ln>
                <a:solidFill>
                  <a:srgbClr val="0070C0"/>
                </a:solidFill>
                <a:effectLst/>
                <a:uLnTx/>
                <a:uFillTx/>
                <a:latin typeface="Segoe UI" panose="020B0502040204020203" pitchFamily="34" charset="0"/>
                <a:ea typeface="Times New Roman" panose="02020603050405020304" pitchFamily="18" charset="0"/>
                <a:cs typeface="+mn-cs"/>
              </a:rPr>
              <a:t> for a great work here</a:t>
            </a:r>
            <a:r>
              <a:rPr kumimoji="0" lang="en-US" sz="3400" b="0" i="0" u="none" strike="noStrike" kern="1200" cap="none" spc="0" normalizeH="0" baseline="0" noProof="0" dirty="0">
                <a:ln>
                  <a:noFill/>
                </a:ln>
                <a:solidFill>
                  <a:srgbClr val="0070C0"/>
                </a:solidFill>
                <a:effectLst/>
                <a:uLnTx/>
                <a:uFillTx/>
                <a:latin typeface="Segoe UI" panose="020B0502040204020203" pitchFamily="34" charset="0"/>
                <a:ea typeface="Times New Roman" panose="02020603050405020304" pitchFamily="18" charset="0"/>
                <a:cs typeface="+mn-cs"/>
              </a:rPr>
              <a:t>, although many oppose me. (NLT)</a:t>
            </a:r>
            <a:endParaRPr kumimoji="0" lang="en-US" sz="34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400" b="1" i="0" u="none" strike="noStrike" kern="1200" cap="none" spc="0" normalizeH="0" baseline="30000" noProof="0" dirty="0">
                <a:ln>
                  <a:noFill/>
                </a:ln>
                <a:solidFill>
                  <a:srgbClr val="0070C0"/>
                </a:solidFill>
                <a:effectLst/>
                <a:uLnTx/>
                <a:uFillTx/>
                <a:latin typeface="Segoe UI" panose="020B0502040204020203" pitchFamily="34" charset="0"/>
                <a:ea typeface="Calibri" panose="020F0502020204030204" pitchFamily="34" charset="0"/>
                <a:cs typeface="+mn-cs"/>
              </a:rPr>
              <a:t>9 </a:t>
            </a:r>
            <a:r>
              <a:rPr kumimoji="0" lang="en-US" sz="3400" b="0" i="0" u="none" strike="noStrike" kern="1200" cap="none" spc="0" normalizeH="0" baseline="0" noProof="0" dirty="0">
                <a:ln>
                  <a:noFill/>
                </a:ln>
                <a:solidFill>
                  <a:srgbClr val="0070C0"/>
                </a:solidFill>
                <a:effectLst/>
                <a:uLnTx/>
                <a:uFillTx/>
                <a:latin typeface="Segoe UI" panose="020B0502040204020203" pitchFamily="34" charset="0"/>
                <a:ea typeface="Calibri" panose="020F0502020204030204" pitchFamily="34" charset="0"/>
                <a:cs typeface="+mn-cs"/>
              </a:rPr>
              <a:t>For a </a:t>
            </a:r>
            <a:r>
              <a:rPr kumimoji="0" lang="en-US" sz="3400" b="1" i="1" u="sng" strike="noStrike" kern="1200" cap="none" spc="0" normalizeH="0" baseline="0" noProof="0" dirty="0">
                <a:ln>
                  <a:noFill/>
                </a:ln>
                <a:solidFill>
                  <a:srgbClr val="0070C0"/>
                </a:solidFill>
                <a:effectLst/>
                <a:uLnTx/>
                <a:uFillTx/>
                <a:latin typeface="Segoe UI" panose="020B0502040204020203" pitchFamily="34" charset="0"/>
                <a:ea typeface="Calibri" panose="020F0502020204030204" pitchFamily="34" charset="0"/>
                <a:cs typeface="+mn-cs"/>
              </a:rPr>
              <a:t>wide door </a:t>
            </a:r>
            <a:r>
              <a:rPr kumimoji="0" lang="en-US" sz="3400" b="0" i="1" u="sng" strike="noStrike" kern="1200" cap="none" spc="0" normalizeH="0" baseline="30000" noProof="0" dirty="0">
                <a:ln>
                  <a:noFill/>
                </a:ln>
                <a:solidFill>
                  <a:srgbClr val="0070C0"/>
                </a:solidFill>
                <a:effectLst/>
                <a:uLnTx/>
                <a:uFillTx/>
                <a:latin typeface="Segoe UI" panose="020B0502040204020203" pitchFamily="34" charset="0"/>
                <a:ea typeface="Calibri" panose="020F0502020204030204" pitchFamily="34" charset="0"/>
                <a:cs typeface="+mn-cs"/>
              </a:rPr>
              <a:t>[</a:t>
            </a:r>
            <a:r>
              <a:rPr kumimoji="0" lang="en-US" sz="3400" b="0" i="1" u="sng" strike="noStrike" kern="1200" cap="none" spc="0" normalizeH="0" baseline="30000" noProof="0" dirty="0">
                <a:ln>
                  <a:noFill/>
                </a:ln>
                <a:solidFill>
                  <a:srgbClr val="0070C0"/>
                </a:solidFill>
                <a:effectLst/>
                <a:uLnTx/>
                <a:uFillTx/>
                <a:latin typeface="Segoe UI" panose="020B0502040204020203" pitchFamily="34" charset="0"/>
                <a:ea typeface="Calibri" panose="020F0502020204030204" pitchFamily="34" charset="0"/>
                <a:cs typeface="+mn-cs"/>
                <a:hlinkClick r:id="rId3" tooltip="See footnote a"/>
              </a:rPr>
              <a:t>a</a:t>
            </a:r>
            <a:r>
              <a:rPr kumimoji="0" lang="en-US" sz="3400" b="0" i="1" u="sng" strike="noStrike" kern="1200" cap="none" spc="0" normalizeH="0" baseline="30000" noProof="0" dirty="0">
                <a:ln>
                  <a:noFill/>
                </a:ln>
                <a:solidFill>
                  <a:srgbClr val="0070C0"/>
                </a:solidFill>
                <a:effectLst/>
                <a:uLnTx/>
                <a:uFillTx/>
                <a:latin typeface="Segoe UI" panose="020B0502040204020203" pitchFamily="34" charset="0"/>
                <a:ea typeface="Calibri" panose="020F0502020204030204" pitchFamily="34" charset="0"/>
                <a:cs typeface="+mn-cs"/>
              </a:rPr>
              <a:t>]</a:t>
            </a:r>
            <a:r>
              <a:rPr kumimoji="0" lang="en-US" sz="3400" b="0" i="1" u="sng" strike="noStrike" kern="1200" cap="none" spc="0" normalizeH="0" baseline="0" noProof="0" dirty="0">
                <a:ln>
                  <a:noFill/>
                </a:ln>
                <a:solidFill>
                  <a:srgbClr val="0070C0"/>
                </a:solidFill>
                <a:effectLst/>
                <a:uLnTx/>
                <a:uFillTx/>
                <a:latin typeface="Segoe UI" panose="020B0502040204020203" pitchFamily="34" charset="0"/>
                <a:ea typeface="Calibri" panose="020F0502020204030204" pitchFamily="34" charset="0"/>
                <a:cs typeface="+mn-cs"/>
              </a:rPr>
              <a:t>for effective service has opened to me</a:t>
            </a:r>
            <a:r>
              <a:rPr kumimoji="0" lang="en-US" sz="3400" b="0" i="0" u="none" strike="noStrike" kern="1200" cap="none" spc="0" normalizeH="0" baseline="0" noProof="0" dirty="0">
                <a:ln>
                  <a:noFill/>
                </a:ln>
                <a:solidFill>
                  <a:srgbClr val="0070C0"/>
                </a:solidFill>
                <a:effectLst/>
                <a:uLnTx/>
                <a:uFillTx/>
                <a:latin typeface="Segoe UI" panose="020B0502040204020203" pitchFamily="34" charset="0"/>
                <a:ea typeface="Calibri" panose="020F0502020204030204" pitchFamily="34" charset="0"/>
                <a:cs typeface="+mn-cs"/>
              </a:rPr>
              <a:t>, and there are many adversaries. (NASB)</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8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TW" altLang="en-US" sz="3500" b="1"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rPr>
              <a:t>因為有寬大又有功效的門為我開了，並且反對的人也多。</a:t>
            </a:r>
            <a:endParaRPr kumimoji="0" lang="en-US" sz="3500" b="1"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4572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ysClr val="windowText" lastClr="000000"/>
              </a:solidFill>
              <a:effectLst/>
              <a:uLnTx/>
              <a:uFillTx/>
              <a:latin typeface="Segoe UI" panose="020B0502040204020203" pitchFamily="34" charset="0"/>
              <a:ea typeface="Times New Roman" panose="02020603050405020304" pitchFamily="18" charset="0"/>
              <a:cs typeface="+mn-cs"/>
            </a:endParaRPr>
          </a:p>
          <a:p>
            <a:pPr marL="22860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800" b="0" i="0" u="none" strike="noStrike" kern="1200" cap="none" spc="0" normalizeH="0" baseline="0" noProof="0" dirty="0">
              <a:ln>
                <a:noFill/>
              </a:ln>
              <a:solidFill>
                <a:sysClr val="windowText" lastClr="000000"/>
              </a:solidFill>
              <a:effectLst/>
              <a:uLnTx/>
              <a:uFillTx/>
              <a:latin typeface="Segoe UI" panose="020B0502040204020203" pitchFamily="34" charset="0"/>
              <a:ea typeface="Times New Roman" panose="02020603050405020304" pitchFamily="18" charset="0"/>
              <a:cs typeface="+mn-cs"/>
            </a:endParaRPr>
          </a:p>
          <a:p>
            <a:pPr marL="4572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ysClr val="windowText" lastClr="000000"/>
                </a:solidFill>
                <a:effectLst/>
                <a:uLnTx/>
                <a:uFillTx/>
                <a:latin typeface="Segoe UI" panose="020B0502040204020203" pitchFamily="34" charset="0"/>
                <a:ea typeface="Times New Roman" panose="02020603050405020304" pitchFamily="18" charset="0"/>
                <a:cs typeface="+mn-cs"/>
              </a:rPr>
              <a:t>The Key Battles will be at your Gates/Doors this year – You must </a:t>
            </a:r>
            <a:r>
              <a:rPr kumimoji="0" lang="en-US" sz="2600" b="1" i="1" u="none" strike="noStrike" kern="1200" cap="none" spc="0" normalizeH="0" baseline="0" noProof="0" dirty="0">
                <a:ln>
                  <a:noFill/>
                </a:ln>
                <a:solidFill>
                  <a:sysClr val="windowText" lastClr="000000"/>
                </a:solidFill>
                <a:effectLst/>
                <a:uLnTx/>
                <a:uFillTx/>
                <a:latin typeface="Segoe UI" panose="020B0502040204020203" pitchFamily="34" charset="0"/>
                <a:ea typeface="Times New Roman" panose="02020603050405020304" pitchFamily="18" charset="0"/>
                <a:cs typeface="+mn-cs"/>
              </a:rPr>
              <a:t>War Through </a:t>
            </a:r>
            <a:r>
              <a:rPr kumimoji="0" lang="en-US" sz="2600" b="0" i="0" u="none" strike="noStrike" kern="1200" cap="none" spc="0" normalizeH="0" baseline="0" noProof="0" dirty="0">
                <a:ln>
                  <a:noFill/>
                </a:ln>
                <a:solidFill>
                  <a:sysClr val="windowText" lastClr="000000"/>
                </a:solidFill>
                <a:effectLst/>
                <a:uLnTx/>
                <a:uFillTx/>
                <a:latin typeface="Segoe UI" panose="020B0502040204020203" pitchFamily="34" charset="0"/>
                <a:ea typeface="Times New Roman" panose="02020603050405020304" pitchFamily="18" charset="0"/>
                <a:cs typeface="+mn-cs"/>
              </a:rPr>
              <a:t>Your Gate/Door</a:t>
            </a:r>
            <a:endParaRPr kumimoji="0" lang="en-US" sz="26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A4E5E961-F96E-1649-B3A5-9757CD6710D9}"/>
              </a:ext>
            </a:extLst>
          </p:cNvPr>
          <p:cNvSpPr txBox="1">
            <a:spLocks/>
          </p:cNvSpPr>
          <p:nvPr/>
        </p:nvSpPr>
        <p:spPr>
          <a:xfrm>
            <a:off x="591671" y="-29921"/>
            <a:ext cx="11046147" cy="17224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Year 5784—PEY DALIT: Transitionary Year of Open Doors/Gates to your Future Field</a:t>
            </a:r>
            <a:br>
              <a:rPr kumimoji="0" lang="en-US" sz="36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kumimoji="0" lang="zh-TW" altLang="en-US" sz="3600" b="1" i="0" u="none" strike="noStrike" kern="1200" cap="none" spc="0" normalizeH="0" baseline="0" noProof="0" dirty="0">
                <a:ln>
                  <a:noFill/>
                </a:ln>
                <a:solidFill>
                  <a:sysClr val="windowText" lastClr="000000"/>
                </a:solidFill>
                <a:effectLst/>
                <a:uLnTx/>
                <a:uFillTx/>
                <a:latin typeface="Calibri Light" panose="020F0302020204030204"/>
                <a:ea typeface="新細明體" panose="02020500000000000000" pitchFamily="18" charset="-120"/>
                <a:cs typeface="+mj-cs"/>
              </a:rPr>
              <a:t>猶太 </a:t>
            </a:r>
            <a:r>
              <a:rPr kumimoji="0" lang="en-US" altLang="zh-TW" sz="3600" b="1" i="0" u="none" strike="noStrike" kern="1200" cap="none" spc="0" normalizeH="0" baseline="0" noProof="0" dirty="0">
                <a:ln>
                  <a:noFill/>
                </a:ln>
                <a:solidFill>
                  <a:sysClr val="windowText" lastClr="000000"/>
                </a:solidFill>
                <a:effectLst/>
                <a:uLnTx/>
                <a:uFillTx/>
                <a:latin typeface="Calibri Light" panose="020F0302020204030204"/>
                <a:ea typeface="新細明體" panose="02020500000000000000" pitchFamily="18" charset="-120"/>
                <a:cs typeface="+mj-cs"/>
              </a:rPr>
              <a:t>5784 </a:t>
            </a:r>
            <a:r>
              <a:rPr kumimoji="0" lang="zh-TW" altLang="en-US" sz="3600" b="1" i="0" u="none" strike="noStrike" kern="1200" cap="none" spc="0" normalizeH="0" baseline="0" noProof="0" dirty="0">
                <a:ln>
                  <a:noFill/>
                </a:ln>
                <a:solidFill>
                  <a:sysClr val="windowText" lastClr="000000"/>
                </a:solidFill>
                <a:effectLst/>
                <a:uLnTx/>
                <a:uFillTx/>
                <a:latin typeface="Calibri Light" panose="020F0302020204030204"/>
                <a:ea typeface="新細明體" panose="02020500000000000000" pitchFamily="18" charset="-120"/>
                <a:cs typeface="+mj-cs"/>
              </a:rPr>
              <a:t>年 ─ 過渡到通往未來的禾場的敞開的門</a:t>
            </a:r>
            <a:endParaRPr kumimoji="0" lang="en-US" sz="36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506888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60582" y="-469424"/>
            <a:ext cx="12313163" cy="7327424"/>
          </a:xfrm>
          <a:prstGeom prst="rect">
            <a:avLst/>
          </a:prstGeom>
        </p:spPr>
      </p:pic>
      <p:sp>
        <p:nvSpPr>
          <p:cNvPr id="3" name="Rectangle 39"/>
          <p:cNvSpPr>
            <a:spLocks noChangeArrowheads="1"/>
          </p:cNvSpPr>
          <p:nvPr/>
        </p:nvSpPr>
        <p:spPr bwMode="auto">
          <a:xfrm>
            <a:off x="1097281" y="-200484"/>
            <a:ext cx="9962146" cy="7276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
        <p:nvSpPr>
          <p:cNvPr id="2" name="Content Placeholder 2">
            <a:extLst>
              <a:ext uri="{FF2B5EF4-FFF2-40B4-BE49-F238E27FC236}">
                <a16:creationId xmlns:a16="http://schemas.microsoft.com/office/drawing/2014/main" id="{EBE3A654-5C94-72ED-96C4-47CF5C06BFEC}"/>
              </a:ext>
            </a:extLst>
          </p:cNvPr>
          <p:cNvSpPr txBox="1">
            <a:spLocks/>
          </p:cNvSpPr>
          <p:nvPr/>
        </p:nvSpPr>
        <p:spPr>
          <a:xfrm>
            <a:off x="838200" y="1764356"/>
            <a:ext cx="10515600" cy="481247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TW" altLang="en-US" sz="3000" b="1"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mn-cs"/>
              </a:rPr>
              <a:t>彌迦書</a:t>
            </a:r>
            <a:r>
              <a:rPr kumimoji="0" lang="zh-TW" altLang="en-US" sz="2600" b="1"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mn-cs"/>
              </a:rPr>
              <a:t>  </a:t>
            </a:r>
            <a:r>
              <a:rPr kumimoji="0" lang="en-US" sz="2600" b="1"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mn-cs"/>
              </a:rPr>
              <a:t>Micah 2:13</a:t>
            </a:r>
            <a:endParaRPr kumimoji="0" lang="en-US" sz="2600" b="0" i="0" u="none" strike="noStrike" kern="120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4572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1" i="0" u="none" strike="noStrike" kern="1200" cap="none" spc="0" normalizeH="0" baseline="30000" noProof="0">
                <a:ln>
                  <a:noFill/>
                </a:ln>
                <a:solidFill>
                  <a:srgbClr val="0070C0"/>
                </a:solidFill>
                <a:effectLst/>
                <a:uLnTx/>
                <a:uFillTx/>
                <a:latin typeface="Segoe UI" panose="020B0502040204020203" pitchFamily="34" charset="0"/>
                <a:ea typeface="Times New Roman" panose="02020603050405020304" pitchFamily="18" charset="0"/>
                <a:cs typeface="+mn-cs"/>
              </a:rPr>
              <a:t>13 </a:t>
            </a:r>
            <a: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The </a:t>
            </a:r>
            <a:r>
              <a:rPr kumimoji="0" lang="en-US" sz="2400" b="0" i="1" u="sng"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one who breaks open</a:t>
            </a:r>
            <a: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 will come up before them;</a:t>
            </a:r>
            <a:b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br>
            <a: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They will break out, </a:t>
            </a:r>
            <a:r>
              <a:rPr kumimoji="0" lang="en-US" sz="2400" b="0" i="1" u="sng"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Pass through the </a:t>
            </a:r>
            <a:r>
              <a:rPr kumimoji="0" lang="en-US" sz="2400" b="1" i="1" u="sng"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gate</a:t>
            </a:r>
            <a: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 And go out by it;</a:t>
            </a:r>
            <a:b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br>
            <a: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Their king will pass before them, With the </a:t>
            </a:r>
            <a:r>
              <a:rPr kumimoji="0" lang="en-US" sz="2400" b="0" i="0" u="none" strike="noStrike" kern="1200" cap="small"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Lord</a:t>
            </a:r>
            <a: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 at their head.” (NKJV)</a:t>
            </a:r>
            <a:endParaRPr kumimoji="0" lang="en-US" sz="2400" b="0" i="0" u="none" strike="noStrike" kern="120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4572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1" i="0" u="none" strike="noStrike" kern="1200" cap="none" spc="0" normalizeH="0" baseline="30000" noProof="0">
                <a:ln>
                  <a:noFill/>
                </a:ln>
                <a:solidFill>
                  <a:srgbClr val="0070C0"/>
                </a:solidFill>
                <a:effectLst/>
                <a:uLnTx/>
                <a:uFillTx/>
                <a:latin typeface="Segoe UI" panose="020B0502040204020203" pitchFamily="34" charset="0"/>
                <a:ea typeface="Times New Roman" panose="02020603050405020304" pitchFamily="18" charset="0"/>
                <a:cs typeface="+mn-cs"/>
              </a:rPr>
              <a:t>13 </a:t>
            </a:r>
            <a: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Your </a:t>
            </a:r>
            <a:r>
              <a:rPr kumimoji="0" lang="en-US" sz="2400" b="0" i="1" u="sng"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leader will break out</a:t>
            </a:r>
            <a:r>
              <a:rPr kumimoji="0" lang="en-US" sz="2400" b="0" i="1" u="sng" strike="noStrike" kern="1200" cap="none" spc="0" normalizeH="0" baseline="0" noProof="0">
                <a:ln>
                  <a:noFill/>
                </a:ln>
                <a:solidFill>
                  <a:srgbClr val="0070C0"/>
                </a:solidFill>
                <a:effectLst/>
                <a:uLnTx/>
                <a:uFillTx/>
                <a:latin typeface="Courier New" panose="02070309020205020404" pitchFamily="49" charset="0"/>
                <a:ea typeface="Times New Roman" panose="02020603050405020304" pitchFamily="18" charset="0"/>
                <a:cs typeface="+mn-cs"/>
              </a:rPr>
              <a:t> </a:t>
            </a:r>
            <a:r>
              <a:rPr kumimoji="0" lang="en-US" sz="2400" b="0" i="1" u="sng"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and lead you</a:t>
            </a:r>
            <a: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 out of exile,</a:t>
            </a:r>
            <a:b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br>
            <a:r>
              <a:rPr kumimoji="0" lang="en-US" sz="2400" b="0" i="1" u="sng"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out through the </a:t>
            </a:r>
            <a:r>
              <a:rPr kumimoji="0" lang="en-US" sz="2400" b="1" i="1" u="sng"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gates</a:t>
            </a:r>
            <a: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 of the enemy cities, back to your own land.</a:t>
            </a:r>
            <a:b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br>
            <a: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Your king will lead you; the </a:t>
            </a:r>
            <a:r>
              <a:rPr kumimoji="0" lang="en-US" sz="2400" b="0" i="0" u="none" strike="noStrike" kern="1200" cap="small"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Lord</a:t>
            </a:r>
            <a: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 himself will guide you.” (NLT)</a:t>
            </a:r>
            <a:endParaRPr kumimoji="0" lang="en-US" sz="2400" b="0" i="0" u="none" strike="noStrike" kern="120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4572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1" i="0" u="none" strike="noStrike" kern="1200" cap="none" spc="0" normalizeH="0" baseline="30000" noProof="0">
                <a:ln>
                  <a:noFill/>
                </a:ln>
                <a:solidFill>
                  <a:srgbClr val="0070C0"/>
                </a:solidFill>
                <a:effectLst/>
                <a:uLnTx/>
                <a:uFillTx/>
                <a:latin typeface="Segoe UI" panose="020B0502040204020203" pitchFamily="34" charset="0"/>
                <a:ea typeface="Times New Roman" panose="02020603050405020304" pitchFamily="18" charset="0"/>
                <a:cs typeface="+mn-cs"/>
              </a:rPr>
              <a:t>13 </a:t>
            </a:r>
            <a: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“The </a:t>
            </a:r>
            <a:r>
              <a:rPr kumimoji="0" lang="en-US" sz="2400" b="0" i="1" u="sng"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breaker goes up before them</a:t>
            </a:r>
            <a: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a:t>
            </a:r>
            <a:b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br>
            <a: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They </a:t>
            </a:r>
            <a:r>
              <a:rPr kumimoji="0" lang="en-US" sz="2400" b="0" i="1" u="sng"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break out, pass through the </a:t>
            </a:r>
            <a:r>
              <a:rPr kumimoji="0" lang="en-US" sz="2400" b="1" i="1" u="sng"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gate</a:t>
            </a:r>
            <a:r>
              <a:rPr kumimoji="0" lang="en-US" sz="2400" b="0" i="1" u="sng"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 and go out by it</a:t>
            </a:r>
            <a: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a:t>
            </a:r>
            <a:b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br>
            <a: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So their king goes on before them, And the </a:t>
            </a:r>
            <a:r>
              <a:rPr kumimoji="0" lang="en-US" sz="2400" b="0" i="0" u="none" strike="noStrike" kern="1200" cap="small"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Lord</a:t>
            </a:r>
            <a:r>
              <a:rPr kumimoji="0" lang="en-US" sz="24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 at their head.” (NASB)</a:t>
            </a:r>
          </a:p>
          <a:p>
            <a:pPr marL="22860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TW" altLang="en-US" sz="3000" b="1"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rPr>
              <a:t>開路的（或譯：破城的）在他們前面上去；他們直闖過城門，從城門出去。他們的王在前面行；耶和華引導他們。</a:t>
            </a:r>
            <a:endParaRPr kumimoji="0" lang="en-US" sz="3000" b="1"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endParaRPr>
          </a:p>
          <a:p>
            <a:pPr marL="22860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mn-cs"/>
            </a:endParaRPr>
          </a:p>
          <a:p>
            <a:pPr marL="4572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ysClr val="windowText" lastClr="000000"/>
                </a:solidFill>
                <a:effectLst/>
                <a:uLnTx/>
                <a:uFillTx/>
                <a:latin typeface="Segoe UI" panose="020B0502040204020203" pitchFamily="34" charset="0"/>
                <a:ea typeface="Times New Roman" panose="02020603050405020304" pitchFamily="18" charset="0"/>
                <a:cs typeface="+mn-cs"/>
              </a:rPr>
              <a:t>The Key Battles will be at your Gates/Doors this year – You must </a:t>
            </a:r>
            <a:r>
              <a:rPr kumimoji="0" lang="en-US" sz="1800" b="1" i="1" u="none" strike="noStrike" kern="1200" cap="none" spc="0" normalizeH="0" baseline="0" noProof="0">
                <a:ln>
                  <a:noFill/>
                </a:ln>
                <a:solidFill>
                  <a:sysClr val="windowText" lastClr="000000"/>
                </a:solidFill>
                <a:effectLst/>
                <a:uLnTx/>
                <a:uFillTx/>
                <a:latin typeface="Segoe UI" panose="020B0502040204020203" pitchFamily="34" charset="0"/>
                <a:ea typeface="Times New Roman" panose="02020603050405020304" pitchFamily="18" charset="0"/>
                <a:cs typeface="+mn-cs"/>
              </a:rPr>
              <a:t>War Through </a:t>
            </a:r>
            <a:r>
              <a:rPr kumimoji="0" lang="en-US" sz="1800" b="0" i="0" u="none" strike="noStrike" kern="1200" cap="none" spc="0" normalizeH="0" baseline="0" noProof="0">
                <a:ln>
                  <a:noFill/>
                </a:ln>
                <a:solidFill>
                  <a:sysClr val="windowText" lastClr="000000"/>
                </a:solidFill>
                <a:effectLst/>
                <a:uLnTx/>
                <a:uFillTx/>
                <a:latin typeface="Segoe UI" panose="020B0502040204020203" pitchFamily="34" charset="0"/>
                <a:ea typeface="Times New Roman" panose="02020603050405020304" pitchFamily="18" charset="0"/>
                <a:cs typeface="+mn-cs"/>
              </a:rPr>
              <a:t>Your Gate/Door</a:t>
            </a:r>
            <a:endParaRPr kumimoji="0" lang="en-US" sz="1800" b="0" i="0" u="none" strike="noStrike" kern="120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45AE5D60-D83B-3E57-525C-79B8BC89DEEC}"/>
              </a:ext>
            </a:extLst>
          </p:cNvPr>
          <p:cNvSpPr txBox="1">
            <a:spLocks/>
          </p:cNvSpPr>
          <p:nvPr/>
        </p:nvSpPr>
        <p:spPr>
          <a:xfrm>
            <a:off x="591671" y="-29921"/>
            <a:ext cx="11046147" cy="17224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Year 5784—PEY DALIT: Transitionary Year of Open Doors/Gates to your Future Field</a:t>
            </a:r>
            <a:br>
              <a:rPr kumimoji="0" lang="en-US" sz="36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kumimoji="0" lang="zh-TW" altLang="en-US" sz="3600" b="1" i="0" u="none" strike="noStrike" kern="1200" cap="none" spc="0" normalizeH="0" baseline="0" noProof="0" dirty="0">
                <a:ln>
                  <a:noFill/>
                </a:ln>
                <a:solidFill>
                  <a:sysClr val="windowText" lastClr="000000"/>
                </a:solidFill>
                <a:effectLst/>
                <a:uLnTx/>
                <a:uFillTx/>
                <a:latin typeface="Calibri Light" panose="020F0302020204030204"/>
                <a:ea typeface="新細明體" panose="02020500000000000000" pitchFamily="18" charset="-120"/>
                <a:cs typeface="+mj-cs"/>
              </a:rPr>
              <a:t>猶太 </a:t>
            </a:r>
            <a:r>
              <a:rPr kumimoji="0" lang="en-US" altLang="zh-TW" sz="3600" b="1" i="0" u="none" strike="noStrike" kern="1200" cap="none" spc="0" normalizeH="0" baseline="0" noProof="0" dirty="0">
                <a:ln>
                  <a:noFill/>
                </a:ln>
                <a:solidFill>
                  <a:sysClr val="windowText" lastClr="000000"/>
                </a:solidFill>
                <a:effectLst/>
                <a:uLnTx/>
                <a:uFillTx/>
                <a:latin typeface="Calibri Light" panose="020F0302020204030204"/>
                <a:ea typeface="新細明體" panose="02020500000000000000" pitchFamily="18" charset="-120"/>
                <a:cs typeface="+mj-cs"/>
              </a:rPr>
              <a:t>5784 </a:t>
            </a:r>
            <a:r>
              <a:rPr kumimoji="0" lang="zh-TW" altLang="en-US" sz="3600" b="1" i="0" u="none" strike="noStrike" kern="1200" cap="none" spc="0" normalizeH="0" baseline="0" noProof="0" dirty="0">
                <a:ln>
                  <a:noFill/>
                </a:ln>
                <a:solidFill>
                  <a:sysClr val="windowText" lastClr="000000"/>
                </a:solidFill>
                <a:effectLst/>
                <a:uLnTx/>
                <a:uFillTx/>
                <a:latin typeface="Calibri Light" panose="020F0302020204030204"/>
                <a:ea typeface="新細明體" panose="02020500000000000000" pitchFamily="18" charset="-120"/>
                <a:cs typeface="+mj-cs"/>
              </a:rPr>
              <a:t>年 ─ 過渡到通往未來的禾場的敞開的門</a:t>
            </a:r>
            <a:endParaRPr kumimoji="0" lang="en-US" sz="36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833848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60582" y="-469424"/>
            <a:ext cx="12313163" cy="7327424"/>
          </a:xfrm>
          <a:prstGeom prst="rect">
            <a:avLst/>
          </a:prstGeom>
        </p:spPr>
      </p:pic>
      <p:sp>
        <p:nvSpPr>
          <p:cNvPr id="3" name="Rectangle 39"/>
          <p:cNvSpPr>
            <a:spLocks noChangeArrowheads="1"/>
          </p:cNvSpPr>
          <p:nvPr/>
        </p:nvSpPr>
        <p:spPr bwMode="auto">
          <a:xfrm>
            <a:off x="1097281" y="-200484"/>
            <a:ext cx="9962146" cy="7276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
        <p:nvSpPr>
          <p:cNvPr id="2" name="Content Placeholder 2">
            <a:extLst>
              <a:ext uri="{FF2B5EF4-FFF2-40B4-BE49-F238E27FC236}">
                <a16:creationId xmlns:a16="http://schemas.microsoft.com/office/drawing/2014/main" id="{786D5A93-AAC9-6418-B028-959736F94E51}"/>
              </a:ext>
            </a:extLst>
          </p:cNvPr>
          <p:cNvSpPr txBox="1">
            <a:spLocks/>
          </p:cNvSpPr>
          <p:nvPr/>
        </p:nvSpPr>
        <p:spPr>
          <a:xfrm>
            <a:off x="681486" y="1686996"/>
            <a:ext cx="11200823" cy="5080542"/>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0"/>
              </a:spcAft>
              <a:buClrTx/>
              <a:buSzTx/>
              <a:buFont typeface="Symbol" panose="05050102010706020507" pitchFamily="18" charset="2"/>
              <a:buChar char=""/>
              <a:tabLst/>
              <a:defRPr/>
            </a:pPr>
            <a:r>
              <a:rPr kumimoji="0" 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Throughout the Bible God ordains </a:t>
            </a:r>
            <a:r>
              <a:rPr kumimoji="0" lang="en-US" sz="2800" b="0" i="1" u="sng"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special appointed times </a:t>
            </a:r>
            <a:r>
              <a:rPr kumimoji="0" 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when </a:t>
            </a:r>
            <a:r>
              <a:rPr kumimoji="0" lang="en-US" sz="2800" b="0" i="1" u="sng"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He choses to be closer to us</a:t>
            </a:r>
            <a:r>
              <a:rPr kumimoji="0" 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 These times necessitate that we </a:t>
            </a:r>
            <a:r>
              <a:rPr kumimoji="0" lang="en-US" sz="2800" b="0" i="1" u="sng"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diligent seek Him </a:t>
            </a:r>
            <a:r>
              <a:rPr kumimoji="0" 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and </a:t>
            </a:r>
            <a:r>
              <a:rPr kumimoji="0" lang="en-US" sz="2800" b="0" i="1" u="sng"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inquire</a:t>
            </a:r>
            <a:r>
              <a:rPr kumimoji="0" 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 of the Holy Spirit.</a:t>
            </a:r>
            <a:endParaRPr kumimoji="0" lang="en-US" sz="28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Segoe UI" panose="020B0502040204020203" pitchFamily="34" charset="0"/>
            </a:endParaRPr>
          </a:p>
          <a:p>
            <a:pPr marL="342900" marR="0" lvl="0" indent="-342900" algn="l" defTabSz="914400" rtl="0" eaLnBrk="1" fontAlgn="auto" latinLnBrk="0" hangingPunct="1">
              <a:lnSpc>
                <a:spcPct val="90000"/>
              </a:lnSpc>
              <a:spcBef>
                <a:spcPts val="1000"/>
              </a:spcBef>
              <a:spcAft>
                <a:spcPts val="0"/>
              </a:spcAft>
              <a:buClrTx/>
              <a:buSzTx/>
              <a:buFont typeface="Symbol" panose="05050102010706020507" pitchFamily="18" charset="2"/>
              <a:buChar char=""/>
              <a:tabLst/>
              <a:defRPr/>
            </a:pPr>
            <a:r>
              <a:rPr kumimoji="0" 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 </a:t>
            </a:r>
            <a:r>
              <a:rPr kumimoji="0" lang="zh-TW" altLang="en-US" sz="36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以賽亞書 </a:t>
            </a:r>
            <a:r>
              <a:rPr kumimoji="0" 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Isa 55:6  “</a:t>
            </a:r>
            <a:r>
              <a:rPr kumimoji="0" lang="en-US" sz="28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Seek the </a:t>
            </a:r>
            <a:r>
              <a:rPr kumimoji="0" lang="en-US" sz="2800" b="0" i="0" u="none" strike="noStrike" kern="1200" cap="small"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Lord</a:t>
            </a:r>
            <a:r>
              <a:rPr kumimoji="0" lang="en-US" sz="28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 while He may be found, Call upon Him while </a:t>
            </a:r>
            <a:r>
              <a:rPr kumimoji="0" 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He is </a:t>
            </a:r>
            <a:r>
              <a:rPr kumimoji="0" lang="en-US" sz="2800" b="1" i="1" u="sng"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near</a:t>
            </a:r>
            <a:r>
              <a:rPr kumimoji="0" lang="en-US" sz="2800" b="0" i="0" u="sng"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a:t>
            </a:r>
            <a:r>
              <a:rPr kumimoji="0" lang="en-US" sz="28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 (NKJV)</a:t>
            </a:r>
            <a:r>
              <a:rPr kumimoji="0" lang="zh-TW" altLang="en-US" sz="28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  </a:t>
            </a:r>
            <a:r>
              <a:rPr kumimoji="0" lang="zh-TW" altLang="en-US" sz="36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Segoe UI" panose="020B0502040204020203" pitchFamily="34" charset="0"/>
              </a:rPr>
              <a:t>當趁耶和華可尋找的時候尋找他，相近的時候求告他。</a:t>
            </a:r>
            <a:endParaRPr kumimoji="0" lang="en-US" sz="3600" b="1"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Segoe UI" panose="020B0502040204020203" pitchFamily="34" charset="0"/>
            </a:endParaRPr>
          </a:p>
          <a:p>
            <a:pPr marL="4572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Yes God is Omnipresent everywhere all the time, yet there are special/appointed times He choses to be nearer/closer as Isaiah writes. </a:t>
            </a:r>
          </a:p>
          <a:p>
            <a:pPr marL="4572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1" u="sng"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A Few </a:t>
            </a:r>
            <a:r>
              <a:rPr kumimoji="0" lang="en-US" sz="2800" b="1" i="1" u="sng"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Biblical Examples</a:t>
            </a:r>
            <a:r>
              <a:rPr kumimoji="0" lang="zh-TW" altLang="en-US" sz="2800" b="1" i="1" u="sng"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 </a:t>
            </a:r>
            <a:r>
              <a:rPr kumimoji="0" lang="zh-TW" altLang="en-US" sz="3600" b="1" i="0" u="sng"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聖經中的例子</a:t>
            </a:r>
            <a:r>
              <a:rPr kumimoji="0" 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a:t>
            </a:r>
          </a:p>
          <a:p>
            <a:pPr marL="22860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a) </a:t>
            </a:r>
            <a:r>
              <a:rPr kumimoji="0" lang="zh-TW" altLang="en-US" sz="2800" b="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雅各</a:t>
            </a:r>
            <a:r>
              <a:rPr kumimoji="0" lang="zh-TW" alt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 </a:t>
            </a:r>
            <a:r>
              <a:rPr kumimoji="0" 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Jacob and The Gate of Heaven - </a:t>
            </a:r>
            <a:r>
              <a:rPr kumimoji="0" lang="zh-TW" altLang="en-US" sz="31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創世紀</a:t>
            </a:r>
            <a:r>
              <a:rPr kumimoji="0" lang="zh-TW" alt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 </a:t>
            </a:r>
            <a:r>
              <a:rPr kumimoji="0" 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Gen 28 (Jacob wrestled…) – Heavenly Encounter=Heavenly Results</a:t>
            </a:r>
          </a:p>
          <a:p>
            <a:pPr marL="22860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b) </a:t>
            </a:r>
            <a:r>
              <a:rPr kumimoji="0" lang="zh-TW" altLang="en-US" sz="2800" b="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摩西</a:t>
            </a:r>
            <a:r>
              <a:rPr kumimoji="0" lang="zh-TW" alt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 </a:t>
            </a:r>
            <a:r>
              <a:rPr kumimoji="0" 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Moses and the Burning Bush – </a:t>
            </a:r>
            <a:r>
              <a:rPr kumimoji="0" lang="zh-TW" altLang="en-US" sz="31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出埃及記</a:t>
            </a:r>
            <a:r>
              <a:rPr kumimoji="0" lang="zh-TW" alt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 </a:t>
            </a:r>
            <a:r>
              <a:rPr kumimoji="0" 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Exodus 3 (Moses turn aside…) – Heavenly Encounter=Heavenly Results</a:t>
            </a:r>
          </a:p>
          <a:p>
            <a:pPr marL="22860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c) </a:t>
            </a:r>
            <a:r>
              <a:rPr kumimoji="0" lang="zh-TW" altLang="en-US" sz="2800" b="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約書亞</a:t>
            </a:r>
            <a:r>
              <a:rPr kumimoji="0" lang="zh-TW" alt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 </a:t>
            </a:r>
            <a:r>
              <a:rPr kumimoji="0" lang="en-US" sz="2800" b="0" i="1"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mn-cs"/>
              </a:rPr>
              <a:t>Joshua and The Commander of God’s Army (Joshua went to him) – Heavenly Encounter=Heavenly Results</a:t>
            </a:r>
          </a:p>
          <a:p>
            <a:pPr marL="22860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0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These Transitionary Moments Result in Transitionary Movements</a:t>
            </a:r>
          </a:p>
        </p:txBody>
      </p:sp>
      <p:sp>
        <p:nvSpPr>
          <p:cNvPr id="4" name="Title 1">
            <a:extLst>
              <a:ext uri="{FF2B5EF4-FFF2-40B4-BE49-F238E27FC236}">
                <a16:creationId xmlns:a16="http://schemas.microsoft.com/office/drawing/2014/main" id="{A35F4093-D1EB-C8B0-0F5F-1EA97C9B14D3}"/>
              </a:ext>
            </a:extLst>
          </p:cNvPr>
          <p:cNvSpPr txBox="1">
            <a:spLocks/>
          </p:cNvSpPr>
          <p:nvPr/>
        </p:nvSpPr>
        <p:spPr>
          <a:xfrm>
            <a:off x="0" y="18255"/>
            <a:ext cx="12234379" cy="1627983"/>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God is </a:t>
            </a:r>
            <a:r>
              <a:rPr kumimoji="0" lang="en-US" sz="4400" b="1" i="1"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Nearer</a:t>
            </a:r>
            <a:r>
              <a:rPr kumimoji="0" lang="en-US" sz="44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 During these Transitionary Moments in Time </a:t>
            </a:r>
            <a:br>
              <a:rPr kumimoji="0" lang="en-US" sz="44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kumimoji="0" lang="zh-TW" altLang="en-US" sz="4400" b="1" i="0" u="none" strike="noStrike" kern="1200" cap="none" spc="0" normalizeH="0" baseline="0" noProof="0" dirty="0">
                <a:ln>
                  <a:noFill/>
                </a:ln>
                <a:solidFill>
                  <a:sysClr val="windowText" lastClr="000000"/>
                </a:solidFill>
                <a:effectLst/>
                <a:uLnTx/>
                <a:uFillTx/>
                <a:latin typeface="Calibri Light" panose="020F0302020204030204"/>
                <a:ea typeface="新細明體" panose="02020500000000000000" pitchFamily="18" charset="-120"/>
                <a:cs typeface="+mj-cs"/>
              </a:rPr>
              <a:t>神在過渡的</a:t>
            </a:r>
            <a:r>
              <a:rPr lang="zh-TW" altLang="en-US" b="1" dirty="0">
                <a:solidFill>
                  <a:sysClr val="windowText" lastClr="000000"/>
                </a:solidFill>
                <a:latin typeface="Calibri Light" panose="020F0302020204030204"/>
                <a:ea typeface="新細明體" panose="02020500000000000000" pitchFamily="18" charset="-120"/>
              </a:rPr>
              <a:t>時刻</a:t>
            </a:r>
            <a:r>
              <a:rPr kumimoji="0" lang="zh-TW" altLang="en-US" sz="4400" b="1" i="0" u="none" strike="noStrike" kern="1200" cap="none" spc="0" normalizeH="0" baseline="0" noProof="0" dirty="0">
                <a:ln>
                  <a:noFill/>
                </a:ln>
                <a:solidFill>
                  <a:sysClr val="windowText" lastClr="000000"/>
                </a:solidFill>
                <a:effectLst/>
                <a:uLnTx/>
                <a:uFillTx/>
                <a:latin typeface="Calibri Light" panose="020F0302020204030204"/>
                <a:ea typeface="新細明體" panose="02020500000000000000" pitchFamily="18" charset="-120"/>
                <a:cs typeface="+mj-cs"/>
              </a:rPr>
              <a:t>與我們更加親近</a:t>
            </a:r>
            <a:endParaRPr kumimoji="0" lang="en-US" sz="44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974919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60582" y="-469424"/>
            <a:ext cx="12313163" cy="7327424"/>
          </a:xfrm>
          <a:prstGeom prst="rect">
            <a:avLst/>
          </a:prstGeom>
        </p:spPr>
      </p:pic>
      <p:sp>
        <p:nvSpPr>
          <p:cNvPr id="3" name="Rectangle 39"/>
          <p:cNvSpPr>
            <a:spLocks noChangeArrowheads="1"/>
          </p:cNvSpPr>
          <p:nvPr/>
        </p:nvSpPr>
        <p:spPr bwMode="auto">
          <a:xfrm>
            <a:off x="1097281" y="-200484"/>
            <a:ext cx="9962146" cy="7276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
        <p:nvSpPr>
          <p:cNvPr id="2" name="Content Placeholder 2">
            <a:extLst>
              <a:ext uri="{FF2B5EF4-FFF2-40B4-BE49-F238E27FC236}">
                <a16:creationId xmlns:a16="http://schemas.microsoft.com/office/drawing/2014/main" id="{92A16455-627F-39B9-E7BB-D3E06D272282}"/>
              </a:ext>
            </a:extLst>
          </p:cNvPr>
          <p:cNvSpPr txBox="1">
            <a:spLocks/>
          </p:cNvSpPr>
          <p:nvPr/>
        </p:nvSpPr>
        <p:spPr>
          <a:xfrm>
            <a:off x="838200" y="1825625"/>
            <a:ext cx="10515600" cy="489585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From Egyptian Bondage to Freedom (Passover to Promise)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From Promise to Promise Land (conquest, driving out enemies)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From Tabernacle of Moses to Tabernacle of David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From Tabernacle of David to Temple of Solomon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From Temple of Solomon to John the Baptist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From John’s Baptism to Messiah’s (Jesus)Baptism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From Jesus to Apostles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From Apostles to Holy Spirit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From Holy Spirit to Ecclesia/Church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From Ecclesia/Church to you to NOW!</a:t>
            </a:r>
          </a:p>
        </p:txBody>
      </p:sp>
      <p:sp>
        <p:nvSpPr>
          <p:cNvPr id="4" name="Title 1">
            <a:extLst>
              <a:ext uri="{FF2B5EF4-FFF2-40B4-BE49-F238E27FC236}">
                <a16:creationId xmlns:a16="http://schemas.microsoft.com/office/drawing/2014/main" id="{CD3D5F75-38C3-ED5C-EA62-ED3479AB3DC7}"/>
              </a:ext>
            </a:extLst>
          </p:cNvPr>
          <p:cNvSpPr txBox="1">
            <a:spLocks/>
          </p:cNvSpPr>
          <p:nvPr/>
        </p:nvSpPr>
        <p:spPr>
          <a:xfrm>
            <a:off x="838200" y="18255"/>
            <a:ext cx="10515600" cy="168340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Transitionary Moments Resulting in Transitionary Movements</a:t>
            </a:r>
            <a:br>
              <a:rPr kumimoji="0" lang="en-US" sz="44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kumimoji="0" lang="zh-TW" altLang="en-US" sz="4400" b="1" i="0" u="none" strike="noStrike" kern="1200" cap="none" spc="0" normalizeH="0" baseline="0" noProof="0" dirty="0">
                <a:ln>
                  <a:noFill/>
                </a:ln>
                <a:solidFill>
                  <a:sysClr val="windowText" lastClr="000000"/>
                </a:solidFill>
                <a:effectLst/>
                <a:uLnTx/>
                <a:uFillTx/>
                <a:latin typeface="Calibri Light" panose="020F0302020204030204"/>
                <a:ea typeface="新細明體" panose="02020500000000000000" pitchFamily="18" charset="-120"/>
                <a:cs typeface="+mj-cs"/>
              </a:rPr>
              <a:t>過渡的</a:t>
            </a:r>
            <a:r>
              <a:rPr lang="zh-TW" altLang="en-US" b="1" dirty="0">
                <a:solidFill>
                  <a:sysClr val="windowText" lastClr="000000"/>
                </a:solidFill>
                <a:latin typeface="Calibri Light" panose="020F0302020204030204"/>
                <a:ea typeface="新細明體" panose="02020500000000000000" pitchFamily="18" charset="-120"/>
              </a:rPr>
              <a:t>時刻</a:t>
            </a:r>
            <a:r>
              <a:rPr kumimoji="0" lang="zh-TW" altLang="en-US" sz="4400" b="1" i="0" u="none" strike="noStrike" kern="1200" cap="none" spc="0" normalizeH="0" baseline="0" noProof="0" dirty="0">
                <a:ln>
                  <a:noFill/>
                </a:ln>
                <a:solidFill>
                  <a:sysClr val="windowText" lastClr="000000"/>
                </a:solidFill>
                <a:effectLst/>
                <a:uLnTx/>
                <a:uFillTx/>
                <a:latin typeface="Calibri Light" panose="020F0302020204030204"/>
                <a:ea typeface="新細明體" panose="02020500000000000000" pitchFamily="18" charset="-120"/>
                <a:cs typeface="+mj-cs"/>
              </a:rPr>
              <a:t>會帶來</a:t>
            </a:r>
            <a:r>
              <a:rPr lang="zh-TW" altLang="en-US" b="1" dirty="0">
                <a:solidFill>
                  <a:sysClr val="windowText" lastClr="000000"/>
                </a:solidFill>
                <a:latin typeface="Calibri Light" panose="020F0302020204030204"/>
                <a:ea typeface="新細明體" panose="02020500000000000000" pitchFamily="18" charset="-120"/>
              </a:rPr>
              <a:t>相對應</a:t>
            </a:r>
            <a:r>
              <a:rPr kumimoji="0" lang="zh-TW" altLang="en-US" sz="4400" b="1" i="0" u="none" strike="noStrike" kern="1200" cap="none" spc="0" normalizeH="0" baseline="0" noProof="0" dirty="0">
                <a:ln>
                  <a:noFill/>
                </a:ln>
                <a:solidFill>
                  <a:sysClr val="windowText" lastClr="000000"/>
                </a:solidFill>
                <a:effectLst/>
                <a:uLnTx/>
                <a:uFillTx/>
                <a:latin typeface="Calibri Light" panose="020F0302020204030204"/>
                <a:ea typeface="新細明體" panose="02020500000000000000" pitchFamily="18" charset="-120"/>
                <a:cs typeface="+mj-cs"/>
              </a:rPr>
              <a:t>的屬靈運動</a:t>
            </a:r>
            <a:endParaRPr kumimoji="0" lang="en-US" sz="44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092776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60582" y="-469424"/>
            <a:ext cx="12313163" cy="7327424"/>
          </a:xfrm>
          <a:prstGeom prst="rect">
            <a:avLst/>
          </a:prstGeom>
        </p:spPr>
      </p:pic>
      <p:sp>
        <p:nvSpPr>
          <p:cNvPr id="3" name="Rectangle 39"/>
          <p:cNvSpPr>
            <a:spLocks noChangeArrowheads="1"/>
          </p:cNvSpPr>
          <p:nvPr/>
        </p:nvSpPr>
        <p:spPr bwMode="auto">
          <a:xfrm>
            <a:off x="1097281" y="-200484"/>
            <a:ext cx="9962146" cy="7276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
        <p:nvSpPr>
          <p:cNvPr id="2" name="Content Placeholder 2">
            <a:extLst>
              <a:ext uri="{FF2B5EF4-FFF2-40B4-BE49-F238E27FC236}">
                <a16:creationId xmlns:a16="http://schemas.microsoft.com/office/drawing/2014/main" id="{56A818C9-EB5F-4D5C-BF0A-AF573B868B8F}"/>
              </a:ext>
            </a:extLst>
          </p:cNvPr>
          <p:cNvSpPr txBox="1">
            <a:spLocks/>
          </p:cNvSpPr>
          <p:nvPr/>
        </p:nvSpPr>
        <p:spPr>
          <a:xfrm>
            <a:off x="838200" y="1431984"/>
            <a:ext cx="10515600" cy="542601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ysClr val="windowText" lastClr="000000"/>
                </a:solidFill>
                <a:effectLst/>
                <a:uLnTx/>
                <a:uFillTx/>
                <a:latin typeface="Calibri" panose="020F0502020204030204"/>
                <a:ea typeface="+mn-ea"/>
                <a:cs typeface="+mn-cs"/>
              </a:rPr>
              <a:t>If you desire to know what time (</a:t>
            </a:r>
            <a:r>
              <a:rPr kumimoji="0" lang="en-US" sz="3200" b="0" i="1" u="none" strike="noStrike" kern="1200" cap="none" spc="0" normalizeH="0" baseline="0" noProof="0">
                <a:ln>
                  <a:noFill/>
                </a:ln>
                <a:solidFill>
                  <a:sysClr val="windowText" lastClr="000000"/>
                </a:solidFill>
                <a:effectLst/>
                <a:uLnTx/>
                <a:uFillTx/>
                <a:latin typeface="Calibri" panose="020F0502020204030204"/>
                <a:ea typeface="+mn-ea"/>
                <a:cs typeface="+mn-cs"/>
              </a:rPr>
              <a:t>Chronos</a:t>
            </a:r>
            <a:r>
              <a:rPr kumimoji="0" lang="en-US" sz="2800" b="0" i="0" u="none" strike="noStrike" kern="1200" cap="none" spc="0" normalizeH="0" baseline="0" noProof="0">
                <a:ln>
                  <a:noFill/>
                </a:ln>
                <a:solidFill>
                  <a:sysClr val="windowText" lastClr="000000"/>
                </a:solidFill>
                <a:effectLst/>
                <a:uLnTx/>
                <a:uFillTx/>
                <a:latin typeface="Calibri" panose="020F0502020204030204"/>
                <a:ea typeface="+mn-ea"/>
                <a:cs typeface="+mn-cs"/>
              </a:rPr>
              <a:t>) it is look at your </a:t>
            </a:r>
            <a:r>
              <a:rPr kumimoji="0" lang="en-US" sz="2800" b="1" i="1" u="none" strike="noStrike" kern="1200" cap="none" spc="0" normalizeH="0" baseline="0" noProof="0">
                <a:ln>
                  <a:noFill/>
                </a:ln>
                <a:solidFill>
                  <a:sysClr val="windowText" lastClr="000000"/>
                </a:solidFill>
                <a:effectLst/>
                <a:uLnTx/>
                <a:uFillTx/>
                <a:latin typeface="Calibri" panose="020F0502020204030204"/>
                <a:ea typeface="+mn-ea"/>
                <a:cs typeface="+mn-cs"/>
              </a:rPr>
              <a:t>watch</a:t>
            </a:r>
            <a:r>
              <a:rPr kumimoji="0" lang="en-US" sz="2800" b="0" i="0" u="none" strike="noStrike" kern="1200" cap="none" spc="0" normalizeH="0" baseline="0" noProof="0">
                <a:ln>
                  <a:noFill/>
                </a:ln>
                <a:solidFill>
                  <a:sysClr val="windowText" lastClr="000000"/>
                </a:solidFill>
                <a:effectLst/>
                <a:uLnTx/>
                <a:uFillTx/>
                <a:latin typeface="Calibri" panose="020F0502020204030204"/>
                <a:ea typeface="+mn-ea"/>
                <a:cs typeface="+mn-cs"/>
              </a:rPr>
              <a:t>/</a:t>
            </a:r>
            <a:r>
              <a:rPr kumimoji="0" lang="en-US" sz="2800" b="1" i="1" u="none" strike="noStrike" kern="1200" cap="none" spc="0" normalizeH="0" baseline="0" noProof="0">
                <a:ln>
                  <a:noFill/>
                </a:ln>
                <a:solidFill>
                  <a:sysClr val="windowText" lastClr="000000"/>
                </a:solidFill>
                <a:effectLst/>
                <a:uLnTx/>
                <a:uFillTx/>
                <a:latin typeface="Calibri" panose="020F0502020204030204"/>
                <a:ea typeface="+mn-ea"/>
                <a:cs typeface="+mn-cs"/>
              </a:rPr>
              <a:t>clock</a:t>
            </a:r>
            <a:r>
              <a:rPr kumimoji="0" lang="zh-TW" altLang="en-US" sz="2800" b="1" i="1" u="none" strike="noStrike" kern="1200" cap="none" spc="0" normalizeH="0" baseline="0" noProof="0">
                <a:ln>
                  <a:noFill/>
                </a:ln>
                <a:solidFill>
                  <a:sysClr val="windowText" lastClr="000000"/>
                </a:solidFill>
                <a:effectLst/>
                <a:uLnTx/>
                <a:uFillTx/>
                <a:latin typeface="Calibri" panose="020F0502020204030204"/>
                <a:ea typeface="新細明體" panose="02020500000000000000" pitchFamily="18" charset="-120"/>
                <a:cs typeface="+mn-cs"/>
              </a:rPr>
              <a:t> </a:t>
            </a:r>
            <a:r>
              <a:rPr kumimoji="0" lang="zh-TW" altLang="en-US" sz="3200" b="1" i="0" u="none" strike="noStrike" kern="1200" cap="none" spc="0" normalizeH="0" baseline="0" noProof="0">
                <a:ln>
                  <a:noFill/>
                </a:ln>
                <a:solidFill>
                  <a:sysClr val="windowText" lastClr="000000"/>
                </a:solidFill>
                <a:effectLst/>
                <a:uLnTx/>
                <a:uFillTx/>
                <a:latin typeface="Calibri" panose="020F0502020204030204"/>
                <a:ea typeface="新細明體" panose="02020500000000000000" pitchFamily="18" charset="-120"/>
                <a:cs typeface="+mn-cs"/>
              </a:rPr>
              <a:t>手錶</a:t>
            </a:r>
            <a:r>
              <a:rPr kumimoji="0" lang="en-US" altLang="zh-TW" sz="3200" b="1" i="0" u="none" strike="noStrike" kern="1200" cap="none" spc="0" normalizeH="0" baseline="0" noProof="0">
                <a:ln>
                  <a:noFill/>
                </a:ln>
                <a:solidFill>
                  <a:sysClr val="windowText" lastClr="000000"/>
                </a:solidFill>
                <a:effectLst/>
                <a:uLnTx/>
                <a:uFillTx/>
                <a:latin typeface="Calibri" panose="020F0502020204030204"/>
                <a:ea typeface="新細明體" panose="02020500000000000000" pitchFamily="18" charset="-120"/>
                <a:cs typeface="+mn-cs"/>
              </a:rPr>
              <a:t>/</a:t>
            </a:r>
            <a:r>
              <a:rPr kumimoji="0" lang="zh-TW" altLang="en-US" sz="3200" b="1" i="0" u="none" strike="noStrike" kern="1200" cap="none" spc="0" normalizeH="0" baseline="0" noProof="0">
                <a:ln>
                  <a:noFill/>
                </a:ln>
                <a:solidFill>
                  <a:sysClr val="windowText" lastClr="000000"/>
                </a:solidFill>
                <a:effectLst/>
                <a:uLnTx/>
                <a:uFillTx/>
                <a:latin typeface="Calibri" panose="020F0502020204030204"/>
                <a:ea typeface="新細明體" panose="02020500000000000000" pitchFamily="18" charset="-120"/>
                <a:cs typeface="+mn-cs"/>
              </a:rPr>
              <a:t>時鐘</a:t>
            </a:r>
            <a:r>
              <a:rPr kumimoji="0" lang="en-US" sz="3200" b="1" i="0" u="none" strike="noStrike" kern="1200" cap="none" spc="0" normalizeH="0" baseline="0" noProof="0">
                <a:ln>
                  <a:noFill/>
                </a:ln>
                <a:solidFill>
                  <a:sysClr val="windowText" lastClr="000000"/>
                </a:solidFill>
                <a:effectLst/>
                <a:uLnTx/>
                <a:uFillTx/>
                <a:latin typeface="Calibri" panose="020F0502020204030204"/>
                <a:ea typeface="+mn-ea"/>
                <a:cs typeface="+mn-cs"/>
              </a:rPr>
              <a:t>.</a:t>
            </a:r>
            <a:endParaRPr kumimoji="0" lang="en-US" sz="2800" b="1" i="0" u="none" strike="noStrike" kern="1200" cap="none" spc="0" normalizeH="0" baseline="0" noProof="0">
              <a:ln>
                <a:noFill/>
              </a:ln>
              <a:solidFill>
                <a:sysClr val="windowText" lastClr="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ysClr val="windowText" lastClr="000000"/>
                </a:solidFill>
                <a:effectLst/>
                <a:uLnTx/>
                <a:uFillTx/>
                <a:latin typeface="Calibri" panose="020F0502020204030204"/>
                <a:ea typeface="+mn-ea"/>
                <a:cs typeface="+mn-cs"/>
              </a:rPr>
              <a:t>If you desire to know what prophetic time/season (</a:t>
            </a:r>
            <a:r>
              <a:rPr kumimoji="0" lang="en-US" sz="3200" b="0" i="0" u="none" strike="noStrike" kern="1200" cap="none" spc="0" normalizeH="0" baseline="0" noProof="0">
                <a:ln>
                  <a:noFill/>
                </a:ln>
                <a:solidFill>
                  <a:sysClr val="windowText" lastClr="000000"/>
                </a:solidFill>
                <a:effectLst/>
                <a:uLnTx/>
                <a:uFillTx/>
                <a:latin typeface="Calibri" panose="020F0502020204030204"/>
                <a:ea typeface="+mn-ea"/>
                <a:cs typeface="+mn-cs"/>
              </a:rPr>
              <a:t>Kairos</a:t>
            </a:r>
            <a:r>
              <a:rPr kumimoji="0" lang="en-US" sz="2800" b="0" i="0" u="none" strike="noStrike" kern="1200" cap="none" spc="0" normalizeH="0" baseline="0" noProof="0">
                <a:ln>
                  <a:noFill/>
                </a:ln>
                <a:solidFill>
                  <a:sysClr val="windowText" lastClr="000000"/>
                </a:solidFill>
                <a:effectLst/>
                <a:uLnTx/>
                <a:uFillTx/>
                <a:latin typeface="Calibri" panose="020F0502020204030204"/>
                <a:ea typeface="+mn-ea"/>
                <a:cs typeface="+mn-cs"/>
              </a:rPr>
              <a:t>) it is look at what is happening in </a:t>
            </a:r>
            <a:r>
              <a:rPr kumimoji="0" lang="en-US" sz="2800" b="1" i="1" u="none" strike="noStrike" kern="1200" cap="none" spc="0" normalizeH="0" baseline="0" noProof="0">
                <a:ln>
                  <a:noFill/>
                </a:ln>
                <a:solidFill>
                  <a:sysClr val="windowText" lastClr="000000"/>
                </a:solidFill>
                <a:effectLst/>
                <a:uLnTx/>
                <a:uFillTx/>
                <a:latin typeface="Calibri" panose="020F0502020204030204"/>
                <a:ea typeface="+mn-ea"/>
                <a:cs typeface="+mn-cs"/>
              </a:rPr>
              <a:t>Israel</a:t>
            </a:r>
            <a:r>
              <a:rPr kumimoji="0" lang="zh-TW" altLang="en-US" sz="2800" b="1" i="1" u="none" strike="noStrike" kern="1200" cap="none" spc="0" normalizeH="0" baseline="0" noProof="0">
                <a:ln>
                  <a:noFill/>
                </a:ln>
                <a:solidFill>
                  <a:sysClr val="windowText" lastClr="000000"/>
                </a:solidFill>
                <a:effectLst/>
                <a:uLnTx/>
                <a:uFillTx/>
                <a:latin typeface="Calibri" panose="020F0502020204030204"/>
                <a:ea typeface="新細明體" panose="02020500000000000000" pitchFamily="18" charset="-120"/>
                <a:cs typeface="+mn-cs"/>
              </a:rPr>
              <a:t> </a:t>
            </a:r>
            <a:r>
              <a:rPr kumimoji="0" lang="zh-TW" altLang="en-US" sz="3200" b="1" i="0" u="none" strike="noStrike" kern="1200" cap="none" spc="0" normalizeH="0" baseline="0" noProof="0">
                <a:ln>
                  <a:noFill/>
                </a:ln>
                <a:solidFill>
                  <a:sysClr val="windowText" lastClr="000000"/>
                </a:solidFill>
                <a:effectLst/>
                <a:uLnTx/>
                <a:uFillTx/>
                <a:latin typeface="Calibri" panose="020F0502020204030204"/>
                <a:ea typeface="新細明體" panose="02020500000000000000" pitchFamily="18" charset="-120"/>
                <a:cs typeface="+mn-cs"/>
              </a:rPr>
              <a:t>以色列</a:t>
            </a:r>
            <a:r>
              <a:rPr kumimoji="0" lang="en-US" sz="2800" b="0" i="0" u="none" strike="noStrike" kern="1200" cap="none" spc="0" normalizeH="0" baseline="0" noProof="0">
                <a:ln>
                  <a:noFill/>
                </a:ln>
                <a:solidFill>
                  <a:sysClr val="windowText" lastClr="000000"/>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4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1" u="sng" strike="noStrike" kern="1200" cap="none" spc="0" normalizeH="0" baseline="0" noProof="0">
                <a:ln>
                  <a:noFill/>
                </a:ln>
                <a:solidFill>
                  <a:sysClr val="windowText" lastClr="000000"/>
                </a:solidFill>
                <a:effectLst/>
                <a:uLnTx/>
                <a:uFillTx/>
                <a:latin typeface="Calibri" panose="020F0502020204030204"/>
                <a:ea typeface="+mn-ea"/>
                <a:cs typeface="+mn-cs"/>
              </a:rPr>
              <a:t>Historically</a:t>
            </a:r>
            <a:r>
              <a:rPr kumimoji="0" lang="en-US" sz="2800" b="0" i="0" u="none" strike="noStrike" kern="1200" cap="none" spc="0" normalizeH="0" baseline="0" noProof="0">
                <a:ln>
                  <a:noFill/>
                </a:ln>
                <a:solidFill>
                  <a:sysClr val="windowText" lastClr="000000"/>
                </a:solidFill>
                <a:effectLst/>
                <a:uLnTx/>
                <a:uFillTx/>
                <a:latin typeface="Calibri" panose="020F0502020204030204"/>
                <a:ea typeface="+mn-ea"/>
                <a:cs typeface="+mn-cs"/>
              </a:rPr>
              <a:t> – Joel 2 (prayer and fasting precedes God restoring the land and great outpourings of His Spirit/move of God/Harvest.</a:t>
            </a:r>
          </a:p>
          <a:p>
            <a:pPr marL="514350" marR="0" lvl="0" indent="-5143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en-US" sz="2800" b="0" i="0" u="none" strike="noStrike" kern="1200" cap="none" spc="0" normalizeH="0" baseline="0" noProof="0">
                <a:ln>
                  <a:noFill/>
                </a:ln>
                <a:solidFill>
                  <a:sysClr val="windowText" lastClr="000000"/>
                </a:solidFill>
                <a:effectLst/>
                <a:uLnTx/>
                <a:uFillTx/>
                <a:latin typeface="Calibri" panose="020F0502020204030204"/>
                <a:ea typeface="+mn-ea"/>
                <a:cs typeface="+mn-cs"/>
              </a:rPr>
              <a:t>1946/47 – massive world wide Prayer and Fasting.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ysClr val="windowText" lastClr="000000"/>
                </a:solidFill>
                <a:effectLst/>
                <a:uLnTx/>
                <a:uFillTx/>
                <a:latin typeface="Calibri" panose="020F0502020204030204"/>
                <a:ea typeface="+mn-ea"/>
                <a:cs typeface="+mn-cs"/>
              </a:rPr>
              <a:t>     a) 1947 – Healing Revivals broke out </a:t>
            </a:r>
            <a:r>
              <a:rPr kumimoji="0" lang="en-US" sz="2400" b="0" i="0" u="none" strike="noStrike" kern="1200" cap="none" spc="0" normalizeH="0" baseline="0" noProof="0">
                <a:ln>
                  <a:noFill/>
                </a:ln>
                <a:solidFill>
                  <a:sysClr val="windowText" lastClr="000000"/>
                </a:solidFill>
                <a:effectLst/>
                <a:uLnTx/>
                <a:uFillTx/>
                <a:latin typeface="Calibri" panose="020F0502020204030204"/>
                <a:ea typeface="+mn-ea"/>
                <a:cs typeface="+mn-cs"/>
              </a:rPr>
              <a:t>(e.g. wings of Healing, Heavenly choir)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ysClr val="windowText" lastClr="000000"/>
                </a:solidFill>
                <a:effectLst/>
                <a:uLnTx/>
                <a:uFillTx/>
                <a:latin typeface="Calibri" panose="020F0502020204030204"/>
                <a:ea typeface="+mn-ea"/>
                <a:cs typeface="+mn-cs"/>
              </a:rPr>
              <a:t>     b) 1948 - Latter Rain movement breaks out </a:t>
            </a:r>
            <a:r>
              <a:rPr kumimoji="0" lang="en-US" sz="2400" b="0" i="1" u="none" strike="noStrike" kern="1200" cap="none" spc="0" normalizeH="0" baseline="0" noProof="0">
                <a:ln>
                  <a:noFill/>
                </a:ln>
                <a:solidFill>
                  <a:sysClr val="windowText" lastClr="000000"/>
                </a:solidFill>
                <a:effectLst/>
                <a:uLnTx/>
                <a:uFillTx/>
                <a:latin typeface="Calibri" panose="020F0502020204030204"/>
                <a:ea typeface="+mn-ea"/>
                <a:cs typeface="+mn-cs"/>
              </a:rPr>
              <a:t>(Outpouring of H.S., Praise/Worship, Laying on of hands and Prophecy, Heavenly choir, etc.)</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ysClr val="windowText" lastClr="000000"/>
                </a:solidFill>
                <a:effectLst/>
                <a:uLnTx/>
                <a:uFillTx/>
                <a:latin typeface="Calibri" panose="020F0502020204030204"/>
                <a:ea typeface="+mn-ea"/>
                <a:cs typeface="+mn-cs"/>
              </a:rPr>
              <a:t>     c) 1948 – Israel is Restored to her land. Healing of land…</a:t>
            </a:r>
            <a:endPar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030F8BA1-202F-5700-FF0F-BB49208B5D16}"/>
              </a:ext>
            </a:extLst>
          </p:cNvPr>
          <p:cNvSpPr txBox="1">
            <a:spLocks/>
          </p:cNvSpPr>
          <p:nvPr/>
        </p:nvSpPr>
        <p:spPr>
          <a:xfrm>
            <a:off x="838200" y="-17164"/>
            <a:ext cx="10515600" cy="1449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noFill/>
                </a:ln>
                <a:solidFill>
                  <a:sysClr val="windowText" lastClr="000000"/>
                </a:solidFill>
                <a:effectLst/>
                <a:uLnTx/>
                <a:uFillTx/>
                <a:latin typeface="Calibri Light" panose="020F0302020204030204"/>
                <a:ea typeface="+mj-ea"/>
                <a:cs typeface="+mj-cs"/>
              </a:rPr>
              <a:t>Our Present Prophetic Season</a:t>
            </a:r>
            <a:br>
              <a:rPr kumimoji="0" lang="en-US" sz="4400" b="1" i="0" u="none" strike="noStrike" kern="1200" cap="none" spc="0" normalizeH="0" baseline="0" noProof="0">
                <a:ln>
                  <a:noFill/>
                </a:ln>
                <a:solidFill>
                  <a:sysClr val="windowText" lastClr="000000"/>
                </a:solidFill>
                <a:effectLst/>
                <a:uLnTx/>
                <a:uFillTx/>
                <a:latin typeface="Calibri Light" panose="020F0302020204030204"/>
                <a:ea typeface="+mj-ea"/>
                <a:cs typeface="+mj-cs"/>
              </a:rPr>
            </a:br>
            <a:r>
              <a:rPr kumimoji="0" lang="zh-TW" altLang="en-US" sz="4400" b="1" i="0" u="none" strike="noStrike" kern="1200" cap="none" spc="0" normalizeH="0" baseline="0" noProof="0">
                <a:ln>
                  <a:noFill/>
                </a:ln>
                <a:solidFill>
                  <a:sysClr val="windowText" lastClr="000000"/>
                </a:solidFill>
                <a:effectLst/>
                <a:uLnTx/>
                <a:uFillTx/>
                <a:latin typeface="Calibri Light" panose="020F0302020204030204"/>
                <a:ea typeface="新細明體" panose="02020500000000000000" pitchFamily="18" charset="-120"/>
                <a:cs typeface="+mj-cs"/>
              </a:rPr>
              <a:t>現今先知性的季節</a:t>
            </a:r>
            <a:endParaRPr kumimoji="0" lang="en-US" sz="44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689363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60582" y="-469424"/>
            <a:ext cx="12313163" cy="7327424"/>
          </a:xfrm>
          <a:prstGeom prst="rect">
            <a:avLst/>
          </a:prstGeom>
        </p:spPr>
      </p:pic>
      <p:sp>
        <p:nvSpPr>
          <p:cNvPr id="3" name="Rectangle 39"/>
          <p:cNvSpPr>
            <a:spLocks noChangeArrowheads="1"/>
          </p:cNvSpPr>
          <p:nvPr/>
        </p:nvSpPr>
        <p:spPr bwMode="auto">
          <a:xfrm>
            <a:off x="1097281" y="-200484"/>
            <a:ext cx="9962146" cy="7276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
        <p:nvSpPr>
          <p:cNvPr id="2" name="Content Placeholder 2">
            <a:extLst>
              <a:ext uri="{FF2B5EF4-FFF2-40B4-BE49-F238E27FC236}">
                <a16:creationId xmlns:a16="http://schemas.microsoft.com/office/drawing/2014/main" id="{F7DA695B-E964-D5CB-67E5-9590D276EB29}"/>
              </a:ext>
            </a:extLst>
          </p:cNvPr>
          <p:cNvSpPr txBox="1">
            <a:spLocks/>
          </p:cNvSpPr>
          <p:nvPr/>
        </p:nvSpPr>
        <p:spPr>
          <a:xfrm>
            <a:off x="838200" y="1293962"/>
            <a:ext cx="10515600" cy="506238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1967 - 6 day war in Israel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1967 – Jesus People Movement/charismatic movement begins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1973 – Yom Kippur war in Israel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1973 - Charismatic Movement in full blown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7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1" u="sng" strike="noStrike" kern="1200" cap="none" spc="0" normalizeH="0" baseline="0" noProof="0" dirty="0">
                <a:ln>
                  <a:noFill/>
                </a:ln>
                <a:solidFill>
                  <a:sysClr val="windowText" lastClr="000000"/>
                </a:solidFill>
                <a:effectLst/>
                <a:uLnTx/>
                <a:uFillTx/>
                <a:latin typeface="Calibri" panose="020F0502020204030204"/>
                <a:ea typeface="+mn-ea"/>
                <a:cs typeface="+mn-cs"/>
              </a:rPr>
              <a:t>Today</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 War: Israel vs Hamas/Haman/Prince of Persia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 Church get ready for a great outpouring of God’s Spirit (America &amp; Gentile nations)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We must war in prayer and fasting for this Great Outpouring of Holy Spirit and Harvest of Souls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God Is raising up </a:t>
            </a:r>
            <a:r>
              <a:rPr kumimoji="0" lang="en-US" sz="2800" b="1" i="1" u="none" strike="noStrike" kern="1200" cap="none" spc="0" normalizeH="0" baseline="0" noProof="0" dirty="0">
                <a:ln>
                  <a:noFill/>
                </a:ln>
                <a:solidFill>
                  <a:sysClr val="windowText" lastClr="000000"/>
                </a:solidFill>
                <a:effectLst/>
                <a:uLnTx/>
                <a:uFillTx/>
                <a:latin typeface="Calibri" panose="020F0502020204030204"/>
                <a:ea typeface="+mn-ea"/>
                <a:cs typeface="+mn-cs"/>
              </a:rPr>
              <a:t>Mordecai‘s</a:t>
            </a:r>
            <a:r>
              <a:rPr kumimoji="0" lang="zh-TW" altLang="en-US" sz="2800" b="1" i="1" u="none" strike="noStrike" kern="1200" cap="none" spc="0" normalizeH="0" baseline="0" noProof="0" dirty="0">
                <a:ln>
                  <a:noFill/>
                </a:ln>
                <a:solidFill>
                  <a:sysClr val="windowText" lastClr="000000"/>
                </a:solidFill>
                <a:effectLst/>
                <a:uLnTx/>
                <a:uFillTx/>
                <a:latin typeface="Calibri" panose="020F0502020204030204"/>
                <a:ea typeface="新細明體" panose="02020500000000000000" pitchFamily="18" charset="-120"/>
                <a:cs typeface="+mn-cs"/>
              </a:rPr>
              <a:t> </a:t>
            </a:r>
            <a:r>
              <a:rPr kumimoji="0" lang="zh-TW" altLang="en-US" sz="2800" b="1" i="0" u="none" strike="noStrike" kern="1200" cap="none" spc="0" normalizeH="0" baseline="0" noProof="0" dirty="0">
                <a:ln>
                  <a:noFill/>
                </a:ln>
                <a:solidFill>
                  <a:sysClr val="windowText" lastClr="000000"/>
                </a:solidFill>
                <a:effectLst/>
                <a:uLnTx/>
                <a:uFillTx/>
                <a:latin typeface="Calibri" panose="020F0502020204030204"/>
                <a:ea typeface="新細明體" panose="02020500000000000000" pitchFamily="18" charset="-120"/>
                <a:cs typeface="+mn-cs"/>
              </a:rPr>
              <a:t>末底改</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sysClr val="windowText" lastClr="000000"/>
                </a:solidFill>
                <a:effectLst/>
                <a:uLnTx/>
                <a:uFillTx/>
                <a:latin typeface="Calibri" panose="020F0502020204030204"/>
                <a:ea typeface="+mn-ea"/>
                <a:cs typeface="+mn-cs"/>
              </a:rPr>
              <a:t>Esther’s</a:t>
            </a:r>
            <a:r>
              <a:rPr kumimoji="0" lang="zh-TW" altLang="en-US" sz="2800" b="1" i="1" u="none" strike="noStrike" kern="1200" cap="none" spc="0" normalizeH="0" baseline="0" noProof="0" dirty="0">
                <a:ln>
                  <a:noFill/>
                </a:ln>
                <a:solidFill>
                  <a:sysClr val="windowText" lastClr="000000"/>
                </a:solidFill>
                <a:effectLst/>
                <a:uLnTx/>
                <a:uFillTx/>
                <a:latin typeface="Calibri" panose="020F0502020204030204"/>
                <a:ea typeface="新細明體" panose="02020500000000000000" pitchFamily="18" charset="-120"/>
                <a:cs typeface="+mn-cs"/>
              </a:rPr>
              <a:t> </a:t>
            </a:r>
            <a:r>
              <a:rPr kumimoji="0" lang="zh-TW" altLang="en-US" sz="2800" b="1" i="0" u="none" strike="noStrike" kern="1200" cap="none" spc="0" normalizeH="0" baseline="0" noProof="0" dirty="0">
                <a:ln>
                  <a:noFill/>
                </a:ln>
                <a:solidFill>
                  <a:sysClr val="windowText" lastClr="000000"/>
                </a:solidFill>
                <a:effectLst/>
                <a:uLnTx/>
                <a:uFillTx/>
                <a:latin typeface="Calibri" panose="020F0502020204030204"/>
                <a:ea typeface="新細明體" panose="02020500000000000000" pitchFamily="18" charset="-120"/>
                <a:cs typeface="+mn-cs"/>
              </a:rPr>
              <a:t>以斯帖</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and </a:t>
            </a:r>
            <a:r>
              <a:rPr kumimoji="0" lang="en-US" sz="2800" b="1" i="1" u="none" strike="noStrike" kern="1200" cap="none" spc="0" normalizeH="0" baseline="0" noProof="0" dirty="0">
                <a:ln>
                  <a:noFill/>
                </a:ln>
                <a:solidFill>
                  <a:sysClr val="windowText" lastClr="000000"/>
                </a:solidFill>
                <a:effectLst/>
                <a:uLnTx/>
                <a:uFillTx/>
                <a:latin typeface="Calibri" panose="020F0502020204030204"/>
                <a:ea typeface="+mn-ea"/>
                <a:cs typeface="+mn-cs"/>
              </a:rPr>
              <a:t>Daniels</a:t>
            </a:r>
            <a:r>
              <a:rPr kumimoji="0" lang="zh-TW" altLang="en-US" sz="2800" b="1" i="1" u="none" strike="noStrike" kern="1200" cap="none" spc="0" normalizeH="0" baseline="0" noProof="0" dirty="0">
                <a:ln>
                  <a:noFill/>
                </a:ln>
                <a:solidFill>
                  <a:sysClr val="windowText" lastClr="000000"/>
                </a:solidFill>
                <a:effectLst/>
                <a:uLnTx/>
                <a:uFillTx/>
                <a:latin typeface="Calibri" panose="020F0502020204030204"/>
                <a:ea typeface="新細明體" panose="02020500000000000000" pitchFamily="18" charset="-120"/>
                <a:cs typeface="+mn-cs"/>
              </a:rPr>
              <a:t> </a:t>
            </a:r>
            <a:r>
              <a:rPr kumimoji="0" lang="zh-TW" altLang="en-US" sz="2800" b="1" i="0" u="none" strike="noStrike" kern="1200" cap="none" spc="0" normalizeH="0" baseline="0" noProof="0" dirty="0">
                <a:ln>
                  <a:noFill/>
                </a:ln>
                <a:solidFill>
                  <a:sysClr val="windowText" lastClr="000000"/>
                </a:solidFill>
                <a:effectLst/>
                <a:uLnTx/>
                <a:uFillTx/>
                <a:latin typeface="Calibri" panose="020F0502020204030204"/>
                <a:ea typeface="新細明體" panose="02020500000000000000" pitchFamily="18" charset="-120"/>
                <a:cs typeface="+mn-cs"/>
              </a:rPr>
              <a:t>但以理</a:t>
            </a:r>
            <a:endParaRPr kumimoji="0" lang="en-US"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1" u="none" strike="noStrike" kern="1200" cap="none" spc="0" normalizeH="0" baseline="0" noProof="0" dirty="0">
                <a:ln>
                  <a:noFill/>
                </a:ln>
                <a:solidFill>
                  <a:sysClr val="windowText" lastClr="000000"/>
                </a:solidFill>
                <a:effectLst/>
                <a:uLnTx/>
                <a:uFillTx/>
                <a:latin typeface="Calibri" panose="020F0502020204030204"/>
                <a:ea typeface="+mn-ea"/>
                <a:cs typeface="+mn-cs"/>
              </a:rPr>
              <a:t>God is sending </a:t>
            </a:r>
            <a:r>
              <a:rPr kumimoji="0" lang="en-US" sz="2800" b="1" i="1" u="none" strike="noStrike" kern="1200" cap="none" spc="0" normalizeH="0" baseline="0" noProof="0" dirty="0">
                <a:ln>
                  <a:noFill/>
                </a:ln>
                <a:solidFill>
                  <a:sysClr val="windowText" lastClr="000000"/>
                </a:solidFill>
                <a:effectLst/>
                <a:uLnTx/>
                <a:uFillTx/>
                <a:latin typeface="Calibri" panose="020F0502020204030204"/>
                <a:ea typeface="+mn-ea"/>
                <a:cs typeface="+mn-cs"/>
              </a:rPr>
              <a:t>Heavens Armies </a:t>
            </a:r>
            <a:r>
              <a:rPr kumimoji="0" lang="en-US" sz="2800" b="0" i="1" u="none" strike="noStrike" kern="1200" cap="none" spc="0" normalizeH="0" baseline="0" noProof="0" dirty="0">
                <a:ln>
                  <a:noFill/>
                </a:ln>
                <a:solidFill>
                  <a:sysClr val="windowText" lastClr="000000"/>
                </a:solidFill>
                <a:effectLst/>
                <a:uLnTx/>
                <a:uFillTx/>
                <a:latin typeface="Calibri" panose="020F0502020204030204"/>
                <a:ea typeface="+mn-ea"/>
                <a:cs typeface="+mn-cs"/>
              </a:rPr>
              <a:t>(Angels) to assist His Ecclesia/Church.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A2B48198-571C-6FD0-90F1-E157404A901B}"/>
              </a:ext>
            </a:extLst>
          </p:cNvPr>
          <p:cNvSpPr txBox="1">
            <a:spLocks/>
          </p:cNvSpPr>
          <p:nvPr/>
        </p:nvSpPr>
        <p:spPr>
          <a:xfrm>
            <a:off x="838200" y="1"/>
            <a:ext cx="10515600" cy="12163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noFill/>
                </a:ln>
                <a:solidFill>
                  <a:prstClr val="black"/>
                </a:solidFill>
                <a:effectLst/>
                <a:uLnTx/>
                <a:uFillTx/>
                <a:latin typeface="Calibri Light" panose="020F0302020204030204"/>
                <a:ea typeface="+mj-ea"/>
                <a:cs typeface="+mj-cs"/>
              </a:rPr>
              <a:t>Our Present Prophetic Season</a:t>
            </a:r>
            <a:br>
              <a:rPr kumimoji="0" lang="en-US" sz="4400" b="1" i="0" u="none" strike="noStrike" kern="1200" cap="none" spc="0" normalizeH="0" baseline="0" noProof="0">
                <a:ln>
                  <a:noFill/>
                </a:ln>
                <a:solidFill>
                  <a:prstClr val="black"/>
                </a:solidFill>
                <a:effectLst/>
                <a:uLnTx/>
                <a:uFillTx/>
                <a:latin typeface="Calibri Light" panose="020F0302020204030204"/>
                <a:ea typeface="+mj-ea"/>
                <a:cs typeface="+mj-cs"/>
              </a:rPr>
            </a:br>
            <a:r>
              <a:rPr kumimoji="0" lang="zh-TW" altLang="en-US" sz="4400" b="1" i="0" u="none" strike="noStrike" kern="1200" cap="none" spc="0" normalizeH="0" baseline="0" noProof="0">
                <a:ln>
                  <a:noFill/>
                </a:ln>
                <a:solidFill>
                  <a:prstClr val="black"/>
                </a:solidFill>
                <a:effectLst/>
                <a:uLnTx/>
                <a:uFillTx/>
                <a:latin typeface="Calibri Light" panose="020F0302020204030204"/>
                <a:ea typeface="新細明體" panose="02020500000000000000" pitchFamily="18" charset="-120"/>
                <a:cs typeface="+mj-cs"/>
              </a:rPr>
              <a:t>現今先知性的季節</a:t>
            </a:r>
            <a:endParaRPr kumimoji="0" lang="en-US" sz="44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336449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60582" y="-469424"/>
            <a:ext cx="12313163" cy="7327424"/>
          </a:xfrm>
          <a:prstGeom prst="rect">
            <a:avLst/>
          </a:prstGeom>
        </p:spPr>
      </p:pic>
      <p:sp>
        <p:nvSpPr>
          <p:cNvPr id="3" name="Rectangle 39"/>
          <p:cNvSpPr>
            <a:spLocks noChangeArrowheads="1"/>
          </p:cNvSpPr>
          <p:nvPr/>
        </p:nvSpPr>
        <p:spPr bwMode="auto">
          <a:xfrm>
            <a:off x="1097281" y="-200484"/>
            <a:ext cx="9962146" cy="7276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
        <p:nvSpPr>
          <p:cNvPr id="2" name="Content Placeholder 2">
            <a:extLst>
              <a:ext uri="{FF2B5EF4-FFF2-40B4-BE49-F238E27FC236}">
                <a16:creationId xmlns:a16="http://schemas.microsoft.com/office/drawing/2014/main" id="{BAD601D7-80A1-5D29-4B45-43241ECE5AD7}"/>
              </a:ext>
            </a:extLst>
          </p:cNvPr>
          <p:cNvSpPr txBox="1">
            <a:spLocks/>
          </p:cNvSpPr>
          <p:nvPr/>
        </p:nvSpPr>
        <p:spPr>
          <a:xfrm>
            <a:off x="838200" y="1388852"/>
            <a:ext cx="10515600" cy="51928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1. Seeking/Turning aside To The Lord! </a:t>
            </a:r>
            <a:r>
              <a:rPr kumimoji="0" lang="en-US" sz="2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r>
              <a:rPr kumimoji="0" lang="zh-TW" altLang="en-US" sz="2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耶利米書 </a:t>
            </a:r>
            <a:r>
              <a:rPr kumimoji="0" lang="en-US" sz="2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Jer.29:13;</a:t>
            </a:r>
            <a:r>
              <a:rPr kumimoji="0" lang="zh-TW" altLang="en-US" sz="2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zh-TW" altLang="en-US" sz="2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約珥</a:t>
            </a:r>
            <a:r>
              <a:rPr kumimoji="0" lang="en-US" sz="2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Joel 2)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Ex. 3:3 “</a:t>
            </a:r>
            <a:r>
              <a:rPr kumimoji="0" lang="en-US" sz="1800" b="0" i="0" u="none" strike="noStrike" kern="1200" cap="none" spc="0" normalizeH="0" baseline="0" noProof="0" dirty="0">
                <a:ln>
                  <a:noFill/>
                </a:ln>
                <a:solidFill>
                  <a:srgbClr val="000000"/>
                </a:solidFill>
                <a:effectLst/>
                <a:uLnTx/>
                <a:uFillTx/>
                <a:latin typeface="system-ui"/>
                <a:ea typeface="+mn-ea"/>
                <a:cs typeface="+mn-cs"/>
              </a:rPr>
              <a:t> </a:t>
            </a:r>
            <a:r>
              <a:rPr kumimoji="0" lang="en-US" sz="1800" b="1" i="0" u="none" strike="noStrike" kern="1200" cap="none" spc="0" normalizeH="0" baseline="30000" noProof="0" dirty="0">
                <a:ln>
                  <a:noFill/>
                </a:ln>
                <a:solidFill>
                  <a:srgbClr val="000000"/>
                </a:solidFill>
                <a:effectLst/>
                <a:uLnTx/>
                <a:uFillTx/>
                <a:latin typeface="system-ui"/>
                <a:ea typeface="+mn-ea"/>
                <a:cs typeface="+mn-cs"/>
              </a:rPr>
              <a:t>3 </a:t>
            </a:r>
            <a:r>
              <a:rPr kumimoji="0" lang="en-US" sz="1800" b="0" i="0" u="none" strike="noStrike" kern="1200" cap="none" spc="0" normalizeH="0" baseline="0" noProof="0" dirty="0">
                <a:ln>
                  <a:noFill/>
                </a:ln>
                <a:solidFill>
                  <a:srgbClr val="000000"/>
                </a:solidFill>
                <a:effectLst/>
                <a:uLnTx/>
                <a:uFillTx/>
                <a:latin typeface="system-ui"/>
                <a:ea typeface="+mn-ea"/>
                <a:cs typeface="+mn-cs"/>
              </a:rPr>
              <a:t>Then Moses said, “I will now </a:t>
            </a:r>
            <a:r>
              <a:rPr kumimoji="0" lang="en-US" sz="1800" b="1" i="1" u="none" strike="noStrike" kern="1200" cap="none" spc="0" normalizeH="0" baseline="0" noProof="0" dirty="0">
                <a:ln>
                  <a:noFill/>
                </a:ln>
                <a:solidFill>
                  <a:srgbClr val="000000"/>
                </a:solidFill>
                <a:effectLst/>
                <a:uLnTx/>
                <a:uFillTx/>
                <a:latin typeface="system-ui"/>
                <a:ea typeface="+mn-ea"/>
                <a:cs typeface="+mn-cs"/>
              </a:rPr>
              <a:t>turn aside </a:t>
            </a:r>
            <a:r>
              <a:rPr kumimoji="0" lang="en-US" sz="1800" b="0" i="0" u="none" strike="noStrike" kern="1200" cap="none" spc="0" normalizeH="0" baseline="0" noProof="0" dirty="0">
                <a:ln>
                  <a:noFill/>
                </a:ln>
                <a:solidFill>
                  <a:srgbClr val="000000"/>
                </a:solidFill>
                <a:effectLst/>
                <a:uLnTx/>
                <a:uFillTx/>
                <a:latin typeface="system-ui"/>
                <a:ea typeface="+mn-ea"/>
                <a:cs typeface="+mn-cs"/>
              </a:rPr>
              <a:t>and see this great sight, why the bush does not burn.”</a:t>
            </a:r>
            <a:endPar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Jer. 29:13 “</a:t>
            </a:r>
            <a:r>
              <a:rPr kumimoji="0" lang="en-US" sz="1800" b="1" i="0" u="none" strike="noStrike" kern="1200" cap="none" spc="0" normalizeH="0" baseline="0" noProof="0" dirty="0">
                <a:ln>
                  <a:noFill/>
                </a:ln>
                <a:solidFill>
                  <a:srgbClr val="000000"/>
                </a:solidFill>
                <a:effectLst/>
                <a:uLnTx/>
                <a:uFillTx/>
                <a:latin typeface="system-ui"/>
                <a:ea typeface="+mn-ea"/>
                <a:cs typeface="+mn-cs"/>
              </a:rPr>
              <a:t>And</a:t>
            </a:r>
            <a:r>
              <a:rPr kumimoji="0" lang="en-US" sz="1800" b="0" i="0" u="none" strike="noStrike" kern="1200" cap="none" spc="0" normalizeH="0" baseline="0" noProof="0" dirty="0">
                <a:ln>
                  <a:noFill/>
                </a:ln>
                <a:solidFill>
                  <a:srgbClr val="000000"/>
                </a:solidFill>
                <a:effectLst/>
                <a:uLnTx/>
                <a:uFillTx/>
                <a:latin typeface="system-ui"/>
                <a:ea typeface="+mn-ea"/>
                <a:cs typeface="+mn-cs"/>
              </a:rPr>
              <a:t> you will </a:t>
            </a:r>
            <a:r>
              <a:rPr kumimoji="0" lang="en-US" sz="1800" b="1" i="0" u="none" strike="noStrike" kern="1200" cap="none" spc="0" normalizeH="0" baseline="0" noProof="0" dirty="0">
                <a:ln>
                  <a:noFill/>
                </a:ln>
                <a:solidFill>
                  <a:srgbClr val="000000"/>
                </a:solidFill>
                <a:effectLst/>
                <a:uLnTx/>
                <a:uFillTx/>
                <a:latin typeface="system-ui"/>
                <a:ea typeface="+mn-ea"/>
                <a:cs typeface="+mn-cs"/>
              </a:rPr>
              <a:t>seek</a:t>
            </a:r>
            <a:r>
              <a:rPr kumimoji="0" lang="en-US" sz="1800" b="0" i="0" u="none" strike="noStrike" kern="1200" cap="none" spc="0" normalizeH="0" baseline="0" noProof="0" dirty="0">
                <a:ln>
                  <a:noFill/>
                </a:ln>
                <a:solidFill>
                  <a:srgbClr val="000000"/>
                </a:solidFill>
                <a:effectLst/>
                <a:uLnTx/>
                <a:uFillTx/>
                <a:latin typeface="system-ui"/>
                <a:ea typeface="+mn-ea"/>
                <a:cs typeface="+mn-cs"/>
              </a:rPr>
              <a:t> </a:t>
            </a:r>
            <a:r>
              <a:rPr kumimoji="0" lang="en-US" sz="1800" b="1" i="0" u="none" strike="noStrike" kern="1200" cap="none" spc="0" normalizeH="0" baseline="0" noProof="0" dirty="0">
                <a:ln>
                  <a:noFill/>
                </a:ln>
                <a:solidFill>
                  <a:srgbClr val="000000"/>
                </a:solidFill>
                <a:effectLst/>
                <a:uLnTx/>
                <a:uFillTx/>
                <a:latin typeface="system-ui"/>
                <a:ea typeface="+mn-ea"/>
                <a:cs typeface="+mn-cs"/>
              </a:rPr>
              <a:t>Me</a:t>
            </a:r>
            <a:r>
              <a:rPr kumimoji="0" lang="en-US" sz="1800" b="0" i="0" u="none" strike="noStrike" kern="1200" cap="none" spc="0" normalizeH="0" baseline="0" noProof="0" dirty="0">
                <a:ln>
                  <a:noFill/>
                </a:ln>
                <a:solidFill>
                  <a:srgbClr val="000000"/>
                </a:solidFill>
                <a:effectLst/>
                <a:uLnTx/>
                <a:uFillTx/>
                <a:latin typeface="system-ui"/>
                <a:ea typeface="+mn-ea"/>
                <a:cs typeface="+mn-cs"/>
              </a:rPr>
              <a:t> </a:t>
            </a:r>
            <a:r>
              <a:rPr kumimoji="0" lang="en-US" sz="1800" b="1" i="0" u="none" strike="noStrike" kern="1200" cap="none" spc="0" normalizeH="0" baseline="0" noProof="0" dirty="0">
                <a:ln>
                  <a:noFill/>
                </a:ln>
                <a:solidFill>
                  <a:srgbClr val="000000"/>
                </a:solidFill>
                <a:effectLst/>
                <a:uLnTx/>
                <a:uFillTx/>
                <a:latin typeface="system-ui"/>
                <a:ea typeface="+mn-ea"/>
                <a:cs typeface="+mn-cs"/>
              </a:rPr>
              <a:t>and</a:t>
            </a:r>
            <a:r>
              <a:rPr kumimoji="0" lang="en-US" sz="1800" b="0" i="0" u="none" strike="noStrike" kern="1200" cap="none" spc="0" normalizeH="0" baseline="0" noProof="0" dirty="0">
                <a:ln>
                  <a:noFill/>
                </a:ln>
                <a:solidFill>
                  <a:srgbClr val="000000"/>
                </a:solidFill>
                <a:effectLst/>
                <a:uLnTx/>
                <a:uFillTx/>
                <a:latin typeface="system-ui"/>
                <a:ea typeface="+mn-ea"/>
                <a:cs typeface="+mn-cs"/>
              </a:rPr>
              <a:t> </a:t>
            </a:r>
            <a:r>
              <a:rPr kumimoji="0" lang="en-US" sz="1800" b="1" i="0" u="none" strike="noStrike" kern="1200" cap="none" spc="0" normalizeH="0" baseline="0" noProof="0" dirty="0">
                <a:ln>
                  <a:noFill/>
                </a:ln>
                <a:solidFill>
                  <a:srgbClr val="000000"/>
                </a:solidFill>
                <a:effectLst/>
                <a:uLnTx/>
                <a:uFillTx/>
                <a:latin typeface="system-ui"/>
                <a:ea typeface="+mn-ea"/>
                <a:cs typeface="+mn-cs"/>
              </a:rPr>
              <a:t>find</a:t>
            </a:r>
            <a:r>
              <a:rPr kumimoji="0" lang="en-US" sz="1800" b="0" i="0" u="none" strike="noStrike" kern="1200" cap="none" spc="0" normalizeH="0" baseline="0" noProof="0" dirty="0">
                <a:ln>
                  <a:noFill/>
                </a:ln>
                <a:solidFill>
                  <a:srgbClr val="000000"/>
                </a:solidFill>
                <a:effectLst/>
                <a:uLnTx/>
                <a:uFillTx/>
                <a:latin typeface="system-ui"/>
                <a:ea typeface="+mn-ea"/>
                <a:cs typeface="+mn-cs"/>
              </a:rPr>
              <a:t> </a:t>
            </a:r>
            <a:r>
              <a:rPr kumimoji="0" lang="en-US" sz="1800" b="1" i="1" u="none" strike="noStrike" kern="1200" cap="none" spc="0" normalizeH="0" baseline="0" noProof="0" dirty="0">
                <a:ln>
                  <a:noFill/>
                </a:ln>
                <a:solidFill>
                  <a:srgbClr val="000000"/>
                </a:solidFill>
                <a:effectLst/>
                <a:uLnTx/>
                <a:uFillTx/>
                <a:latin typeface="system-ui"/>
                <a:ea typeface="+mn-ea"/>
                <a:cs typeface="+mn-cs"/>
              </a:rPr>
              <a:t>Me</a:t>
            </a:r>
            <a:r>
              <a:rPr kumimoji="0" lang="en-US" sz="1800" b="0" i="1" u="none" strike="noStrike" kern="1200" cap="none" spc="0" normalizeH="0" baseline="0" noProof="0" dirty="0">
                <a:ln>
                  <a:noFill/>
                </a:ln>
                <a:solidFill>
                  <a:srgbClr val="000000"/>
                </a:solidFill>
                <a:effectLst/>
                <a:uLnTx/>
                <a:uFillTx/>
                <a:latin typeface="system-ui"/>
                <a:ea typeface="+mn-ea"/>
                <a:cs typeface="+mn-cs"/>
              </a:rPr>
              <a:t>,</a:t>
            </a:r>
            <a:r>
              <a:rPr kumimoji="0" lang="en-US" sz="1800" b="0" i="0" u="none" strike="noStrike" kern="1200" cap="none" spc="0" normalizeH="0" baseline="0" noProof="0" dirty="0">
                <a:ln>
                  <a:noFill/>
                </a:ln>
                <a:solidFill>
                  <a:srgbClr val="000000"/>
                </a:solidFill>
                <a:effectLst/>
                <a:uLnTx/>
                <a:uFillTx/>
                <a:latin typeface="system-ui"/>
                <a:ea typeface="+mn-ea"/>
                <a:cs typeface="+mn-cs"/>
              </a:rPr>
              <a:t> when you search for </a:t>
            </a:r>
            <a:r>
              <a:rPr kumimoji="0" lang="en-US" sz="1800" b="1" i="0" u="none" strike="noStrike" kern="1200" cap="none" spc="0" normalizeH="0" baseline="0" noProof="0" dirty="0">
                <a:ln>
                  <a:noFill/>
                </a:ln>
                <a:solidFill>
                  <a:srgbClr val="000000"/>
                </a:solidFill>
                <a:effectLst/>
                <a:uLnTx/>
                <a:uFillTx/>
                <a:latin typeface="system-ui"/>
                <a:ea typeface="+mn-ea"/>
                <a:cs typeface="+mn-cs"/>
              </a:rPr>
              <a:t>Me</a:t>
            </a:r>
            <a:r>
              <a:rPr kumimoji="0" lang="en-US" sz="1800" b="0" i="0" u="none" strike="noStrike" kern="1200" cap="none" spc="0" normalizeH="0" baseline="0" noProof="0" dirty="0">
                <a:ln>
                  <a:noFill/>
                </a:ln>
                <a:solidFill>
                  <a:srgbClr val="000000"/>
                </a:solidFill>
                <a:effectLst/>
                <a:uLnTx/>
                <a:uFillTx/>
                <a:latin typeface="system-ui"/>
                <a:ea typeface="+mn-ea"/>
                <a:cs typeface="+mn-cs"/>
              </a:rPr>
              <a:t> with all your heart.”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Joel 2:12 “…turn to me with all your heart, with fasting…rend your hearts…return to The Lord…”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2. Warring Through to Secure your Promise/Promised Land! </a:t>
            </a:r>
            <a:r>
              <a:rPr kumimoji="0" lang="en-US" sz="2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r>
              <a:rPr kumimoji="0" lang="zh-TW" altLang="en-US" sz="20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弗</a:t>
            </a:r>
            <a:r>
              <a:rPr kumimoji="0" lang="en-US" sz="2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Eph.6:12)</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1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Some of our Adversaries:</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Sin,</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1800" b="0" i="1" u="none" strike="noStrike" kern="1200" cap="none" spc="0" normalizeH="0" baseline="0" noProof="0" dirty="0">
                <a:ln>
                  <a:noFill/>
                </a:ln>
                <a:solidFill>
                  <a:srgbClr val="000000"/>
                </a:solidFill>
                <a:effectLst/>
                <a:uLnTx/>
                <a:uFillTx/>
                <a:latin typeface="Segoe UI" panose="020B0502040204020203" pitchFamily="34" charset="0"/>
                <a:ea typeface="Calibri" panose="020F0502020204030204" pitchFamily="34" charset="0"/>
                <a:cs typeface="+mn-cs"/>
              </a:rPr>
              <a:t>Fear/fear of the unknown, Doubt, Unbelief, Worrying/Fretting, Complaining, Blaming, Lack of Trust, Indifference/Passivity, Procrastination, Pride, Distractions, Religious Traditions over Relationship to Christ…   </a:t>
            </a:r>
            <a:endPar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3. Saying/Decree what God Says! </a:t>
            </a:r>
            <a:r>
              <a:rPr kumimoji="0" lang="en-US" sz="2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r>
              <a:rPr kumimoji="0" lang="zh-TW" altLang="en-US" sz="26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耶利米書 </a:t>
            </a:r>
            <a:r>
              <a:rPr kumimoji="0" lang="en-US" sz="2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Jer. 1; </a:t>
            </a:r>
            <a:r>
              <a:rPr kumimoji="0" lang="zh-TW" altLang="en-US" sz="26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提前</a:t>
            </a:r>
            <a:r>
              <a:rPr kumimoji="0" lang="zh-TW" altLang="en-US" sz="2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2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1 Tim.1:18 )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4. Reaching Up to Heaven’s Provision! </a:t>
            </a:r>
            <a:r>
              <a:rPr kumimoji="0" lang="en-US" sz="2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(Acts 17:27) </a:t>
            </a:r>
            <a:r>
              <a:rPr kumimoji="0" lang="en-US" sz="2200" b="0" i="1" u="none" strike="noStrike" kern="1200" cap="none" spc="0" normalizeH="0" baseline="0" noProof="0" dirty="0">
                <a:ln>
                  <a:noFill/>
                </a:ln>
                <a:solidFill>
                  <a:sysClr val="windowText" lastClr="000000"/>
                </a:solidFill>
                <a:effectLst/>
                <a:uLnTx/>
                <a:uFillTx/>
                <a:latin typeface="Calibri" panose="020F0502020204030204"/>
                <a:ea typeface="+mn-ea"/>
                <a:cs typeface="+mn-cs"/>
              </a:rPr>
              <a:t>Provision for God’s Vision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5. Pulling down Heaven’s Breakthrough into Earth! </a:t>
            </a:r>
            <a:r>
              <a:rPr kumimoji="0" lang="en-US" sz="2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r>
              <a:rPr kumimoji="0" lang="zh-TW" altLang="en-US" sz="2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太</a:t>
            </a:r>
            <a:r>
              <a:rPr kumimoji="0" lang="zh-TW" altLang="en-US" sz="2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2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Matt. 6:10)</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r>
              <a:rPr kumimoji="0" lang="en-US" sz="2000" b="0" i="0" u="none" strike="noStrike" kern="1200" cap="none" spc="0" normalizeH="0" baseline="0" noProof="0" dirty="0">
                <a:ln>
                  <a:noFill/>
                </a:ln>
                <a:solidFill>
                  <a:srgbClr val="000000"/>
                </a:solidFill>
                <a:effectLst/>
                <a:uLnTx/>
                <a:uFillTx/>
                <a:latin typeface="system-ui"/>
                <a:ea typeface="+mn-ea"/>
                <a:cs typeface="+mn-cs"/>
              </a:rPr>
              <a:t>Your kingdom come. Your will be done On earth as </a:t>
            </a:r>
            <a:r>
              <a:rPr kumimoji="0" lang="en-US" sz="2000" b="0" i="1" u="none" strike="noStrike" kern="1200" cap="none" spc="0" normalizeH="0" baseline="0" noProof="0" dirty="0">
                <a:ln>
                  <a:noFill/>
                </a:ln>
                <a:solidFill>
                  <a:srgbClr val="000000"/>
                </a:solidFill>
                <a:effectLst/>
                <a:uLnTx/>
                <a:uFillTx/>
                <a:latin typeface="system-ui"/>
                <a:ea typeface="+mn-ea"/>
                <a:cs typeface="+mn-cs"/>
              </a:rPr>
              <a:t>it is</a:t>
            </a:r>
            <a:r>
              <a:rPr kumimoji="0" lang="en-US" sz="2000" b="0" i="0" u="none" strike="noStrike" kern="1200" cap="none" spc="0" normalizeH="0" baseline="0" noProof="0" dirty="0">
                <a:ln>
                  <a:noFill/>
                </a:ln>
                <a:solidFill>
                  <a:srgbClr val="000000"/>
                </a:solidFill>
                <a:effectLst/>
                <a:uLnTx/>
                <a:uFillTx/>
                <a:latin typeface="system-ui"/>
                <a:ea typeface="+mn-ea"/>
                <a:cs typeface="+mn-cs"/>
              </a:rPr>
              <a:t> in heaven.”</a:t>
            </a:r>
            <a:endParaRPr kumimoji="0" lang="en-US" sz="20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8C81F3A0-BCFB-41A1-690A-FAC82A09841E}"/>
              </a:ext>
            </a:extLst>
          </p:cNvPr>
          <p:cNvSpPr txBox="1">
            <a:spLocks/>
          </p:cNvSpPr>
          <p:nvPr/>
        </p:nvSpPr>
        <p:spPr>
          <a:xfrm>
            <a:off x="648418" y="0"/>
            <a:ext cx="10895163" cy="1325563"/>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Responding/Aligning Yourself to God’s Transitionary Times</a:t>
            </a:r>
            <a:br>
              <a:rPr kumimoji="0" lang="en-US" sz="44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kumimoji="0" lang="zh-TW" altLang="en-US" sz="4400" b="1" i="0" u="none" strike="noStrike" kern="1200" cap="none" spc="0" normalizeH="0" baseline="0" noProof="0" dirty="0">
                <a:ln>
                  <a:noFill/>
                </a:ln>
                <a:solidFill>
                  <a:sysClr val="windowText" lastClr="000000"/>
                </a:solidFill>
                <a:effectLst/>
                <a:uLnTx/>
                <a:uFillTx/>
                <a:latin typeface="Calibri Light" panose="020F0302020204030204"/>
                <a:ea typeface="新細明體" panose="02020500000000000000" pitchFamily="18" charset="-120"/>
                <a:cs typeface="+mj-cs"/>
              </a:rPr>
              <a:t>回應並對齊神過渡的季節</a:t>
            </a:r>
            <a:endParaRPr kumimoji="0" lang="en-US" sz="44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72795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60582" y="-469424"/>
            <a:ext cx="12313163" cy="7327424"/>
          </a:xfrm>
          <a:prstGeom prst="rect">
            <a:avLst/>
          </a:prstGeom>
        </p:spPr>
      </p:pic>
      <p:sp>
        <p:nvSpPr>
          <p:cNvPr id="3" name="Rectangle 39"/>
          <p:cNvSpPr>
            <a:spLocks noChangeArrowheads="1"/>
          </p:cNvSpPr>
          <p:nvPr/>
        </p:nvSpPr>
        <p:spPr bwMode="auto">
          <a:xfrm>
            <a:off x="1097281" y="-200484"/>
            <a:ext cx="9962146" cy="7276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
        <p:nvSpPr>
          <p:cNvPr id="2" name="Content Placeholder 2">
            <a:extLst>
              <a:ext uri="{FF2B5EF4-FFF2-40B4-BE49-F238E27FC236}">
                <a16:creationId xmlns:a16="http://schemas.microsoft.com/office/drawing/2014/main" id="{DE18198F-8887-9C20-74DA-3531C89FD5FC}"/>
              </a:ext>
            </a:extLst>
          </p:cNvPr>
          <p:cNvSpPr txBox="1">
            <a:spLocks/>
          </p:cNvSpPr>
          <p:nvPr/>
        </p:nvSpPr>
        <p:spPr>
          <a:xfrm>
            <a:off x="877319" y="1102887"/>
            <a:ext cx="10677372" cy="57345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I decree I’m </a:t>
            </a:r>
            <a:r>
              <a:rPr kumimoji="0" lang="en-US" sz="2800" b="0" i="1" u="sng" strike="noStrike" kern="1200" cap="none" spc="0" normalizeH="0" baseline="0" noProof="0" dirty="0">
                <a:ln>
                  <a:noFill/>
                </a:ln>
                <a:solidFill>
                  <a:sysClr val="windowText" lastClr="000000"/>
                </a:solidFill>
                <a:effectLst/>
                <a:uLnTx/>
                <a:uFillTx/>
                <a:latin typeface="Calibri" panose="020F0502020204030204"/>
                <a:ea typeface="+mn-ea"/>
                <a:cs typeface="+mn-cs"/>
              </a:rPr>
              <a:t>aligning</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with God’s appointed season for my life.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I decree I’m </a:t>
            </a:r>
            <a:r>
              <a:rPr kumimoji="0" lang="en-US" sz="2800" b="0" i="1" u="sng" strike="noStrike" kern="1200" cap="none" spc="0" normalizeH="0" baseline="0" noProof="0" dirty="0">
                <a:ln>
                  <a:noFill/>
                </a:ln>
                <a:solidFill>
                  <a:sysClr val="windowText" lastClr="000000"/>
                </a:solidFill>
                <a:effectLst/>
                <a:uLnTx/>
                <a:uFillTx/>
                <a:latin typeface="Calibri" panose="020F0502020204030204"/>
                <a:ea typeface="+mn-ea"/>
                <a:cs typeface="+mn-cs"/>
              </a:rPr>
              <a:t>seeking God </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with all my heart &amp; strength.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I decree God is opening </a:t>
            </a:r>
            <a:r>
              <a:rPr kumimoji="0" lang="en-US" sz="2800" b="0" i="1" u="sng" strike="noStrike" kern="1200" cap="none" spc="0" normalizeH="0" baseline="0" noProof="0" dirty="0">
                <a:ln>
                  <a:noFill/>
                </a:ln>
                <a:solidFill>
                  <a:sysClr val="windowText" lastClr="000000"/>
                </a:solidFill>
                <a:effectLst/>
                <a:uLnTx/>
                <a:uFillTx/>
                <a:latin typeface="Calibri" panose="020F0502020204030204"/>
                <a:ea typeface="+mn-ea"/>
                <a:cs typeface="+mn-cs"/>
              </a:rPr>
              <a:t>new doors </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of opportunity for my life.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I decree I’m </a:t>
            </a:r>
            <a:r>
              <a:rPr kumimoji="0" lang="en-US" sz="2800" b="0" i="1" u="sng" strike="noStrike" kern="1200" cap="none" spc="0" normalizeH="0" baseline="0" noProof="0" dirty="0">
                <a:ln>
                  <a:noFill/>
                </a:ln>
                <a:solidFill>
                  <a:sysClr val="windowText" lastClr="000000"/>
                </a:solidFill>
                <a:effectLst/>
                <a:uLnTx/>
                <a:uFillTx/>
                <a:latin typeface="Calibri" panose="020F0502020204030204"/>
                <a:ea typeface="+mn-ea"/>
                <a:cs typeface="+mn-cs"/>
              </a:rPr>
              <a:t>warring through </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my Gate/door.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I decree </a:t>
            </a:r>
            <a:r>
              <a:rPr kumimoji="0" lang="en-US" sz="2800" b="0" i="1" u="sng" strike="noStrike" kern="1200" cap="none" spc="0" normalizeH="0" baseline="0" noProof="0" dirty="0">
                <a:ln>
                  <a:noFill/>
                </a:ln>
                <a:solidFill>
                  <a:sysClr val="windowText" lastClr="000000"/>
                </a:solidFill>
                <a:effectLst/>
                <a:uLnTx/>
                <a:uFillTx/>
                <a:latin typeface="Calibri" panose="020F0502020204030204"/>
                <a:ea typeface="+mn-ea"/>
                <a:cs typeface="+mn-cs"/>
              </a:rPr>
              <a:t>no weapon </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formed against me shall prosper.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I decree I’m </a:t>
            </a:r>
            <a:r>
              <a:rPr kumimoji="0" lang="en-US" sz="2800" b="0" i="1" u="sng" strike="noStrike" kern="1200" cap="none" spc="0" normalizeH="0" baseline="0" noProof="0" dirty="0">
                <a:ln>
                  <a:noFill/>
                </a:ln>
                <a:solidFill>
                  <a:sysClr val="windowText" lastClr="000000"/>
                </a:solidFill>
                <a:effectLst/>
                <a:uLnTx/>
                <a:uFillTx/>
                <a:latin typeface="Calibri" panose="020F0502020204030204"/>
                <a:ea typeface="+mn-ea"/>
                <a:cs typeface="+mn-cs"/>
              </a:rPr>
              <a:t>reaching up </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to heaven and </a:t>
            </a:r>
            <a:r>
              <a:rPr kumimoji="0" lang="en-US" sz="2800" b="0" i="1" u="sng" strike="noStrike" kern="1200" cap="none" spc="0" normalizeH="0" baseline="0" noProof="0" dirty="0">
                <a:ln>
                  <a:noFill/>
                </a:ln>
                <a:solidFill>
                  <a:sysClr val="windowText" lastClr="000000"/>
                </a:solidFill>
                <a:effectLst/>
                <a:uLnTx/>
                <a:uFillTx/>
                <a:latin typeface="Calibri" panose="020F0502020204030204"/>
                <a:ea typeface="+mn-ea"/>
                <a:cs typeface="+mn-cs"/>
              </a:rPr>
              <a:t>pulling down </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God’s provision.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I decree I’m </a:t>
            </a:r>
            <a:r>
              <a:rPr kumimoji="0" lang="en-US" sz="2800" b="0" i="1" u="sng" strike="noStrike" kern="1200" cap="none" spc="0" normalizeH="0" baseline="0" noProof="0" dirty="0">
                <a:ln>
                  <a:noFill/>
                </a:ln>
                <a:solidFill>
                  <a:sysClr val="windowText" lastClr="000000"/>
                </a:solidFill>
                <a:effectLst/>
                <a:uLnTx/>
                <a:uFillTx/>
                <a:latin typeface="Calibri" panose="020F0502020204030204"/>
                <a:ea typeface="+mn-ea"/>
                <a:cs typeface="+mn-cs"/>
              </a:rPr>
              <a:t>walking through </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my open Door/Gate into my harvest field.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I decree I’m </a:t>
            </a:r>
            <a:r>
              <a:rPr kumimoji="0" lang="en-US" sz="2800" b="1" i="1" u="none" strike="noStrike" kern="1200" cap="none" spc="0" normalizeH="0" baseline="0" noProof="0" dirty="0">
                <a:ln>
                  <a:noFill/>
                </a:ln>
                <a:solidFill>
                  <a:sysClr val="windowText" lastClr="000000"/>
                </a:solidFill>
                <a:effectLst/>
                <a:uLnTx/>
                <a:uFillTx/>
                <a:latin typeface="Calibri" panose="020F0502020204030204"/>
                <a:ea typeface="+mn-ea"/>
                <a:cs typeface="+mn-cs"/>
              </a:rPr>
              <a:t>BREAKING UP </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fallow ground, </a:t>
            </a:r>
            <a:r>
              <a:rPr kumimoji="0" lang="en-US" sz="2800" b="1" i="1" u="none" strike="noStrike" kern="1200" cap="none" spc="0" normalizeH="0" baseline="0" noProof="0" dirty="0">
                <a:ln>
                  <a:noFill/>
                </a:ln>
                <a:solidFill>
                  <a:sysClr val="windowText" lastClr="000000"/>
                </a:solidFill>
                <a:effectLst/>
                <a:uLnTx/>
                <a:uFillTx/>
                <a:latin typeface="Calibri" panose="020F0502020204030204"/>
                <a:ea typeface="+mn-ea"/>
                <a:cs typeface="+mn-cs"/>
              </a:rPr>
              <a:t>BREAKING OUT </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of my past, </a:t>
            </a:r>
            <a:r>
              <a:rPr kumimoji="0" lang="en-US" sz="2800" b="1" i="1" u="none" strike="noStrike" kern="1200" cap="none" spc="0" normalizeH="0" baseline="0" noProof="0" dirty="0">
                <a:ln>
                  <a:noFill/>
                </a:ln>
                <a:solidFill>
                  <a:sysClr val="windowText" lastClr="000000"/>
                </a:solidFill>
                <a:effectLst/>
                <a:uLnTx/>
                <a:uFillTx/>
                <a:latin typeface="Calibri" panose="020F0502020204030204"/>
                <a:ea typeface="+mn-ea"/>
                <a:cs typeface="+mn-cs"/>
              </a:rPr>
              <a:t>BREAKING THROUGH </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every resistance, </a:t>
            </a:r>
            <a:r>
              <a:rPr kumimoji="0" lang="en-US" sz="2800" b="1" i="1" u="none" strike="noStrike" kern="1200" cap="none" spc="0" normalizeH="0" baseline="0" noProof="0" dirty="0">
                <a:ln>
                  <a:noFill/>
                </a:ln>
                <a:solidFill>
                  <a:sysClr val="windowText" lastClr="000000"/>
                </a:solidFill>
                <a:effectLst/>
                <a:uLnTx/>
                <a:uFillTx/>
                <a:latin typeface="Calibri" panose="020F0502020204030204"/>
                <a:ea typeface="+mn-ea"/>
                <a:cs typeface="+mn-cs"/>
              </a:rPr>
              <a:t>PASSING OVER </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to the new, AND </a:t>
            </a:r>
            <a:r>
              <a:rPr kumimoji="0" lang="en-US" sz="2800" b="1" i="1" u="none" strike="noStrike" kern="1200" cap="none" spc="0" normalizeH="0" baseline="0" noProof="0" dirty="0">
                <a:ln>
                  <a:noFill/>
                </a:ln>
                <a:solidFill>
                  <a:sysClr val="windowText" lastClr="000000"/>
                </a:solidFill>
                <a:effectLst/>
                <a:uLnTx/>
                <a:uFillTx/>
                <a:latin typeface="Calibri" panose="020F0502020204030204"/>
                <a:ea typeface="+mn-ea"/>
                <a:cs typeface="+mn-cs"/>
              </a:rPr>
              <a:t>POSSESSING</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MY PROMISED LAND!!!</a:t>
            </a:r>
          </a:p>
        </p:txBody>
      </p:sp>
      <p:sp>
        <p:nvSpPr>
          <p:cNvPr id="4" name="Title 1">
            <a:extLst>
              <a:ext uri="{FF2B5EF4-FFF2-40B4-BE49-F238E27FC236}">
                <a16:creationId xmlns:a16="http://schemas.microsoft.com/office/drawing/2014/main" id="{A5231FBC-4B0C-DFF2-E8B0-6231ADA28E04}"/>
              </a:ext>
            </a:extLst>
          </p:cNvPr>
          <p:cNvSpPr txBox="1">
            <a:spLocks/>
          </p:cNvSpPr>
          <p:nvPr/>
        </p:nvSpPr>
        <p:spPr>
          <a:xfrm>
            <a:off x="838200" y="0"/>
            <a:ext cx="10515600" cy="8339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a:ln>
                  <a:noFill/>
                </a:ln>
                <a:solidFill>
                  <a:sysClr val="windowText" lastClr="000000"/>
                </a:solidFill>
                <a:effectLst/>
                <a:uLnTx/>
                <a:uFillTx/>
                <a:latin typeface="Calibri Light" panose="020F0302020204030204"/>
                <a:ea typeface="+mj-ea"/>
                <a:cs typeface="+mj-cs"/>
              </a:rPr>
              <a:t>Decrees/Declarations</a:t>
            </a:r>
            <a:r>
              <a:rPr kumimoji="0" lang="zh-TW" altLang="en-US" sz="4800" b="1" i="0" u="none" strike="noStrike" kern="1200" cap="none" spc="0" normalizeH="0" baseline="0" noProof="0">
                <a:ln>
                  <a:noFill/>
                </a:ln>
                <a:solidFill>
                  <a:sysClr val="windowText" lastClr="000000"/>
                </a:solidFill>
                <a:effectLst/>
                <a:uLnTx/>
                <a:uFillTx/>
                <a:latin typeface="Calibri Light" panose="020F0302020204030204"/>
                <a:ea typeface="新細明體" panose="02020500000000000000" pitchFamily="18" charset="-120"/>
                <a:cs typeface="+mj-cs"/>
              </a:rPr>
              <a:t> 發令</a:t>
            </a:r>
            <a:r>
              <a:rPr kumimoji="0" lang="en-US" altLang="zh-TW" sz="4800" b="1" i="0" u="none" strike="noStrike" kern="1200" cap="none" spc="0" normalizeH="0" baseline="0" noProof="0">
                <a:ln>
                  <a:noFill/>
                </a:ln>
                <a:solidFill>
                  <a:sysClr val="windowText" lastClr="000000"/>
                </a:solidFill>
                <a:effectLst/>
                <a:uLnTx/>
                <a:uFillTx/>
                <a:latin typeface="Calibri Light" panose="020F0302020204030204"/>
                <a:ea typeface="新細明體" panose="02020500000000000000" pitchFamily="18" charset="-120"/>
                <a:cs typeface="+mj-cs"/>
              </a:rPr>
              <a:t>/</a:t>
            </a:r>
            <a:r>
              <a:rPr kumimoji="0" lang="zh-TW" altLang="en-US" sz="4800" b="1" i="0" u="none" strike="noStrike" kern="1200" cap="none" spc="0" normalizeH="0" baseline="0" noProof="0">
                <a:ln>
                  <a:noFill/>
                </a:ln>
                <a:solidFill>
                  <a:sysClr val="windowText" lastClr="000000"/>
                </a:solidFill>
                <a:effectLst/>
                <a:uLnTx/>
                <a:uFillTx/>
                <a:latin typeface="Calibri Light" panose="020F0302020204030204"/>
                <a:ea typeface="新細明體" panose="02020500000000000000" pitchFamily="18" charset="-120"/>
                <a:cs typeface="+mj-cs"/>
              </a:rPr>
              <a:t>宣告</a:t>
            </a:r>
            <a:endParaRPr kumimoji="0" lang="en-US" sz="48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297291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60582" y="-469425"/>
            <a:ext cx="12313163" cy="7383657"/>
          </a:xfrm>
          <a:prstGeom prst="rect">
            <a:avLst/>
          </a:prstGeom>
        </p:spPr>
      </p:pic>
      <p:sp>
        <p:nvSpPr>
          <p:cNvPr id="3" name="Rectangle 39"/>
          <p:cNvSpPr>
            <a:spLocks noChangeArrowheads="1"/>
          </p:cNvSpPr>
          <p:nvPr/>
        </p:nvSpPr>
        <p:spPr bwMode="auto">
          <a:xfrm>
            <a:off x="1097281" y="-200484"/>
            <a:ext cx="9962146" cy="7276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
        <p:nvSpPr>
          <p:cNvPr id="2" name="Content Placeholder 2">
            <a:extLst>
              <a:ext uri="{FF2B5EF4-FFF2-40B4-BE49-F238E27FC236}">
                <a16:creationId xmlns:a16="http://schemas.microsoft.com/office/drawing/2014/main" id="{2EA83881-3E47-B55F-6B0D-43AFBFEED203}"/>
              </a:ext>
            </a:extLst>
          </p:cNvPr>
          <p:cNvSpPr txBox="1">
            <a:spLocks/>
          </p:cNvSpPr>
          <p:nvPr/>
        </p:nvSpPr>
        <p:spPr>
          <a:xfrm>
            <a:off x="784412" y="1696774"/>
            <a:ext cx="10515600" cy="49864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a:r>
              <a:rPr lang="en-US" sz="2400" dirty="0">
                <a:solidFill>
                  <a:srgbClr val="000000"/>
                </a:solidFill>
                <a:latin typeface="Segoe UI" panose="020B0502040204020203" pitchFamily="34" charset="0"/>
                <a:ea typeface="Times New Roman" panose="02020603050405020304" pitchFamily="18" charset="0"/>
              </a:rPr>
              <a:t>Humility, Hunger for God’s Presence </a:t>
            </a:r>
            <a:r>
              <a:rPr lang="zh-TW" altLang="en-US" sz="2400" b="1" dirty="0">
                <a:solidFill>
                  <a:srgbClr val="000000"/>
                </a:solidFill>
                <a:latin typeface="Segoe UI" panose="020B0502040204020203" pitchFamily="34" charset="0"/>
                <a:ea typeface="Times New Roman" panose="02020603050405020304" pitchFamily="18" charset="0"/>
              </a:rPr>
              <a:t>謙卑、渴慕神的同在</a:t>
            </a:r>
            <a:r>
              <a:rPr lang="zh-TW" altLang="en-US" sz="2400" dirty="0">
                <a:solidFill>
                  <a:srgbClr val="000000"/>
                </a:solidFill>
                <a:latin typeface="Segoe UI" panose="020B0502040204020203" pitchFamily="34" charset="0"/>
                <a:ea typeface="Times New Roman" panose="02020603050405020304" pitchFamily="18" charset="0"/>
              </a:rPr>
              <a:t> </a:t>
            </a:r>
            <a:r>
              <a:rPr lang="en-US" sz="2400" dirty="0">
                <a:solidFill>
                  <a:srgbClr val="000000"/>
                </a:solidFill>
                <a:latin typeface="Segoe UI" panose="020B0502040204020203" pitchFamily="34" charset="0"/>
                <a:ea typeface="Times New Roman" panose="02020603050405020304" pitchFamily="18" charset="0"/>
              </a:rPr>
              <a:t>(The Promiser), Worship, Focus, Faith, Faith Declarations/Decrees, Trust, Alignment, Obedience, Identity, Expectations (Expect The Breaker-Jesus) for Breakthroughs), Praise, Armor of God, …  </a:t>
            </a:r>
          </a:p>
          <a:p>
            <a:pPr indent="0">
              <a:buFont typeface="Arial" panose="020B0604020202020204" pitchFamily="34" charset="0"/>
              <a:buNone/>
            </a:pPr>
            <a:endParaRPr lang="en-US" sz="2400" dirty="0">
              <a:latin typeface="Times New Roman" panose="02020603050405020304" pitchFamily="18" charset="0"/>
              <a:ea typeface="Times New Roman" panose="02020603050405020304" pitchFamily="18" charset="0"/>
            </a:endParaRPr>
          </a:p>
          <a:p>
            <a:pPr marL="457200"/>
            <a:r>
              <a:rPr lang="en-US" sz="2400" i="1" dirty="0">
                <a:solidFill>
                  <a:srgbClr val="000000"/>
                </a:solidFill>
                <a:latin typeface="Segoe UI" panose="020B0502040204020203" pitchFamily="34" charset="0"/>
                <a:ea typeface="Times New Roman" panose="02020603050405020304" pitchFamily="18" charset="0"/>
              </a:rPr>
              <a:t>Note:</a:t>
            </a:r>
            <a:r>
              <a:rPr lang="en-US" sz="2400" dirty="0">
                <a:solidFill>
                  <a:srgbClr val="000000"/>
                </a:solidFill>
                <a:latin typeface="Segoe UI" panose="020B0502040204020203" pitchFamily="34" charset="0"/>
                <a:ea typeface="Times New Roman" panose="02020603050405020304" pitchFamily="18" charset="0"/>
              </a:rPr>
              <a:t> Hunger &amp; Humility move the heart of God</a:t>
            </a:r>
            <a:r>
              <a:rPr lang="zh-TW" altLang="en-US" sz="2400" dirty="0">
                <a:solidFill>
                  <a:srgbClr val="000000"/>
                </a:solidFill>
                <a:latin typeface="Segoe UI" panose="020B0502040204020203" pitchFamily="34" charset="0"/>
                <a:ea typeface="Times New Roman" panose="02020603050405020304" pitchFamily="18" charset="0"/>
              </a:rPr>
              <a:t> </a:t>
            </a:r>
            <a:r>
              <a:rPr lang="zh-TW" altLang="en-US" sz="2400" b="1" dirty="0">
                <a:solidFill>
                  <a:srgbClr val="000000"/>
                </a:solidFill>
                <a:latin typeface="Segoe UI" panose="020B0502040204020203" pitchFamily="34" charset="0"/>
                <a:ea typeface="Times New Roman" panose="02020603050405020304" pitchFamily="18" charset="0"/>
              </a:rPr>
              <a:t>謙卑、渴慕會觸動神的心</a:t>
            </a:r>
            <a:r>
              <a:rPr lang="en-US" sz="2400" dirty="0">
                <a:solidFill>
                  <a:srgbClr val="000000"/>
                </a:solidFill>
                <a:latin typeface="Segoe UI" panose="020B0502040204020203" pitchFamily="34" charset="0"/>
                <a:ea typeface="Times New Roman" panose="02020603050405020304" pitchFamily="18" charset="0"/>
              </a:rPr>
              <a:t>, Faith moves the Hand of God</a:t>
            </a:r>
            <a:r>
              <a:rPr lang="zh-TW" altLang="en-US" sz="2400" dirty="0">
                <a:solidFill>
                  <a:srgbClr val="000000"/>
                </a:solidFill>
                <a:latin typeface="Segoe UI" panose="020B0502040204020203" pitchFamily="34" charset="0"/>
                <a:ea typeface="Times New Roman" panose="02020603050405020304" pitchFamily="18" charset="0"/>
              </a:rPr>
              <a:t> </a:t>
            </a:r>
            <a:r>
              <a:rPr lang="zh-TW" altLang="en-US" sz="2400" b="1" dirty="0">
                <a:solidFill>
                  <a:srgbClr val="000000"/>
                </a:solidFill>
                <a:latin typeface="Segoe UI" panose="020B0502040204020203" pitchFamily="34" charset="0"/>
                <a:ea typeface="Times New Roman" panose="02020603050405020304" pitchFamily="18" charset="0"/>
              </a:rPr>
              <a:t>信心會搖動神的手</a:t>
            </a:r>
            <a:r>
              <a:rPr lang="en-US" sz="2400" dirty="0">
                <a:solidFill>
                  <a:srgbClr val="000000"/>
                </a:solidFill>
                <a:latin typeface="Segoe UI" panose="020B0502040204020203" pitchFamily="34" charset="0"/>
                <a:ea typeface="Times New Roman" panose="02020603050405020304" pitchFamily="18" charset="0"/>
              </a:rPr>
              <a:t>). Key word to consider is </a:t>
            </a:r>
            <a:r>
              <a:rPr lang="en-US" sz="2400" i="1" dirty="0">
                <a:solidFill>
                  <a:srgbClr val="000000"/>
                </a:solidFill>
                <a:latin typeface="Segoe UI" panose="020B0502040204020203" pitchFamily="34" charset="0"/>
                <a:ea typeface="Times New Roman" panose="02020603050405020304" pitchFamily="18" charset="0"/>
              </a:rPr>
              <a:t>Expectation, Expectation, Expectation</a:t>
            </a:r>
            <a:r>
              <a:rPr lang="zh-TW" altLang="en-US" sz="2400" i="1" dirty="0">
                <a:solidFill>
                  <a:srgbClr val="000000"/>
                </a:solidFill>
                <a:latin typeface="Segoe UI" panose="020B0502040204020203" pitchFamily="34" charset="0"/>
                <a:ea typeface="Times New Roman" panose="02020603050405020304" pitchFamily="18" charset="0"/>
              </a:rPr>
              <a:t> </a:t>
            </a:r>
            <a:r>
              <a:rPr lang="zh-TW" altLang="en-US" sz="2400" b="1" dirty="0">
                <a:solidFill>
                  <a:srgbClr val="000000"/>
                </a:solidFill>
                <a:latin typeface="Segoe UI" panose="020B0502040204020203" pitchFamily="34" charset="0"/>
                <a:ea typeface="Times New Roman" panose="02020603050405020304" pitchFamily="18" charset="0"/>
              </a:rPr>
              <a:t>期待、期待、再期待</a:t>
            </a:r>
            <a:r>
              <a:rPr lang="en-US" sz="2400" i="1" dirty="0">
                <a:solidFill>
                  <a:srgbClr val="000000"/>
                </a:solidFill>
                <a:latin typeface="Segoe UI" panose="020B0502040204020203" pitchFamily="34" charset="0"/>
                <a:ea typeface="Times New Roman" panose="02020603050405020304" pitchFamily="18" charset="0"/>
              </a:rPr>
              <a:t>! </a:t>
            </a:r>
            <a:r>
              <a:rPr lang="en-US" sz="2400" dirty="0">
                <a:solidFill>
                  <a:srgbClr val="000000"/>
                </a:solidFill>
                <a:latin typeface="Segoe UI" panose="020B0502040204020203" pitchFamily="34" charset="0"/>
                <a:ea typeface="Times New Roman" panose="02020603050405020304" pitchFamily="18" charset="0"/>
              </a:rPr>
              <a:t>Let’s all Expect God through Holy Spirit and His Word to meet with us, to fill us and empower us, and to give us divine strategies for aligning ourselves with Him and to Advance God’s Kingdom for His Glory!  </a:t>
            </a:r>
            <a:endParaRPr lang="en-US" sz="2400" dirty="0">
              <a:latin typeface="Times New Roman" panose="02020603050405020304" pitchFamily="18" charset="0"/>
              <a:ea typeface="Times New Roman" panose="02020603050405020304" pitchFamily="18" charset="0"/>
            </a:endParaRPr>
          </a:p>
        </p:txBody>
      </p:sp>
      <p:sp>
        <p:nvSpPr>
          <p:cNvPr id="4" name="Title 1">
            <a:extLst>
              <a:ext uri="{FF2B5EF4-FFF2-40B4-BE49-F238E27FC236}">
                <a16:creationId xmlns:a16="http://schemas.microsoft.com/office/drawing/2014/main" id="{5EAA681E-6CF8-93DE-18D5-31733BF0A8A6}"/>
              </a:ext>
            </a:extLst>
          </p:cNvPr>
          <p:cNvSpPr txBox="1">
            <a:spLocks/>
          </p:cNvSpPr>
          <p:nvPr/>
        </p:nvSpPr>
        <p:spPr>
          <a:xfrm>
            <a:off x="820554" y="57700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Final Thoughts &amp; Practices</a:t>
            </a:r>
            <a:r>
              <a:rPr kumimoji="0" lang="zh-TW" altLang="en-US" sz="4400" b="1" i="0" u="none" strike="noStrike" kern="1200" cap="none" spc="0" normalizeH="0" baseline="0" noProof="0" dirty="0">
                <a:ln>
                  <a:noFill/>
                </a:ln>
                <a:solidFill>
                  <a:sysClr val="windowText" lastClr="000000"/>
                </a:solidFill>
                <a:effectLst/>
                <a:uLnTx/>
                <a:uFillTx/>
                <a:latin typeface="Calibri Light" panose="020F0302020204030204"/>
                <a:ea typeface="新細明體" panose="02020500000000000000" pitchFamily="18" charset="-120"/>
                <a:cs typeface="+mj-cs"/>
              </a:rPr>
              <a:t> 結語與操練</a:t>
            </a:r>
            <a:br>
              <a:rPr kumimoji="0" lang="en-US" sz="44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endParaRPr kumimoji="0" lang="en-US" sz="44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775769622"/>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849</TotalTime>
  <Words>2448</Words>
  <Application>Microsoft Office PowerPoint</Application>
  <PresentationFormat>Widescreen</PresentationFormat>
  <Paragraphs>325</Paragraphs>
  <Slides>15</Slides>
  <Notes>1</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15</vt:i4>
      </vt:variant>
    </vt:vector>
  </HeadingPairs>
  <TitlesOfParts>
    <vt:vector size="31" baseType="lpstr">
      <vt:lpstr>Arial Unicode MS</vt:lpstr>
      <vt:lpstr>DFKai-SB</vt:lpstr>
      <vt:lpstr>system-ui</vt:lpstr>
      <vt:lpstr>Arial</vt:lpstr>
      <vt:lpstr>Arial Narrow</vt:lpstr>
      <vt:lpstr>Calibri</vt:lpstr>
      <vt:lpstr>Calibri Light</vt:lpstr>
      <vt:lpstr>Cambria</vt:lpstr>
      <vt:lpstr>Century</vt:lpstr>
      <vt:lpstr>Courier New</vt:lpstr>
      <vt:lpstr>Mongolian Baiti</vt:lpstr>
      <vt:lpstr>Segoe UI</vt:lpstr>
      <vt:lpstr>Symbol</vt:lpstr>
      <vt:lpstr>Times New Roman</vt:lpstr>
      <vt:lpstr>14_Default Design</vt:lpstr>
      <vt:lpstr>2_預設簡報設計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Transitioning into your Harvest Field</dc:title>
  <dc:creator>Brian Daehn</dc:creator>
  <cp:lastModifiedBy>Ray Hwong</cp:lastModifiedBy>
  <cp:revision>64</cp:revision>
  <dcterms:created xsi:type="dcterms:W3CDTF">2023-10-29T16:02:37Z</dcterms:created>
  <dcterms:modified xsi:type="dcterms:W3CDTF">2023-12-07T01:13:22Z</dcterms:modified>
</cp:coreProperties>
</file>