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27"/>
  </p:notesMasterIdLst>
  <p:sldIdLst>
    <p:sldId id="674" r:id="rId3"/>
    <p:sldId id="306" r:id="rId4"/>
    <p:sldId id="11759" r:id="rId5"/>
    <p:sldId id="11789" r:id="rId6"/>
    <p:sldId id="11776" r:id="rId7"/>
    <p:sldId id="11801" r:id="rId8"/>
    <p:sldId id="11788" r:id="rId9"/>
    <p:sldId id="11791" r:id="rId10"/>
    <p:sldId id="11792" r:id="rId11"/>
    <p:sldId id="11756" r:id="rId12"/>
    <p:sldId id="11798" r:id="rId13"/>
    <p:sldId id="11734" r:id="rId14"/>
    <p:sldId id="11797" r:id="rId15"/>
    <p:sldId id="11757" r:id="rId16"/>
    <p:sldId id="11800" r:id="rId17"/>
    <p:sldId id="11693" r:id="rId18"/>
    <p:sldId id="11780" r:id="rId19"/>
    <p:sldId id="11782" r:id="rId20"/>
    <p:sldId id="11783" r:id="rId21"/>
    <p:sldId id="11781" r:id="rId22"/>
    <p:sldId id="11799" r:id="rId23"/>
    <p:sldId id="11793" r:id="rId24"/>
    <p:sldId id="11794" r:id="rId25"/>
    <p:sldId id="680" r:id="rId2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0" d="100"/>
          <a:sy n="60" d="100"/>
        </p:scale>
        <p:origin x="438" y="3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12/12/2023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58823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8017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7005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86111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9290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3673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55709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9427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18074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50885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27419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812872311"/>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啟示性的恩賜</a:t>
            </a:r>
            <a:r>
              <a:rPr kumimoji="0" lang="zh-TW" altLang="en-US"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Revelation Spiritual Gifts</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4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Dec</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ember 10,  2023</a:t>
            </a:r>
          </a:p>
        </p:txBody>
      </p:sp>
    </p:spTree>
    <p:extLst>
      <p:ext uri="{BB962C8B-B14F-4D97-AF65-F5344CB8AC3E}">
        <p14:creationId xmlns:p14="http://schemas.microsoft.com/office/powerpoint/2010/main" val="229712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820"/>
                    </a14:imgEffect>
                  </a14:imgLayer>
                </a14:imgProps>
              </a:ext>
            </a:extLst>
          </a:blip>
          <a:stretch>
            <a:fillRect/>
          </a:stretch>
        </p:blipFill>
        <p:spPr>
          <a:xfrm>
            <a:off x="-103668" y="0"/>
            <a:ext cx="12399335" cy="6858000"/>
          </a:xfrm>
          <a:prstGeom prst="rect">
            <a:avLst/>
          </a:prstGeom>
        </p:spPr>
      </p:pic>
      <p:sp>
        <p:nvSpPr>
          <p:cNvPr id="5" name="TextBox 4">
            <a:extLst>
              <a:ext uri="{FF2B5EF4-FFF2-40B4-BE49-F238E27FC236}">
                <a16:creationId xmlns:a16="http://schemas.microsoft.com/office/drawing/2014/main" id="{2E2E0432-8E60-67C0-37E8-1D50D15E2251}"/>
              </a:ext>
            </a:extLst>
          </p:cNvPr>
          <p:cNvSpPr txBox="1"/>
          <p:nvPr/>
        </p:nvSpPr>
        <p:spPr>
          <a:xfrm>
            <a:off x="877187" y="312210"/>
            <a:ext cx="10627242" cy="40164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1 </a:t>
            </a:r>
            <a:r>
              <a:rPr kumimoji="1" lang="en-US" altLang="zh-TW" sz="3200" b="1" i="0" u="none" strike="noStrike" kern="1200" cap="none" spc="0" normalizeH="0" baseline="0" noProof="0" dirty="0" err="1">
                <a:ln>
                  <a:noFill/>
                </a:ln>
                <a:effectLst/>
                <a:highlight>
                  <a:srgbClr val="FFFF00"/>
                </a:highlight>
                <a:uLnTx/>
                <a:uFillTx/>
                <a:latin typeface="Century" panose="02040604050505020304" pitchFamily="18" charset="0"/>
                <a:ea typeface="DFKai-SB" panose="03000509000000000000" pitchFamily="65" charset="-120"/>
                <a:cs typeface="+mn-cs"/>
              </a:rPr>
              <a:t>Thess</a:t>
            </a:r>
            <a:r>
              <a:rPr kumimoji="1" lang="en-US" altLang="zh-TW" sz="3200" b="1" i="0" u="none"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 5:19-22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不要消滅聖靈的感動；不要藐視先知的講論。 但要凡事察驗；善美的要持守，各樣的惡事要禁戒不做。</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quench the Spirit.  Do not treat prophecies with contempt but test them all; hold on to what is good, reject every kind of evil.</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47792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197C86-2EE9-0F9A-AE0B-0A4D3D4AA917}"/>
              </a:ext>
            </a:extLst>
          </p:cNvPr>
          <p:cNvPicPr>
            <a:picLocks noChangeAspect="1"/>
          </p:cNvPicPr>
          <p:nvPr/>
        </p:nvPicPr>
        <p:blipFill>
          <a:blip r:embed="rId2"/>
          <a:stretch>
            <a:fillRect/>
          </a:stretch>
        </p:blipFill>
        <p:spPr>
          <a:xfrm>
            <a:off x="-42529" y="-265814"/>
            <a:ext cx="12192000" cy="7389627"/>
          </a:xfrm>
          <a:prstGeom prst="rect">
            <a:avLst/>
          </a:prstGeom>
        </p:spPr>
      </p:pic>
      <p:sp>
        <p:nvSpPr>
          <p:cNvPr id="5" name="TextBox 4">
            <a:extLst>
              <a:ext uri="{FF2B5EF4-FFF2-40B4-BE49-F238E27FC236}">
                <a16:creationId xmlns:a16="http://schemas.microsoft.com/office/drawing/2014/main" id="{E5DBB8B1-45E1-552A-BE3D-79FA5CB1AFB0}"/>
              </a:ext>
            </a:extLst>
          </p:cNvPr>
          <p:cNvSpPr txBox="1"/>
          <p:nvPr/>
        </p:nvSpPr>
        <p:spPr>
          <a:xfrm>
            <a:off x="1594886" y="686981"/>
            <a:ext cx="10217888" cy="284693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預言的種類 </a:t>
            </a:r>
            <a:r>
              <a:rPr kumimoji="0" lang="en-US" altLang="zh-TW" sz="32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Categories of Prophecies</a:t>
            </a:r>
            <a:endParaRPr kumimoji="0" lang="en-US" altLang="zh-TW" sz="28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7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末世與主再來的預言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End time prophecies</a:t>
            </a:r>
            <a:endParaRPr kumimoji="0" lang="en-US" b="0" i="0" u="none" strike="noStrike" kern="100" cap="none" spc="0" normalizeH="0" baseline="0" noProof="0" dirty="0">
              <a:ln>
                <a:noFill/>
              </a:ln>
              <a:solidFill>
                <a:srgbClr val="FFFFFF"/>
              </a:solidFill>
              <a:effectLst/>
              <a:uLnTx/>
              <a:uFillTx/>
              <a:latin typeface="Century" panose="020406040505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個人性的預言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Personal prophecies</a:t>
            </a:r>
            <a:endParaRPr kumimoji="0" lang="en-US" b="0" i="0" u="none" strike="noStrike" kern="100" cap="none" spc="0" normalizeH="0" baseline="0" noProof="0" dirty="0">
              <a:ln>
                <a:noFill/>
              </a:ln>
              <a:solidFill>
                <a:srgbClr val="FFFFFF"/>
              </a:solidFill>
              <a:effectLst/>
              <a:uLnTx/>
              <a:uFillTx/>
              <a:latin typeface="Century" panose="02040604050505020304" pitchFamily="18" charset="0"/>
              <a:ea typeface="PMingLiU" panose="02020500000000000000" pitchFamily="18" charset="-120"/>
              <a:cs typeface="+mn-cs"/>
            </a:endParaRPr>
          </a:p>
        </p:txBody>
      </p:sp>
    </p:spTree>
    <p:extLst>
      <p:ext uri="{BB962C8B-B14F-4D97-AF65-F5344CB8AC3E}">
        <p14:creationId xmlns:p14="http://schemas.microsoft.com/office/powerpoint/2010/main" val="401425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820"/>
                    </a14:imgEffect>
                  </a14:imgLayer>
                </a14:imgProps>
              </a:ext>
            </a:extLst>
          </a:blip>
          <a:stretch>
            <a:fillRect/>
          </a:stretch>
        </p:blipFill>
        <p:spPr>
          <a:xfrm>
            <a:off x="-103668" y="0"/>
            <a:ext cx="12399335" cy="6858000"/>
          </a:xfrm>
          <a:prstGeom prst="rect">
            <a:avLst/>
          </a:prstGeom>
        </p:spPr>
      </p:pic>
      <p:sp>
        <p:nvSpPr>
          <p:cNvPr id="5" name="TextBox 4">
            <a:extLst>
              <a:ext uri="{FF2B5EF4-FFF2-40B4-BE49-F238E27FC236}">
                <a16:creationId xmlns:a16="http://schemas.microsoft.com/office/drawing/2014/main" id="{2E2E0432-8E60-67C0-37E8-1D50D15E2251}"/>
              </a:ext>
            </a:extLst>
          </p:cNvPr>
          <p:cNvSpPr txBox="1"/>
          <p:nvPr/>
        </p:nvSpPr>
        <p:spPr>
          <a:xfrm>
            <a:off x="792126" y="88926"/>
            <a:ext cx="10765465" cy="34009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提摩太前書</a:t>
            </a:r>
            <a:r>
              <a:rPr kumimoji="1" lang="zh-TW" altLang="en-US" sz="2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1 Tim. 1:18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我兒提摩太啊，我照從前指著你的預言，將這命令交託你，叫你因此可以打那美好的仗。</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This command I entrust to you, Timothy, my son, in accordance with the prophecies previously made concerning you, that by them you fight the good fight,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33329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820"/>
                    </a14:imgEffect>
                  </a14:imgLayer>
                </a14:imgProps>
              </a:ext>
            </a:extLst>
          </a:blip>
          <a:stretch>
            <a:fillRect/>
          </a:stretch>
        </p:blipFill>
        <p:spPr>
          <a:xfrm>
            <a:off x="-103668" y="0"/>
            <a:ext cx="12399335" cy="6858000"/>
          </a:xfrm>
          <a:prstGeom prst="rect">
            <a:avLst/>
          </a:prstGeom>
        </p:spPr>
      </p:pic>
      <p:sp>
        <p:nvSpPr>
          <p:cNvPr id="5" name="TextBox 4">
            <a:extLst>
              <a:ext uri="{FF2B5EF4-FFF2-40B4-BE49-F238E27FC236}">
                <a16:creationId xmlns:a16="http://schemas.microsoft.com/office/drawing/2014/main" id="{2E2E0432-8E60-67C0-37E8-1D50D15E2251}"/>
              </a:ext>
            </a:extLst>
          </p:cNvPr>
          <p:cNvSpPr txBox="1"/>
          <p:nvPr/>
        </p:nvSpPr>
        <p:spPr>
          <a:xfrm>
            <a:off x="792126" y="88926"/>
            <a:ext cx="10765465" cy="444737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1 </a:t>
            </a:r>
            <a:r>
              <a:rPr kumimoji="1" lang="en-US" altLang="zh-TW" sz="3200" b="1" dirty="0">
                <a:highlight>
                  <a:srgbClr val="FFFF00"/>
                </a:highlight>
                <a:latin typeface="Century" panose="02040604050505020304" pitchFamily="18" charset="0"/>
                <a:ea typeface="DFKai-SB" panose="03000509000000000000" pitchFamily="65" charset="-120"/>
              </a:rPr>
              <a:t>Cor. 14:3-4</a:t>
            </a:r>
            <a:endParaRPr kumimoji="1" lang="en-US" altLang="zh-TW" sz="3200" b="1" i="0" u="none"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但作先知講道的，是對人說，要造就、安慰、勸勉人。 說方言的，是造就自己；作先知講道的，乃是造就教會。</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the one who prophesies speaks to people for their strengthening, encouraging and comfort.  Anyone who speaks in a tongue edifies themselves, but the one who prophesies edifies the church.</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31139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820"/>
                    </a14:imgEffect>
                  </a14:imgLayer>
                </a14:imgProps>
              </a:ext>
            </a:extLst>
          </a:blip>
          <a:stretch>
            <a:fillRect/>
          </a:stretch>
        </p:blipFill>
        <p:spPr>
          <a:xfrm>
            <a:off x="-103668" y="0"/>
            <a:ext cx="12399335" cy="6858000"/>
          </a:xfrm>
          <a:prstGeom prst="rect">
            <a:avLst/>
          </a:prstGeom>
        </p:spPr>
      </p:pic>
      <p:sp>
        <p:nvSpPr>
          <p:cNvPr id="5" name="TextBox 4">
            <a:extLst>
              <a:ext uri="{FF2B5EF4-FFF2-40B4-BE49-F238E27FC236}">
                <a16:creationId xmlns:a16="http://schemas.microsoft.com/office/drawing/2014/main" id="{2E2E0432-8E60-67C0-37E8-1D50D15E2251}"/>
              </a:ext>
            </a:extLst>
          </p:cNvPr>
          <p:cNvSpPr txBox="1"/>
          <p:nvPr/>
        </p:nvSpPr>
        <p:spPr>
          <a:xfrm>
            <a:off x="186071" y="35763"/>
            <a:ext cx="11738343" cy="715580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1 Cor. 12:7-10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聖靈顯在各人身上，是叫人得益處。</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人蒙聖靈賜他智慧的言語，那人也蒙這位聖靈賜他知識的言語，又有一人蒙這位聖靈賜他信心，還有一人蒙這位聖靈賜他醫病的恩賜，又叫一人能行異能，又叫一人能作先知，又叫一人能辨別諸靈，又叫一人能說方言，又叫一人能翻方言。</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7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to each one is given the manifestation of the Spirit for the common good. </a:t>
            </a:r>
            <a:r>
              <a:rPr kumimoji="0" lang="zh-TW" alt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8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to one is given the word of wisdom through the Spirit, and to another the word of knowledge according to the same Spirit; </a:t>
            </a: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9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to another faith by the same Spirit, and to another gifts of healing by the one Spirit, </a:t>
            </a: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10</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to another the working of miracles, to another prophecy, to another the ability to distinguish between spirits, to another various kinds of tongues, and to another the interpretation of tongues.</a:t>
            </a:r>
            <a:endParaRPr kumimoji="0" lang="en-US" altLang="zh-CN"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92542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B249F-2ADA-BE73-10FA-50F1ECF08734}"/>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352627B-5F57-827F-E586-541D75D8A518}"/>
              </a:ext>
            </a:extLst>
          </p:cNvPr>
          <p:cNvSpPr txBox="1"/>
          <p:nvPr/>
        </p:nvSpPr>
        <p:spPr>
          <a:xfrm>
            <a:off x="255182" y="128096"/>
            <a:ext cx="11887200" cy="660180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屬靈恩賜的分類 </a:t>
            </a:r>
            <a:r>
              <a:rPr kumimoji="0" lang="en-US" altLang="zh-TW" sz="36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Categories of Spiritual Gifts</a:t>
            </a:r>
            <a:endParaRPr kumimoji="0" lang="en-US" altLang="zh-TW" sz="32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C000"/>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啟示性的恩賜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Revelation gifts </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endParaRPr kumimoji="0" lang="en-US" sz="3600" b="1" i="1"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457200" marR="0" lvl="1" indent="0" algn="l" defTabSz="457200" rtl="0" eaLnBrk="0" fontAlgn="base" latinLnBrk="0" hangingPunct="0">
              <a:lnSpc>
                <a:spcPct val="100000"/>
              </a:lnSpc>
              <a:spcBef>
                <a:spcPts val="0"/>
              </a:spcBef>
              <a:spcAft>
                <a:spcPts val="0"/>
              </a:spcAft>
              <a:buClrTx/>
              <a:buSzTx/>
              <a:buFontTx/>
              <a:buNone/>
              <a:tabLst/>
              <a:defRPr/>
            </a:pPr>
            <a:r>
              <a:rPr kumimoji="0" lang="en-US" altLang="zh-TW" sz="4000" b="1" i="1"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智慧的言語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word of wisdom</a:t>
            </a:r>
            <a:r>
              <a:rPr kumimoji="0" lang="zh-TW" altLang="en-US" sz="36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，知識的言語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word of 	     	knowledge</a:t>
            </a:r>
            <a:r>
              <a:rPr kumimoji="0" lang="zh-TW" altLang="en-US" sz="36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，辨別諸靈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discerning of spirits</a:t>
            </a:r>
            <a:endParaRPr kumimoji="0" lang="en-US" sz="1800" b="1" i="0" u="none" strike="noStrike" kern="100" cap="none" spc="0" normalizeH="0" baseline="0" noProof="0" dirty="0">
              <a:ln>
                <a:noFill/>
              </a:ln>
              <a:solidFill>
                <a:srgbClr val="FFFFFF"/>
              </a:solidFill>
              <a:effectLst/>
              <a:uLnTx/>
              <a:uFillTx/>
              <a:latin typeface="Century" panose="020406040505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12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話語性的恩賜</a:t>
            </a: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Speaking gifts</a:t>
            </a:r>
            <a:r>
              <a:rPr kumimoji="0" 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endParaRPr kumimoji="0" lang="en-US" sz="36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r>
              <a:rPr kumimoji="0" 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先知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prophecy</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，說方言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speaking in tongues</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翻方言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interpretation of tongues</a:t>
            </a:r>
            <a:endParaRPr kumimoji="0" lang="en-US" sz="1800" b="0" i="0" u="none" strike="noStrike" kern="100" cap="none" spc="0" normalizeH="0" baseline="0" noProof="0" dirty="0">
              <a:ln>
                <a:noFill/>
              </a:ln>
              <a:solidFill>
                <a:srgbClr val="FFFFFF"/>
              </a:solidFill>
              <a:effectLst/>
              <a:uLnTx/>
              <a:uFillTx/>
              <a:latin typeface="Century" panose="020406040505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12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能力性的恩賜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Power gifts </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p>
          <a:p>
            <a:pPr marL="0" marR="0" lvl="0" indent="0" algn="l" defTabSz="457200" rtl="0" eaLnBrk="0" fontAlgn="base" latinLnBrk="0" hangingPunct="0">
              <a:lnSpc>
                <a:spcPct val="100000"/>
              </a:lnSpc>
              <a:spcBef>
                <a:spcPts val="0"/>
              </a:spcBef>
              <a:spcAft>
                <a:spcPts val="0"/>
              </a:spcAft>
              <a:buClrTx/>
              <a:buSzTx/>
              <a:buFontTx/>
              <a:buNone/>
              <a:tabLst/>
              <a:defRPr/>
            </a:pPr>
            <a:r>
              <a:rPr kumimoji="0" 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信心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faith</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，醫病的恩賜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gifts of healing</a:t>
            </a:r>
            <a:r>
              <a:rPr kumimoji="0" lang="zh-TW" altLang="en-US"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，行異能 </a:t>
            </a:r>
            <a:r>
              <a:rPr kumimoji="0" lang="en-US" altLang="zh-TW" sz="36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altLang="zh-TW" sz="3200" b="1" i="0" u="none" strike="noStrike" kern="1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working of miracles</a:t>
            </a:r>
            <a:endParaRPr kumimoji="0" lang="en-US" sz="1800" b="0" i="0" u="none" strike="noStrike" kern="100" cap="none" spc="0" normalizeH="0" baseline="0" noProof="0" dirty="0">
              <a:ln>
                <a:noFill/>
              </a:ln>
              <a:solidFill>
                <a:srgbClr val="FFFFFF"/>
              </a:solidFill>
              <a:effectLst/>
              <a:uLnTx/>
              <a:uFillTx/>
              <a:latin typeface="Century" panose="02040604050505020304" pitchFamily="18" charset="0"/>
              <a:ea typeface="PMingLiU" panose="02020500000000000000" pitchFamily="18" charset="-120"/>
              <a:cs typeface="+mn-cs"/>
            </a:endParaRPr>
          </a:p>
        </p:txBody>
      </p:sp>
    </p:spTree>
    <p:extLst>
      <p:ext uri="{BB962C8B-B14F-4D97-AF65-F5344CB8AC3E}">
        <p14:creationId xmlns:p14="http://schemas.microsoft.com/office/powerpoint/2010/main" val="1771673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B249F-2ADA-BE73-10FA-50F1ECF08734}"/>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352627B-5F57-827F-E586-541D75D8A518}"/>
              </a:ext>
            </a:extLst>
          </p:cNvPr>
          <p:cNvSpPr txBox="1"/>
          <p:nvPr/>
        </p:nvSpPr>
        <p:spPr>
          <a:xfrm>
            <a:off x="1297173" y="755417"/>
            <a:ext cx="10084980" cy="38164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啟示性的恩賜 </a:t>
            </a:r>
            <a:r>
              <a:rPr kumimoji="0" lang="en-US" altLang="zh-TW" sz="36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Revelation Gifts</a:t>
            </a:r>
            <a:endParaRPr kumimoji="0" lang="en-US" altLang="zh-TW" sz="32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R="0" lvl="2" algn="l" defTabSz="457200" rtl="0" eaLnBrk="0" fontAlgn="base" latinLnBrk="0" hangingPunct="0">
              <a:lnSpc>
                <a:spcPct val="100000"/>
              </a:lnSpc>
              <a:spcBef>
                <a:spcPct val="0"/>
              </a:spcBef>
              <a:spcAft>
                <a:spcPct val="0"/>
              </a:spcAft>
              <a:buClrTx/>
              <a:buSzTx/>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智慧的言語</a:t>
            </a:r>
            <a:r>
              <a:rPr kumimoji="0" 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irections</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指引前面方向</a:t>
            </a: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知識的言語</a:t>
            </a:r>
            <a:r>
              <a:rPr kumimoji="0" lang="en-US"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isclose</a:t>
            </a:r>
            <a:r>
              <a:rPr kumimoji="0" lang="zh-TW" alt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披露過去事實</a:t>
            </a:r>
            <a:endParaRPr kumimoji="0" lang="en-US" sz="2000" b="0" i="0" u="none" strike="noStrike" kern="100" cap="none" spc="0" normalizeH="0" baseline="0" noProof="0" dirty="0">
              <a:ln>
                <a:noFill/>
              </a:ln>
              <a:solidFill>
                <a:srgbClr val="002060"/>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002060"/>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辨別諸靈</a:t>
            </a:r>
            <a:r>
              <a:rPr kumimoji="0" lang="en-US"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1"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iscern </a:t>
            </a:r>
            <a:r>
              <a:rPr kumimoji="0" lang="zh-TW" alt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分辨靈界活動</a:t>
            </a:r>
            <a:endParaRPr kumimoji="0" lang="en-US" sz="2000" b="0" i="0" u="none" strike="noStrike" kern="100" cap="none" spc="0" normalizeH="0" baseline="0" noProof="0" dirty="0">
              <a:ln>
                <a:noFill/>
              </a:ln>
              <a:solidFill>
                <a:srgbClr val="002060"/>
              </a:solidFill>
              <a:effectLst/>
              <a:uLnTx/>
              <a:uFillTx/>
              <a:latin typeface="Times New Roman" panose="02020603050405020304" pitchFamily="18" charset="0"/>
              <a:ea typeface="PMingLiU" panose="02020500000000000000" pitchFamily="18" charset="-120"/>
              <a:cs typeface="+mn-cs"/>
            </a:endParaRPr>
          </a:p>
        </p:txBody>
      </p:sp>
    </p:spTree>
    <p:extLst>
      <p:ext uri="{BB962C8B-B14F-4D97-AF65-F5344CB8AC3E}">
        <p14:creationId xmlns:p14="http://schemas.microsoft.com/office/powerpoint/2010/main" val="4232874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615609" y="829243"/>
            <a:ext cx="6943061" cy="4093428"/>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lang="zh-TW" altLang="en-US" sz="5400" b="1" dirty="0">
                <a:solidFill>
                  <a:srgbClr val="002060"/>
                </a:solidFill>
                <a:latin typeface="DFKai-SB" panose="03000509000000000000" pitchFamily="65" charset="-120"/>
                <a:ea typeface="DFKai-SB" panose="03000509000000000000" pitchFamily="65" charset="-120"/>
              </a:rPr>
              <a:t> </a:t>
            </a:r>
            <a:r>
              <a:rPr lang="zh-TW" altLang="en-US" sz="5400" b="1" dirty="0">
                <a:solidFill>
                  <a:srgbClr val="C00000"/>
                </a:solidFill>
                <a:latin typeface="DFKai-SB" panose="03000509000000000000" pitchFamily="65" charset="-120"/>
                <a:ea typeface="DFKai-SB" panose="03000509000000000000" pitchFamily="65" charset="-120"/>
              </a:rPr>
              <a:t>智慧</a:t>
            </a:r>
            <a:r>
              <a:rPr kumimoji="0" lang="zh-TW" altLang="en-US"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的言語</a:t>
            </a:r>
            <a:endParaRPr kumimoji="0" lang="en-US" altLang="zh-TW"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Word of </a:t>
            </a:r>
            <a:r>
              <a:rPr lang="en-US" altLang="zh-TW" sz="4000" b="1" dirty="0">
                <a:solidFill>
                  <a:srgbClr val="C00000"/>
                </a:solidFill>
                <a:latin typeface="Century" panose="02040604050505020304" pitchFamily="18" charset="0"/>
                <a:ea typeface="DFKai-SB" panose="03000509000000000000" pitchFamily="65" charset="-120"/>
              </a:rPr>
              <a:t>Wisdom</a:t>
            </a:r>
            <a:endParaRPr kumimoji="0" lang="en-US" altLang="zh-TW" sz="36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指</a:t>
            </a:r>
            <a:r>
              <a:rPr lang="zh-TW" altLang="en-US" sz="4000" b="1" dirty="0">
                <a:solidFill>
                  <a:srgbClr val="002060"/>
                </a:solidFill>
                <a:latin typeface="DFKai-SB" panose="03000509000000000000" pitchFamily="65" charset="-120"/>
                <a:ea typeface="DFKai-SB" panose="03000509000000000000" pitchFamily="65" charset="-120"/>
              </a:rPr>
              <a:t>出</a:t>
            </a: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神對於一個人未來當做的事的心意或計畫</a:t>
            </a:r>
            <a:endPar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961959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B249F-2ADA-BE73-10FA-50F1ECF08734}"/>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352627B-5F57-827F-E586-541D75D8A518}"/>
              </a:ext>
            </a:extLst>
          </p:cNvPr>
          <p:cNvSpPr txBox="1"/>
          <p:nvPr/>
        </p:nvSpPr>
        <p:spPr>
          <a:xfrm>
            <a:off x="1297173" y="755417"/>
            <a:ext cx="10084980" cy="38164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啟示性的恩賜 </a:t>
            </a:r>
            <a:r>
              <a:rPr kumimoji="0" lang="en-US" altLang="zh-TW" sz="36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Revelation Gifts</a:t>
            </a:r>
            <a:endParaRPr kumimoji="0" lang="en-US" altLang="zh-TW" sz="32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R="0" lvl="2" algn="l" defTabSz="457200" rtl="0" eaLnBrk="0" fontAlgn="base" latinLnBrk="0" hangingPunct="0">
              <a:lnSpc>
                <a:spcPct val="100000"/>
              </a:lnSpc>
              <a:spcBef>
                <a:spcPct val="0"/>
              </a:spcBef>
              <a:spcAft>
                <a:spcPct val="0"/>
              </a:spcAft>
              <a:buClrTx/>
              <a:buSzTx/>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智慧的言語</a:t>
            </a:r>
            <a:r>
              <a:rPr kumimoji="0" lang="en-US"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irections</a:t>
            </a:r>
            <a:r>
              <a:rPr kumimoji="0" lang="zh-TW" alt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指引前面方向</a:t>
            </a:r>
            <a:endParaRPr kumimoji="0" lang="en-US" sz="2000" b="0" i="0" u="none" strike="noStrike" kern="100" cap="none" spc="0" normalizeH="0" baseline="0" noProof="0" dirty="0">
              <a:ln>
                <a:noFill/>
              </a:ln>
              <a:solidFill>
                <a:srgbClr val="0070C0"/>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知識的言語</a:t>
            </a:r>
            <a:r>
              <a:rPr kumimoji="0" 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isclose</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披露過去事實</a:t>
            </a: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辨別諸靈</a:t>
            </a:r>
            <a:r>
              <a:rPr kumimoji="0" lang="en-US" sz="44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1"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iscern </a:t>
            </a:r>
            <a:r>
              <a:rPr kumimoji="0" lang="zh-TW" altLang="en-US" sz="4000" b="1" i="0" u="none" strike="noStrike" kern="100" cap="none" spc="0" normalizeH="0" baseline="0" noProof="0" dirty="0">
                <a:ln>
                  <a:noFill/>
                </a:ln>
                <a:solidFill>
                  <a:srgbClr val="002060"/>
                </a:solidFill>
                <a:effectLst/>
                <a:uLnTx/>
                <a:uFillTx/>
                <a:latin typeface="Times New Roman" panose="02020603050405020304" pitchFamily="18" charset="0"/>
                <a:ea typeface="DFKai-SB" panose="03000509000000000000" pitchFamily="65" charset="-120"/>
                <a:cs typeface="+mn-cs"/>
              </a:rPr>
              <a:t>分辨靈界活動</a:t>
            </a:r>
            <a:endParaRPr kumimoji="0" lang="en-US" sz="2000" b="0" i="0" u="none" strike="noStrike" kern="100" cap="none" spc="0" normalizeH="0" baseline="0" noProof="0" dirty="0">
              <a:ln>
                <a:noFill/>
              </a:ln>
              <a:solidFill>
                <a:srgbClr val="002060"/>
              </a:solidFill>
              <a:effectLst/>
              <a:uLnTx/>
              <a:uFillTx/>
              <a:latin typeface="Times New Roman" panose="02020603050405020304" pitchFamily="18" charset="0"/>
              <a:ea typeface="PMingLiU" panose="02020500000000000000" pitchFamily="18" charset="-120"/>
              <a:cs typeface="+mn-cs"/>
            </a:endParaRPr>
          </a:p>
        </p:txBody>
      </p:sp>
    </p:spTree>
    <p:extLst>
      <p:ext uri="{BB962C8B-B14F-4D97-AF65-F5344CB8AC3E}">
        <p14:creationId xmlns:p14="http://schemas.microsoft.com/office/powerpoint/2010/main" val="1937351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748516" y="829243"/>
            <a:ext cx="6666614" cy="4093428"/>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lang="zh-TW" altLang="en-US" sz="5400" b="1" dirty="0">
                <a:solidFill>
                  <a:srgbClr val="002060"/>
                </a:solidFill>
                <a:latin typeface="DFKai-SB" panose="03000509000000000000" pitchFamily="65" charset="-120"/>
                <a:ea typeface="DFKai-SB" panose="03000509000000000000" pitchFamily="65" charset="-120"/>
              </a:rPr>
              <a:t> </a:t>
            </a:r>
            <a:r>
              <a:rPr kumimoji="0" lang="zh-TW" altLang="en-US"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知識的言語</a:t>
            </a:r>
            <a:endParaRPr kumimoji="0" lang="en-US" altLang="zh-TW"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Word of Knowledge</a:t>
            </a:r>
            <a:endParaRPr kumimoji="0" lang="en-US" altLang="zh-TW" sz="36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披露有關一個人過去或現在生命中的具體事實</a:t>
            </a:r>
            <a:endPar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769938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B249F-2ADA-BE73-10FA-50F1ECF08734}"/>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352627B-5F57-827F-E586-541D75D8A518}"/>
              </a:ext>
            </a:extLst>
          </p:cNvPr>
          <p:cNvSpPr txBox="1"/>
          <p:nvPr/>
        </p:nvSpPr>
        <p:spPr>
          <a:xfrm>
            <a:off x="1297173" y="755417"/>
            <a:ext cx="10084980" cy="38164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啟示性的恩賜 </a:t>
            </a:r>
            <a:r>
              <a:rPr kumimoji="0" lang="en-US" altLang="zh-TW" sz="36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Revelation Gifts</a:t>
            </a:r>
            <a:endParaRPr kumimoji="0" lang="en-US" altLang="zh-TW" sz="32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R="0" lvl="2" algn="l" defTabSz="457200" rtl="0" eaLnBrk="0" fontAlgn="base" latinLnBrk="0" hangingPunct="0">
              <a:lnSpc>
                <a:spcPct val="100000"/>
              </a:lnSpc>
              <a:spcBef>
                <a:spcPct val="0"/>
              </a:spcBef>
              <a:spcAft>
                <a:spcPct val="0"/>
              </a:spcAft>
              <a:buClrTx/>
              <a:buSzTx/>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智慧的言語</a:t>
            </a:r>
            <a:r>
              <a:rPr kumimoji="0" lang="en-US"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irections</a:t>
            </a:r>
            <a:r>
              <a:rPr kumimoji="0" lang="zh-TW" alt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指引前面方向</a:t>
            </a:r>
            <a:endParaRPr kumimoji="0" lang="en-US" sz="2000" b="0" i="0" u="none" strike="noStrike" kern="100" cap="none" spc="0" normalizeH="0" baseline="0" noProof="0" dirty="0">
              <a:ln>
                <a:noFill/>
              </a:ln>
              <a:solidFill>
                <a:srgbClr val="0070C0"/>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0070C0"/>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知識的言語</a:t>
            </a:r>
            <a:r>
              <a:rPr kumimoji="0" lang="en-US" sz="44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isclose</a:t>
            </a:r>
            <a:r>
              <a:rPr kumimoji="0" lang="zh-TW" altLang="en-US" sz="4000" b="1" i="0" u="none" strike="noStrike" kern="100" cap="none" spc="0" normalizeH="0" baseline="0" noProof="0" dirty="0">
                <a:ln>
                  <a:noFill/>
                </a:ln>
                <a:solidFill>
                  <a:srgbClr val="0070C0"/>
                </a:solidFill>
                <a:effectLst/>
                <a:uLnTx/>
                <a:uFillTx/>
                <a:latin typeface="Times New Roman" panose="02020603050405020304" pitchFamily="18" charset="0"/>
                <a:ea typeface="DFKai-SB" panose="03000509000000000000" pitchFamily="65" charset="-120"/>
                <a:cs typeface="+mn-cs"/>
              </a:rPr>
              <a:t> 披露過去事實</a:t>
            </a:r>
            <a:endParaRPr kumimoji="0" lang="en-US" sz="2000" b="0" i="0" u="none" strike="noStrike" kern="100" cap="none" spc="0" normalizeH="0" baseline="0" noProof="0" dirty="0">
              <a:ln>
                <a:noFill/>
              </a:ln>
              <a:solidFill>
                <a:srgbClr val="0070C0"/>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辨別諸靈</a:t>
            </a:r>
            <a:r>
              <a:rPr kumimoji="0" 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1"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iscern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分辨靈界活動</a:t>
            </a: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p:txBody>
      </p:sp>
    </p:spTree>
    <p:extLst>
      <p:ext uri="{BB962C8B-B14F-4D97-AF65-F5344CB8AC3E}">
        <p14:creationId xmlns:p14="http://schemas.microsoft.com/office/powerpoint/2010/main" val="2433990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 y="0"/>
            <a:ext cx="12192001"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418907" y="829243"/>
            <a:ext cx="7373679" cy="409342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辨別諸靈</a:t>
            </a:r>
            <a:endParaRPr kumimoji="0" lang="en-US" altLang="zh-TW"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rPr>
              <a:t>Discerning of spirits</a:t>
            </a:r>
            <a:endParaRPr kumimoji="0" lang="en-US" altLang="zh-TW" sz="36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藉著超自然的洞察力鑒別環境或人身上的靈的來源</a:t>
            </a:r>
            <a:r>
              <a:rPr kumimoji="0" lang="en-US" altLang="zh-TW"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性質</a:t>
            </a:r>
            <a:r>
              <a:rPr kumimoji="0" lang="en-US" altLang="zh-TW"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和活動</a:t>
            </a:r>
            <a:endPar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4175283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B249F-2ADA-BE73-10FA-50F1ECF08734}"/>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352627B-5F57-827F-E586-541D75D8A518}"/>
              </a:ext>
            </a:extLst>
          </p:cNvPr>
          <p:cNvSpPr txBox="1"/>
          <p:nvPr/>
        </p:nvSpPr>
        <p:spPr>
          <a:xfrm>
            <a:off x="1297173" y="755417"/>
            <a:ext cx="10084980" cy="381642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effectLst/>
                <a:highlight>
                  <a:srgbClr val="FFFF00"/>
                </a:highlight>
                <a:uLnTx/>
                <a:uFillTx/>
                <a:latin typeface="DFKai-SB" panose="03000509000000000000" pitchFamily="65" charset="-120"/>
                <a:ea typeface="DFKai-SB" panose="03000509000000000000" pitchFamily="65" charset="-120"/>
                <a:cs typeface="+mn-cs"/>
              </a:rPr>
              <a:t>啟示性的恩賜 </a:t>
            </a:r>
            <a:r>
              <a:rPr kumimoji="0" lang="en-US" altLang="zh-TW" sz="36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rPr>
              <a:t>Revelation Gifts</a:t>
            </a:r>
            <a:endParaRPr kumimoji="0" lang="en-US" altLang="zh-TW" sz="3200" b="1" i="0" u="sng" strike="noStrike" kern="1200" cap="none" spc="0" normalizeH="0" baseline="0" noProof="0" dirty="0">
              <a:ln>
                <a:noFill/>
              </a:ln>
              <a:effectLst/>
              <a:highlight>
                <a:srgbClr val="FFFF00"/>
              </a:highlight>
              <a:uLnTx/>
              <a:uFillTx/>
              <a:latin typeface="Century" panose="02040604050505020304" pitchFamily="18" charset="0"/>
              <a:ea typeface="DFKai-SB" panose="03000509000000000000" pitchFamily="65" charset="-120"/>
              <a:cs typeface="+mn-cs"/>
            </a:endParaRPr>
          </a:p>
          <a:p>
            <a:pPr marR="0" lvl="2" algn="l" defTabSz="457200" rtl="0" eaLnBrk="0" fontAlgn="base" latinLnBrk="0" hangingPunct="0">
              <a:lnSpc>
                <a:spcPct val="100000"/>
              </a:lnSpc>
              <a:spcBef>
                <a:spcPct val="0"/>
              </a:spcBef>
              <a:spcAft>
                <a:spcPct val="0"/>
              </a:spcAft>
              <a:buClrTx/>
              <a:buSzTx/>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 智慧的言語</a:t>
            </a:r>
            <a:r>
              <a:rPr kumimoji="0" lang="en-US" sz="44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irections</a:t>
            </a:r>
            <a:r>
              <a:rPr kumimoji="0" lang="zh-TW" altLang="en-US" sz="40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 指引前面方向</a:t>
            </a:r>
            <a:endParaRPr kumimoji="0" lang="en-US" sz="2000" b="0" i="0" u="none" strike="noStrike" kern="100" cap="none" spc="0" normalizeH="0" baseline="0" noProof="0" dirty="0">
              <a:ln>
                <a:noFill/>
              </a:ln>
              <a:solidFill>
                <a:schemeClr val="bg1"/>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chemeClr val="bg1"/>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4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 </a:t>
            </a:r>
            <a:r>
              <a:rPr kumimoji="0" lang="zh-TW" altLang="en-US" sz="44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知識的言語</a:t>
            </a:r>
            <a:r>
              <a:rPr kumimoji="0" lang="en-US" sz="44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a:t>
            </a:r>
            <a:r>
              <a:rPr kumimoji="0" lang="en-US" sz="40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isclose</a:t>
            </a:r>
            <a:r>
              <a:rPr kumimoji="0" lang="zh-TW" altLang="en-US" sz="4000" b="1" i="0" u="none" strike="noStrike" kern="100" cap="none" spc="0" normalizeH="0" baseline="0" noProof="0" dirty="0">
                <a:ln>
                  <a:noFill/>
                </a:ln>
                <a:solidFill>
                  <a:schemeClr val="bg1"/>
                </a:solidFill>
                <a:effectLst/>
                <a:uLnTx/>
                <a:uFillTx/>
                <a:latin typeface="Times New Roman" panose="02020603050405020304" pitchFamily="18" charset="0"/>
                <a:ea typeface="DFKai-SB" panose="03000509000000000000" pitchFamily="65" charset="-120"/>
                <a:cs typeface="+mn-cs"/>
              </a:rPr>
              <a:t> 披露過去事實</a:t>
            </a:r>
            <a:endParaRPr kumimoji="0" lang="en-US" sz="2000" b="0" i="0" u="none" strike="noStrike" kern="100" cap="none" spc="0" normalizeH="0" baseline="0" noProof="0" dirty="0">
              <a:ln>
                <a:noFill/>
              </a:ln>
              <a:solidFill>
                <a:schemeClr val="bg1"/>
              </a:solidFill>
              <a:effectLst/>
              <a:uLnTx/>
              <a:uFillTx/>
              <a:latin typeface="Times New Roman" panose="02020603050405020304" pitchFamily="18" charset="0"/>
              <a:ea typeface="PMingLiU" panose="02020500000000000000" pitchFamily="18"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辨別諸靈</a:t>
            </a:r>
            <a:r>
              <a:rPr kumimoji="0" lang="en-US" sz="44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1"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sz="4000" b="1" i="0" u="sng"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D</a:t>
            </a:r>
            <a:r>
              <a:rPr kumimoji="0" 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iscern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分辨靈界活動</a:t>
            </a:r>
            <a:endParaRPr kumimoji="0" lang="en-US" sz="2000" b="0" i="0" u="none" strike="noStrike" kern="100" cap="none" spc="0" normalizeH="0" baseline="0" noProof="0" dirty="0">
              <a:ln>
                <a:noFill/>
              </a:ln>
              <a:solidFill>
                <a:srgbClr val="FFFFFF"/>
              </a:solidFill>
              <a:effectLst/>
              <a:uLnTx/>
              <a:uFillTx/>
              <a:latin typeface="Times New Roman" panose="02020603050405020304" pitchFamily="18" charset="0"/>
              <a:ea typeface="PMingLiU" panose="02020500000000000000" pitchFamily="18" charset="-120"/>
              <a:cs typeface="+mn-cs"/>
            </a:endParaRPr>
          </a:p>
        </p:txBody>
      </p:sp>
    </p:spTree>
    <p:extLst>
      <p:ext uri="{BB962C8B-B14F-4D97-AF65-F5344CB8AC3E}">
        <p14:creationId xmlns:p14="http://schemas.microsoft.com/office/powerpoint/2010/main" val="1174459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69277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聖經中與個人經歷的例證</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zh-TW" sz="3600" b="1" dirty="0">
                <a:solidFill>
                  <a:srgbClr val="C00000"/>
                </a:solidFill>
                <a:latin typeface="Yu Gothic UI Semibold" panose="020B0700000000000000" pitchFamily="34" charset="-128"/>
                <a:ea typeface="Yu Gothic UI Semibold" panose="020B0700000000000000" pitchFamily="34" charset="-128"/>
              </a:rPr>
              <a:t>Biblical examples &amp; Personal testimonies</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955823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185529" y="0"/>
            <a:ext cx="14726092"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480930" y="675071"/>
            <a:ext cx="7230138" cy="4501232"/>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400" b="1" dirty="0">
                <a:solidFill>
                  <a:srgbClr val="C00000"/>
                </a:solidFill>
                <a:latin typeface="DFKai-SB" panose="03000509000000000000" pitchFamily="65" charset="-120"/>
                <a:ea typeface="DFKai-SB" panose="03000509000000000000" pitchFamily="65" charset="-120"/>
              </a:rPr>
              <a:t>智慧</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的言語</a:t>
            </a:r>
            <a:r>
              <a:rPr kumimoji="0" lang="en-US" altLang="zh-TW"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知識的言語</a:t>
            </a:r>
            <a:r>
              <a:rPr kumimoji="0" lang="zh-TW" altLang="en-US" sz="2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例證</a:t>
            </a:r>
            <a:endPar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050" b="1" dirty="0">
              <a:solidFill>
                <a:srgbClr val="002060"/>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“Oh daughter of the Lord, you contended, you interceded, you grabbed hold, you wrestled with God even both of you but daughter you have even raised other intercessors who would grab horn of the altar, and began to cry out and believe God for the impossible.  And you’ve seen that which was impossible become possible.”</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600" b="1" dirty="0">
              <a:solidFill>
                <a:srgbClr val="002060"/>
              </a:solidFill>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lang="zh-TW" altLang="en-US" sz="2400" b="1" dirty="0">
                <a:solidFill>
                  <a:srgbClr val="002060"/>
                </a:solidFill>
                <a:latin typeface="Century" panose="02040604050505020304" pitchFamily="18" charset="0"/>
                <a:ea typeface="DFKai-SB" panose="03000509000000000000" pitchFamily="65" charset="-120"/>
              </a:rPr>
              <a:t>    </a:t>
            </a:r>
            <a:r>
              <a:rPr lang="en-US" altLang="zh-TW" sz="2400" b="1" dirty="0">
                <a:solidFill>
                  <a:srgbClr val="002060"/>
                </a:solidFill>
                <a:latin typeface="Century" panose="02040604050505020304" pitchFamily="18" charset="0"/>
                <a:ea typeface="DFKai-SB" panose="03000509000000000000" pitchFamily="65" charset="-120"/>
              </a:rPr>
              <a:t>				Brain </a:t>
            </a:r>
            <a:r>
              <a:rPr lang="en-US" altLang="zh-TW" sz="2400" b="1" dirty="0" err="1">
                <a:solidFill>
                  <a:srgbClr val="002060"/>
                </a:solidFill>
                <a:latin typeface="Century" panose="02040604050505020304" pitchFamily="18" charset="0"/>
                <a:ea typeface="DFKai-SB" panose="03000509000000000000" pitchFamily="65" charset="-120"/>
              </a:rPr>
              <a:t>Daehn</a:t>
            </a:r>
            <a:r>
              <a:rPr lang="zh-TW" altLang="en-US" sz="2400" b="1" dirty="0">
                <a:solidFill>
                  <a:srgbClr val="002060"/>
                </a:solidFill>
                <a:latin typeface="Century" panose="02040604050505020304" pitchFamily="18" charset="0"/>
                <a:ea typeface="DFKai-SB" panose="03000509000000000000" pitchFamily="65" charset="-120"/>
              </a:rPr>
              <a:t> </a:t>
            </a:r>
            <a:r>
              <a:rPr lang="zh-TW" altLang="en-US" sz="3200" b="1" dirty="0">
                <a:solidFill>
                  <a:srgbClr val="002060"/>
                </a:solidFill>
                <a:latin typeface="Century" panose="02040604050505020304" pitchFamily="18" charset="0"/>
                <a:ea typeface="DFKai-SB" panose="03000509000000000000" pitchFamily="65" charset="-120"/>
              </a:rPr>
              <a:t>牧師預言</a:t>
            </a:r>
            <a:r>
              <a:rPr lang="en-US" altLang="zh-TW" sz="2400" b="1" dirty="0">
                <a:solidFill>
                  <a:srgbClr val="002060"/>
                </a:solidFill>
                <a:latin typeface="Century" panose="02040604050505020304" pitchFamily="18" charset="0"/>
                <a:ea typeface="DFKai-SB" panose="03000509000000000000" pitchFamily="65" charset="-120"/>
              </a:rPr>
              <a:t>  12/3/2023</a:t>
            </a:r>
          </a:p>
        </p:txBody>
      </p:sp>
    </p:spTree>
    <p:extLst>
      <p:ext uri="{BB962C8B-B14F-4D97-AF65-F5344CB8AC3E}">
        <p14:creationId xmlns:p14="http://schemas.microsoft.com/office/powerpoint/2010/main" val="1426654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177222" y="0"/>
            <a:ext cx="14652302"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480930" y="675071"/>
            <a:ext cx="7230138" cy="5609228"/>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400" b="1" dirty="0">
                <a:solidFill>
                  <a:srgbClr val="C00000"/>
                </a:solidFill>
                <a:latin typeface="DFKai-SB" panose="03000509000000000000" pitchFamily="65" charset="-120"/>
                <a:ea typeface="DFKai-SB" panose="03000509000000000000" pitchFamily="65" charset="-120"/>
              </a:rPr>
              <a:t>智慧</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的言語</a:t>
            </a:r>
            <a:r>
              <a:rPr kumimoji="0" lang="en-US" altLang="zh-TW"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知識的言語</a:t>
            </a:r>
            <a:r>
              <a:rPr kumimoji="0" lang="zh-TW" altLang="en-US" sz="2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例證</a:t>
            </a:r>
            <a:endPar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050" b="1" dirty="0">
              <a:solidFill>
                <a:srgbClr val="C00000"/>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“You’ve been concerned and you’ve been making preparation for retirement, for investment, all kinds of decisions about the latter days of your life.  And you are going to see that not only do you have a plan but I have a plan.  And I am going to work in the midst of you in order to accomplish my plan.  Son, I want you to know that I am also putting inside of you the desire for My Word.  You’ve been studying.  You’ve been pouring your heart and your mind on my Word.”</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600" b="1" dirty="0">
              <a:solidFill>
                <a:srgbClr val="002060"/>
              </a:solidFill>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lang="zh-TW" altLang="en-US" sz="2400" b="1" dirty="0">
                <a:solidFill>
                  <a:srgbClr val="002060"/>
                </a:solidFill>
                <a:latin typeface="Century" panose="02040604050505020304" pitchFamily="18" charset="0"/>
                <a:ea typeface="DFKai-SB" panose="03000509000000000000" pitchFamily="65" charset="-120"/>
              </a:rPr>
              <a:t>    </a:t>
            </a:r>
            <a:r>
              <a:rPr lang="en-US" altLang="zh-TW" sz="2400" b="1" dirty="0">
                <a:solidFill>
                  <a:srgbClr val="002060"/>
                </a:solidFill>
                <a:latin typeface="Century" panose="02040604050505020304" pitchFamily="18" charset="0"/>
                <a:ea typeface="DFKai-SB" panose="03000509000000000000" pitchFamily="65" charset="-120"/>
              </a:rPr>
              <a:t>					Bill Lackey</a:t>
            </a:r>
            <a:r>
              <a:rPr lang="zh-TW" altLang="en-US" sz="2400" b="1" dirty="0">
                <a:solidFill>
                  <a:srgbClr val="002060"/>
                </a:solidFill>
                <a:latin typeface="Century" panose="02040604050505020304" pitchFamily="18" charset="0"/>
                <a:ea typeface="DFKai-SB" panose="03000509000000000000" pitchFamily="65" charset="-120"/>
              </a:rPr>
              <a:t> </a:t>
            </a:r>
            <a:r>
              <a:rPr lang="zh-TW" altLang="en-US" sz="3200" b="1" dirty="0">
                <a:solidFill>
                  <a:srgbClr val="002060"/>
                </a:solidFill>
                <a:latin typeface="Century" panose="02040604050505020304" pitchFamily="18" charset="0"/>
                <a:ea typeface="DFKai-SB" panose="03000509000000000000" pitchFamily="65" charset="-120"/>
              </a:rPr>
              <a:t>先知預言</a:t>
            </a:r>
            <a:r>
              <a:rPr lang="en-US" altLang="zh-TW" b="1" dirty="0">
                <a:solidFill>
                  <a:srgbClr val="002060"/>
                </a:solidFill>
                <a:latin typeface="Century" panose="02040604050505020304" pitchFamily="18" charset="0"/>
                <a:ea typeface="DFKai-SB" panose="03000509000000000000" pitchFamily="65" charset="-120"/>
              </a:rPr>
              <a:t>  </a:t>
            </a:r>
            <a:r>
              <a:rPr lang="en-US" altLang="zh-TW" sz="2400" b="1" dirty="0">
                <a:solidFill>
                  <a:srgbClr val="002060"/>
                </a:solidFill>
                <a:latin typeface="Century" panose="02040604050505020304" pitchFamily="18" charset="0"/>
                <a:ea typeface="DFKai-SB" panose="03000509000000000000" pitchFamily="65" charset="-120"/>
              </a:rPr>
              <a:t> 1/9/2005</a:t>
            </a:r>
          </a:p>
        </p:txBody>
      </p:sp>
    </p:spTree>
    <p:extLst>
      <p:ext uri="{BB962C8B-B14F-4D97-AF65-F5344CB8AC3E}">
        <p14:creationId xmlns:p14="http://schemas.microsoft.com/office/powerpoint/2010/main" val="1140054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1127943" y="0"/>
            <a:ext cx="14471803"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232837" y="675071"/>
            <a:ext cx="7825563" cy="4870564"/>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2060"/>
                </a:solidFill>
                <a:latin typeface="DFKai-SB" panose="03000509000000000000" pitchFamily="65" charset="-120"/>
                <a:ea typeface="DFKai-SB" panose="03000509000000000000" pitchFamily="65" charset="-120"/>
              </a:rPr>
              <a:t> </a:t>
            </a:r>
            <a:r>
              <a:rPr lang="zh-TW" altLang="en-US" sz="4400" b="1" dirty="0">
                <a:solidFill>
                  <a:srgbClr val="C00000"/>
                </a:solidFill>
                <a:latin typeface="DFKai-SB" panose="03000509000000000000" pitchFamily="65" charset="-120"/>
                <a:ea typeface="DFKai-SB" panose="03000509000000000000" pitchFamily="65" charset="-120"/>
              </a:rPr>
              <a:t>智慧</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的言語</a:t>
            </a:r>
            <a:r>
              <a:rPr kumimoji="0" lang="en-US" altLang="zh-TW"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知識的言語</a:t>
            </a:r>
            <a:r>
              <a:rPr kumimoji="0" lang="zh-TW" altLang="en-US" sz="2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例證</a:t>
            </a:r>
            <a:endPar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050" b="1" dirty="0">
              <a:solidFill>
                <a:srgbClr val="002060"/>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“And as the Lord says, son, I am going to plant you in the midst of a group of people.  There is going to come even a greater coming together of fellowship.  And you are going to see, son, some of the lonely times that have been so hard even you are going to remember them only as a memory but you are going to understand that My hand is upon you to bless you and to raise you up.”</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600" b="1" dirty="0">
              <a:solidFill>
                <a:srgbClr val="002060"/>
              </a:solidFill>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lang="zh-TW" altLang="en-US" sz="2400" b="1" dirty="0">
                <a:solidFill>
                  <a:srgbClr val="002060"/>
                </a:solidFill>
                <a:latin typeface="Century" panose="02040604050505020304" pitchFamily="18" charset="0"/>
                <a:ea typeface="DFKai-SB" panose="03000509000000000000" pitchFamily="65" charset="-120"/>
              </a:rPr>
              <a:t>    </a:t>
            </a:r>
            <a:r>
              <a:rPr lang="en-US" altLang="zh-TW" sz="2400" b="1" dirty="0">
                <a:solidFill>
                  <a:srgbClr val="002060"/>
                </a:solidFill>
                <a:latin typeface="Century" panose="02040604050505020304" pitchFamily="18" charset="0"/>
                <a:ea typeface="DFKai-SB" panose="03000509000000000000" pitchFamily="65" charset="-120"/>
              </a:rPr>
              <a:t>					Bill Lackey</a:t>
            </a:r>
            <a:r>
              <a:rPr lang="zh-TW" altLang="en-US" sz="2400" b="1" dirty="0">
                <a:solidFill>
                  <a:srgbClr val="002060"/>
                </a:solidFill>
                <a:latin typeface="Century" panose="02040604050505020304" pitchFamily="18" charset="0"/>
                <a:ea typeface="DFKai-SB" panose="03000509000000000000" pitchFamily="65" charset="-120"/>
              </a:rPr>
              <a:t> </a:t>
            </a:r>
            <a:r>
              <a:rPr lang="zh-TW" altLang="en-US" sz="3200" b="1" dirty="0">
                <a:solidFill>
                  <a:srgbClr val="002060"/>
                </a:solidFill>
                <a:latin typeface="Century" panose="02040604050505020304" pitchFamily="18" charset="0"/>
                <a:ea typeface="DFKai-SB" panose="03000509000000000000" pitchFamily="65" charset="-120"/>
              </a:rPr>
              <a:t>先知預言</a:t>
            </a:r>
            <a:r>
              <a:rPr lang="en-US" altLang="zh-TW" sz="2400" b="1" dirty="0">
                <a:solidFill>
                  <a:srgbClr val="002060"/>
                </a:solidFill>
                <a:latin typeface="Century" panose="02040604050505020304" pitchFamily="18" charset="0"/>
                <a:ea typeface="DFKai-SB" panose="03000509000000000000" pitchFamily="65" charset="-120"/>
              </a:rPr>
              <a:t>   1/9/2005</a:t>
            </a:r>
          </a:p>
        </p:txBody>
      </p:sp>
    </p:spTree>
    <p:extLst>
      <p:ext uri="{BB962C8B-B14F-4D97-AF65-F5344CB8AC3E}">
        <p14:creationId xmlns:p14="http://schemas.microsoft.com/office/powerpoint/2010/main" val="3094903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980105" y="0"/>
            <a:ext cx="14181413" cy="685800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2480930" y="675071"/>
            <a:ext cx="7230138" cy="5609228"/>
          </a:xfrm>
          <a:prstGeom prst="rect">
            <a:avLst/>
          </a:prstGeom>
          <a:noFill/>
        </p:spPr>
        <p:txBody>
          <a:bodyPr wrap="square">
            <a:spAutoFit/>
          </a:bodyPr>
          <a:lstStyle/>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400" b="1" dirty="0">
                <a:solidFill>
                  <a:srgbClr val="C00000"/>
                </a:solidFill>
                <a:latin typeface="DFKai-SB" panose="03000509000000000000" pitchFamily="65" charset="-120"/>
                <a:ea typeface="DFKai-SB" panose="03000509000000000000" pitchFamily="65" charset="-120"/>
              </a:rPr>
              <a:t>智慧</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的言語</a:t>
            </a:r>
            <a:r>
              <a:rPr kumimoji="0" lang="en-US" altLang="zh-TW"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知識的言語</a:t>
            </a:r>
            <a:r>
              <a:rPr kumimoji="0" lang="zh-TW" altLang="en-US" sz="2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例證</a:t>
            </a:r>
            <a:endParaRPr kumimoji="0" lang="en-US" altLang="zh-TW" sz="4000" b="1" i="0" u="none" strike="noStrike" kern="1200" cap="none" spc="0" normalizeH="0" baseline="0" noProof="0" dirty="0">
              <a:ln>
                <a:noFill/>
              </a:ln>
              <a:solidFill>
                <a:srgbClr val="C00000"/>
              </a:solidFill>
              <a:effectLst/>
              <a:uLnTx/>
              <a:uFillTx/>
              <a:latin typeface="Century" panose="02040604050505020304" pitchFamily="18" charset="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050" b="1" dirty="0">
              <a:solidFill>
                <a:srgbClr val="002060"/>
              </a:solidFill>
              <a:latin typeface="DFKai-SB" panose="03000509000000000000" pitchFamily="65" charset="-12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“And I’m releasing, says God, the fear that’s been within the midst of your heart.  It’s time says the Lord for you to begin to connect and rise up in fuller authority for my divine purpose in this hour.  Oh son if you only knew the fullness of My plan.  I have a plan bigger than your plan.  Trust me, for surely there’s things you cried out and had been insecure and uncertain.  I am causing a certainty and a </a:t>
            </a:r>
            <a:r>
              <a:rPr kumimoji="0" lang="en-US" altLang="zh-TW" sz="2400" b="1" i="0" u="none" strike="noStrike" kern="1200" cap="none" spc="0" normalizeH="0" baseline="0" noProof="0" dirty="0" err="1">
                <a:ln>
                  <a:noFill/>
                </a:ln>
                <a:solidFill>
                  <a:srgbClr val="002060"/>
                </a:solidFill>
                <a:effectLst/>
                <a:uLnTx/>
                <a:uFillTx/>
                <a:latin typeface="Century" panose="02040604050505020304" pitchFamily="18" charset="0"/>
                <a:ea typeface="DFKai-SB" panose="03000509000000000000" pitchFamily="65" charset="-120"/>
              </a:rPr>
              <a:t>settledness</a:t>
            </a: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rPr>
              <a:t> to come within the midst of your heart.  Says the Lord .”</a:t>
            </a: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1600" b="1" dirty="0">
              <a:solidFill>
                <a:srgbClr val="002060"/>
              </a:solidFill>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lang="zh-TW" altLang="en-US" sz="2400" b="1" dirty="0">
                <a:solidFill>
                  <a:srgbClr val="002060"/>
                </a:solidFill>
                <a:latin typeface="Century" panose="02040604050505020304" pitchFamily="18" charset="0"/>
                <a:ea typeface="DFKai-SB" panose="03000509000000000000" pitchFamily="65" charset="-120"/>
              </a:rPr>
              <a:t>    </a:t>
            </a:r>
            <a:r>
              <a:rPr lang="en-US" altLang="zh-TW" sz="2400" b="1" dirty="0">
                <a:solidFill>
                  <a:srgbClr val="002060"/>
                </a:solidFill>
                <a:latin typeface="Century" panose="02040604050505020304" pitchFamily="18" charset="0"/>
                <a:ea typeface="DFKai-SB" panose="03000509000000000000" pitchFamily="65" charset="-120"/>
              </a:rPr>
              <a:t>					Bill </a:t>
            </a:r>
            <a:r>
              <a:rPr lang="en-US" altLang="zh-TW" sz="2400" b="1" dirty="0" err="1">
                <a:solidFill>
                  <a:srgbClr val="002060"/>
                </a:solidFill>
                <a:latin typeface="Century" panose="02040604050505020304" pitchFamily="18" charset="0"/>
                <a:ea typeface="DFKai-SB" panose="03000509000000000000" pitchFamily="65" charset="-120"/>
              </a:rPr>
              <a:t>Lakey</a:t>
            </a:r>
            <a:r>
              <a:rPr lang="zh-TW" altLang="en-US" sz="2400" b="1" dirty="0">
                <a:solidFill>
                  <a:srgbClr val="002060"/>
                </a:solidFill>
                <a:latin typeface="Century" panose="02040604050505020304" pitchFamily="18" charset="0"/>
                <a:ea typeface="DFKai-SB" panose="03000509000000000000" pitchFamily="65" charset="-120"/>
              </a:rPr>
              <a:t> </a:t>
            </a:r>
            <a:r>
              <a:rPr lang="zh-TW" altLang="en-US" sz="3200" b="1" dirty="0">
                <a:solidFill>
                  <a:srgbClr val="002060"/>
                </a:solidFill>
                <a:latin typeface="Century" panose="02040604050505020304" pitchFamily="18" charset="0"/>
                <a:ea typeface="DFKai-SB" panose="03000509000000000000" pitchFamily="65" charset="-120"/>
              </a:rPr>
              <a:t>先知預言</a:t>
            </a:r>
            <a:r>
              <a:rPr lang="en-US" altLang="zh-TW" sz="2400" b="1" dirty="0">
                <a:solidFill>
                  <a:srgbClr val="002060"/>
                </a:solidFill>
                <a:latin typeface="Century" panose="02040604050505020304" pitchFamily="18" charset="0"/>
                <a:ea typeface="DFKai-SB" panose="03000509000000000000" pitchFamily="65" charset="-120"/>
              </a:rPr>
              <a:t>   1/9/2005</a:t>
            </a:r>
          </a:p>
        </p:txBody>
      </p:sp>
    </p:spTree>
    <p:extLst>
      <p:ext uri="{BB962C8B-B14F-4D97-AF65-F5344CB8AC3E}">
        <p14:creationId xmlns:p14="http://schemas.microsoft.com/office/powerpoint/2010/main" val="4159435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555028" y="2788649"/>
            <a:ext cx="9116622" cy="169277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如何察驗個人性的預言？</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How to test personal prophecies?</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59598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3B05AB-ECD4-9D65-104E-293A82F3DAE8}"/>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354F30A-05CB-E5B2-4F3B-C090530298DC}"/>
              </a:ext>
            </a:extLst>
          </p:cNvPr>
          <p:cNvSpPr txBox="1"/>
          <p:nvPr/>
        </p:nvSpPr>
        <p:spPr>
          <a:xfrm>
            <a:off x="122275" y="217939"/>
            <a:ext cx="11855301" cy="621708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察驗個人性的預言</a:t>
            </a:r>
            <a:r>
              <a:rPr kumimoji="0" lang="zh-TW" altLang="en-US" sz="3600" b="1" i="0" u="sng"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lang="en-US" altLang="zh-TW" sz="3600" b="1" u="sng" dirty="0">
                <a:solidFill>
                  <a:srgbClr val="000000"/>
                </a:solidFill>
                <a:highlight>
                  <a:srgbClr val="FFFF00"/>
                </a:highlight>
                <a:latin typeface="Century" panose="02040604050505020304" pitchFamily="18" charset="0"/>
                <a:ea typeface="DFKai-SB" panose="03000509000000000000" pitchFamily="65" charset="-120"/>
              </a:rPr>
              <a:t>Test personal prophecies</a:t>
            </a:r>
            <a:endParaRPr kumimoji="0" lang="en-US" altLang="zh-TW" sz="3600" b="1" i="0" u="sng"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合乎聖經</a:t>
            </a:r>
            <a:endPar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zh-TW" altLang="en-US" sz="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與主的關係</a:t>
            </a:r>
            <a:r>
              <a:rPr kumimoji="0" lang="zh-TW" altLang="en-US" sz="32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神觀</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altLang="zh-TW" sz="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主聲音的特質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雅各書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3: 17-18) </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從上頭來的智慧</a:t>
            </a:r>
            <a:endPar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altLang="zh-TW" sz="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結出來的果子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加拉太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5: 22-23)</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36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聖靈所結的果子</a:t>
            </a:r>
            <a:endPar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altLang="zh-TW" sz="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信息的內容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以賽亞</a:t>
            </a:r>
            <a:r>
              <a:rPr lang="zh-TW" altLang="en-US" sz="4000" kern="100" dirty="0">
                <a:solidFill>
                  <a:srgbClr val="FFFFFF"/>
                </a:solidFill>
                <a:latin typeface="Times New Roman" panose="02020603050405020304" pitchFamily="18" charset="0"/>
                <a:ea typeface="DFKai-SB" panose="03000509000000000000" pitchFamily="65" charset="-120"/>
              </a:rPr>
              <a:t>書</a:t>
            </a:r>
            <a:r>
              <a:rPr kumimoji="0" lang="zh-TW" altLang="en-US"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en-US" altLang="zh-TW" sz="40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55: 8-9) </a:t>
            </a:r>
            <a:r>
              <a:rPr kumimoji="0" lang="zh-TW" altLang="en-US" sz="36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神的意念與道路</a:t>
            </a:r>
            <a:endParaRPr kumimoji="0" lang="en-US" altLang="zh-TW" sz="3600" b="0"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en-US" altLang="zh-TW" sz="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內在的驗証</a:t>
            </a: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不要照單全收</a:t>
            </a:r>
            <a:endPar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ts val="0"/>
              </a:spcBef>
              <a:spcAft>
                <a:spcPts val="0"/>
              </a:spcAft>
              <a:buClrTx/>
              <a:buSzTx/>
              <a:buFontTx/>
              <a:buNone/>
              <a:tabLst/>
              <a:defRPr/>
            </a:pPr>
            <a:endParaRPr kumimoji="0" lang="zh-TW" altLang="en-US" sz="8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endParaRPr>
          </a:p>
          <a:p>
            <a:pPr marL="571500" marR="0" lvl="0" indent="-571500" algn="l" defTabSz="457200" rtl="0" eaLnBrk="0" fontAlgn="base" latinLnBrk="0" hangingPunct="0">
              <a:lnSpc>
                <a:spcPct val="100000"/>
              </a:lnSpc>
              <a:spcBef>
                <a:spcPts val="0"/>
              </a:spcBef>
              <a:spcAft>
                <a:spcPts val="0"/>
              </a:spcAft>
              <a:buClrTx/>
              <a:buSzTx/>
              <a:buFont typeface="Wingdings" panose="05000000000000000000" pitchFamily="2" charset="2"/>
              <a:buChar char="q"/>
              <a:tabLst/>
              <a:defRPr/>
            </a:pPr>
            <a:r>
              <a:rPr kumimoji="0" lang="en-US" altLang="zh-TW"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 </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領受啟示</a:t>
            </a:r>
            <a:r>
              <a:rPr lang="zh-TW" altLang="en-US" sz="4000" b="1" kern="100" dirty="0">
                <a:solidFill>
                  <a:srgbClr val="FFFFFF"/>
                </a:solidFill>
                <a:latin typeface="Times New Roman" panose="02020603050405020304" pitchFamily="18" charset="0"/>
                <a:ea typeface="DFKai-SB" panose="03000509000000000000" pitchFamily="65" charset="-120"/>
              </a:rPr>
              <a:t>、</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解釋</a:t>
            </a:r>
            <a:r>
              <a:rPr lang="zh-TW" altLang="en-US" sz="4000" b="1" kern="100" dirty="0">
                <a:solidFill>
                  <a:srgbClr val="FFFFFF"/>
                </a:solidFill>
                <a:latin typeface="Times New Roman" panose="02020603050405020304" pitchFamily="18" charset="0"/>
                <a:ea typeface="DFKai-SB" panose="03000509000000000000" pitchFamily="65" charset="-120"/>
              </a:rPr>
              <a:t>、</a:t>
            </a:r>
            <a:r>
              <a:rPr kumimoji="0" lang="zh-TW" altLang="en-US" sz="4000" b="1" i="0" u="none" strike="noStrike" kern="100" cap="none" spc="0" normalizeH="0" baseline="0" noProof="0" dirty="0">
                <a:ln>
                  <a:noFill/>
                </a:ln>
                <a:solidFill>
                  <a:srgbClr val="FFFFFF"/>
                </a:solidFill>
                <a:effectLst/>
                <a:uLnTx/>
                <a:uFillTx/>
                <a:latin typeface="Times New Roman" panose="02020603050405020304" pitchFamily="18" charset="0"/>
                <a:ea typeface="DFKai-SB" panose="03000509000000000000" pitchFamily="65" charset="-120"/>
                <a:cs typeface="+mn-cs"/>
              </a:rPr>
              <a:t>應用</a:t>
            </a:r>
          </a:p>
        </p:txBody>
      </p:sp>
    </p:spTree>
    <p:extLst>
      <p:ext uri="{BB962C8B-B14F-4D97-AF65-F5344CB8AC3E}">
        <p14:creationId xmlns:p14="http://schemas.microsoft.com/office/powerpoint/2010/main" val="1884524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820"/>
                    </a14:imgEffect>
                  </a14:imgLayer>
                </a14:imgProps>
              </a:ext>
            </a:extLst>
          </a:blip>
          <a:stretch>
            <a:fillRect/>
          </a:stretch>
        </p:blipFill>
        <p:spPr>
          <a:xfrm>
            <a:off x="-103668" y="0"/>
            <a:ext cx="12399335" cy="6858000"/>
          </a:xfrm>
          <a:prstGeom prst="rect">
            <a:avLst/>
          </a:prstGeom>
        </p:spPr>
      </p:pic>
      <p:sp>
        <p:nvSpPr>
          <p:cNvPr id="5" name="TextBox 4">
            <a:extLst>
              <a:ext uri="{FF2B5EF4-FFF2-40B4-BE49-F238E27FC236}">
                <a16:creationId xmlns:a16="http://schemas.microsoft.com/office/drawing/2014/main" id="{2E2E0432-8E60-67C0-37E8-1D50D15E2251}"/>
              </a:ext>
            </a:extLst>
          </p:cNvPr>
          <p:cNvSpPr txBox="1"/>
          <p:nvPr/>
        </p:nvSpPr>
        <p:spPr>
          <a:xfrm>
            <a:off x="574158" y="306893"/>
            <a:ext cx="11233298" cy="558614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John 10:2-4</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從門進去的，才是羊的牧人。</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看門的就給他開門；羊也聽他的聲音。 他按著名叫自己的羊，把羊領出來。</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既放出自己的羊來，就在前頭走，羊也跟著他，因為認得他的聲音。</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he who enters by the door is a shepherd of the sheep.  To him the doorkeeper opens, and the sheep hear his voice, and he calls his own sheep by name and leads them out. When he puts forth all his own, he goes ahead of them, and the sheep follow him because they know his voice.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41439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「輕輕聽</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9279</TotalTime>
  <Words>1760</Words>
  <Application>Microsoft Office PowerPoint</Application>
  <PresentationFormat>Widescreen</PresentationFormat>
  <Paragraphs>188</Paragraphs>
  <Slides>24</Slides>
  <Notes>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24</vt:i4>
      </vt:variant>
    </vt:vector>
  </HeadingPairs>
  <TitlesOfParts>
    <vt:vector size="38" baseType="lpstr">
      <vt:lpstr>Arial Unicode MS</vt:lpstr>
      <vt:lpstr>DFKai-SB</vt:lpstr>
      <vt:lpstr>Yu Gothic UI Semibold</vt:lpstr>
      <vt:lpstr>Arial</vt:lpstr>
      <vt:lpstr>Arial Narrow</vt:lpstr>
      <vt:lpstr>Calibri</vt:lpstr>
      <vt:lpstr>Cambria</vt:lpstr>
      <vt:lpstr>Century</vt:lpstr>
      <vt:lpstr>Century Gothic</vt:lpstr>
      <vt:lpstr>Mongolian Baiti</vt:lpstr>
      <vt:lpstr>Times New Roman</vt:lpstr>
      <vt:lpstr>Wingdings</vt:lpstr>
      <vt:lpstr>14_Default Design</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650</cp:revision>
  <cp:lastPrinted>2020-09-23T16:34:05Z</cp:lastPrinted>
  <dcterms:created xsi:type="dcterms:W3CDTF">2015-02-24T04:35:26Z</dcterms:created>
  <dcterms:modified xsi:type="dcterms:W3CDTF">2023-12-13T03:56:11Z</dcterms:modified>
</cp:coreProperties>
</file>