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6"/>
  </p:notesMasterIdLst>
  <p:sldIdLst>
    <p:sldId id="674" r:id="rId2"/>
    <p:sldId id="11802" r:id="rId3"/>
    <p:sldId id="11949" r:id="rId4"/>
    <p:sldId id="11935" r:id="rId5"/>
    <p:sldId id="11954" r:id="rId6"/>
    <p:sldId id="11951" r:id="rId7"/>
    <p:sldId id="11937" r:id="rId8"/>
    <p:sldId id="11959" r:id="rId9"/>
    <p:sldId id="11960" r:id="rId10"/>
    <p:sldId id="11948" r:id="rId11"/>
    <p:sldId id="11953" r:id="rId12"/>
    <p:sldId id="11808" r:id="rId13"/>
    <p:sldId id="11799" r:id="rId14"/>
    <p:sldId id="11789" r:id="rId15"/>
    <p:sldId id="11945" r:id="rId16"/>
    <p:sldId id="11947" r:id="rId17"/>
    <p:sldId id="11958" r:id="rId18"/>
    <p:sldId id="11961" r:id="rId19"/>
    <p:sldId id="11955" r:id="rId20"/>
    <p:sldId id="11934" r:id="rId21"/>
    <p:sldId id="11956" r:id="rId22"/>
    <p:sldId id="11957" r:id="rId23"/>
    <p:sldId id="11932" r:id="rId24"/>
    <p:sldId id="680" r:id="rId2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4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1/9/2024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460205" y="1304365"/>
            <a:ext cx="9144000" cy="458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天外有天</a:t>
            </a:r>
            <a:r>
              <a:rPr kumimoji="0" lang="zh-TW" altLang="en-US"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Beyond Our Cognition</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January 7,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42991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91DDF7DF-EB08-FA88-8D85-9A70282AEE11}"/>
              </a:ext>
            </a:extLst>
          </p:cNvPr>
          <p:cNvSpPr txBox="1"/>
          <p:nvPr/>
        </p:nvSpPr>
        <p:spPr>
          <a:xfrm>
            <a:off x="622005" y="49279"/>
            <a:ext cx="10871790" cy="59246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約珥書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Joel 2:28-29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以後，我要將我的靈澆灌凡有血氣的。 你們的兒女要說預言；你們的老年人要做異夢，少年人要見異象。</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在那些日子，我要將我的靈澆灌我的僕人和使女。</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It will come about after this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I will pour out My Spirit on all mankind;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your sons and daughters will prophesy,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Your old men will dream dreams,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Your young men will see visions.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Even on the male and female servants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pour out My Spirit in those days.</a:t>
            </a:r>
            <a:endParaRPr lang="en-US" dirty="0"/>
          </a:p>
        </p:txBody>
      </p:sp>
    </p:spTree>
    <p:extLst>
      <p:ext uri="{BB962C8B-B14F-4D97-AF65-F5344CB8AC3E}">
        <p14:creationId xmlns:p14="http://schemas.microsoft.com/office/powerpoint/2010/main" val="1004021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D273059B-1BFB-C8A9-AA01-B929AE003E4F}"/>
              </a:ext>
            </a:extLst>
          </p:cNvPr>
          <p:cNvSpPr txBox="1"/>
          <p:nvPr/>
        </p:nvSpPr>
        <p:spPr>
          <a:xfrm>
            <a:off x="382771" y="0"/>
            <a:ext cx="11233297" cy="692497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2:16-18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這正是先知約珥所說的： 神說：在末後的日子，我要將我的靈澆灌凡有血氣的。</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你們的兒女要說預言；你們的少年人要見異象；老年人要做異夢。 在那些日子，我要將我的靈澆灌我的僕人和使女，他們就要說預言。</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this is what was spoken of through the prophet Joel: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it shall be in the last days,’ God says,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I will pour forth of My Spirit on all [a]mankind;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your sons and your daughters shall prophesy,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your young men shall see visions,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your old men shall dream dreams;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Even on My bondslaves, both men and women,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in those days pour forth of My Spirit And they shall prophesy.</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20854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0"/>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686439" y="2761272"/>
            <a:ext cx="9056392" cy="235449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神會藉著異象、異夢對我們説話</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C00000"/>
                </a:solidFill>
                <a:latin typeface="Yu Gothic UI Semibold" panose="020B0700000000000000" pitchFamily="34" charset="-128"/>
                <a:ea typeface="Yu Gothic UI Semibold" panose="020B0700000000000000" pitchFamily="34" charset="-128"/>
              </a:rPr>
              <a:t>God speaks to us through dreams and visions</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71794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91DDF7DF-EB08-FA88-8D85-9A70282AEE11}"/>
              </a:ext>
            </a:extLst>
          </p:cNvPr>
          <p:cNvSpPr txBox="1"/>
          <p:nvPr/>
        </p:nvSpPr>
        <p:spPr>
          <a:xfrm>
            <a:off x="660105" y="341674"/>
            <a:ext cx="10562560"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民數記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Numbers 12:6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耶和華說：「你們且聽我的話：你們中間若有先知，我─耶和華必在異象中向他顯現，在夢中與他說話。</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said, “Listen to my words: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there is a prophet among you,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the Lord, reveal myself to them in visions,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speak to them in dreams.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49423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541B4742-983E-C7A4-5B20-237395AA441C}"/>
              </a:ext>
            </a:extLst>
          </p:cNvPr>
          <p:cNvSpPr txBox="1"/>
          <p:nvPr/>
        </p:nvSpPr>
        <p:spPr>
          <a:xfrm>
            <a:off x="467833" y="158874"/>
            <a:ext cx="11137604" cy="65402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約伯記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Job 33:14-18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神說一次、兩次，世人卻不理會。</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人躺在床上沉睡的時候，</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神就用夢和夜間的異象開通他們的耳朵，將當受的教訓印在他們心上，好叫人不從自己的謀算，不行驕傲的事，攔阻人不陷於坑裡，不死在刀下。</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God does speak—now one way, now another—though no one perceives it.  In a dream, in a vision of the night, when deep sleep falls on people as they slumber in their beds, he may speak in their ears and terrify them with warnings, to turn them from wrongdoing and keep them from pride, to preserve them from the pit, their lives from perishing by the sword.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05788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versationPrints MONEY TREE GLOSSY POSTER PICTURE PHOTO grows dollars bills currency cash">
            <a:extLst>
              <a:ext uri="{FF2B5EF4-FFF2-40B4-BE49-F238E27FC236}">
                <a16:creationId xmlns:a16="http://schemas.microsoft.com/office/drawing/2014/main" id="{1963B3AD-7C6D-A62A-EE60-7A29C59B8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6995" y="-105249"/>
            <a:ext cx="6799521" cy="697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C11972-F7E5-2167-6427-1DF219F7DEF8}"/>
              </a:ext>
            </a:extLst>
          </p:cNvPr>
          <p:cNvPicPr>
            <a:picLocks noChangeAspect="1"/>
          </p:cNvPicPr>
          <p:nvPr/>
        </p:nvPicPr>
        <p:blipFill>
          <a:blip r:embed="rId2"/>
          <a:stretch>
            <a:fillRect/>
          </a:stretch>
        </p:blipFill>
        <p:spPr>
          <a:xfrm>
            <a:off x="2690038" y="-95693"/>
            <a:ext cx="6682562" cy="6858000"/>
          </a:xfrm>
          <a:prstGeom prst="rect">
            <a:avLst/>
          </a:prstGeom>
        </p:spPr>
      </p:pic>
    </p:spTree>
    <p:extLst>
      <p:ext uri="{BB962C8B-B14F-4D97-AF65-F5344CB8AC3E}">
        <p14:creationId xmlns:p14="http://schemas.microsoft.com/office/powerpoint/2010/main" val="3808838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541B4742-983E-C7A4-5B20-237395AA441C}"/>
              </a:ext>
            </a:extLst>
          </p:cNvPr>
          <p:cNvSpPr txBox="1"/>
          <p:nvPr/>
        </p:nvSpPr>
        <p:spPr>
          <a:xfrm>
            <a:off x="659219" y="158874"/>
            <a:ext cx="10807995" cy="69095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Matthew 1:19-21</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她丈夫約瑟是個義人，不願意明明地羞辱她，想要暗暗地把她休了。</a:t>
            </a:r>
            <a:r>
              <a:rPr kumimoji="0" lang="en-US" altLang="zh-TW"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正思念這事的時候，有主的使者向他夢中顯現，說：「大衛的子孫約瑟，不要怕！</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只管娶過你的妻子馬利亞來，因她所懷的孕是從聖靈來的。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她將要生一個兒子，你要給他起名叫耶穌，因他要將自己的百姓從罪惡裡救出來。」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20</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after he had considered this, an angel of the Lord appeared to him in a dream and said, “Joseph son of David, do not be afraid to take Mary home as your wife, because what is conceived in her is from the Holy Spirit.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69067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6927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「異夢」 和 「異象」 的區別</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Distingushing </a:t>
            </a:r>
            <a:r>
              <a:rPr lang="en-US" altLang="zh-TW" sz="3600" b="1" dirty="0">
                <a:solidFill>
                  <a:srgbClr val="C00000"/>
                </a:solidFill>
                <a:latin typeface="Yu Gothic UI Semibold" panose="020B0700000000000000" pitchFamily="34" charset="-128"/>
                <a:ea typeface="Yu Gothic UI Semibold" panose="020B0700000000000000" pitchFamily="34" charset="-128"/>
              </a:rPr>
              <a:t>D</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reams and </a:t>
            </a:r>
            <a:r>
              <a:rPr lang="en-US" altLang="zh-TW" sz="3600" b="1" dirty="0">
                <a:solidFill>
                  <a:srgbClr val="C00000"/>
                </a:solidFill>
                <a:latin typeface="Yu Gothic UI Semibold" panose="020B0700000000000000" pitchFamily="34" charset="-128"/>
                <a:ea typeface="Yu Gothic UI Semibold" panose="020B0700000000000000" pitchFamily="34" charset="-128"/>
              </a:rPr>
              <a:t>V</a:t>
            </a:r>
            <a:r>
              <a:rPr kumimoji="0" lang="en-US" altLang="zh-TW" sz="3600" b="1" i="0" u="none"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isions</a:t>
            </a: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59739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259353" y="0"/>
            <a:ext cx="14879660"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1976637" y="1420591"/>
            <a:ext cx="8881179" cy="3785652"/>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從神來的「異夢」和「異象」的主要區別，在於當事人是否清醒。作異夢</a:t>
            </a:r>
            <a:r>
              <a:rPr lang="zh-TW" altLang="en-US" sz="4000" b="1" dirty="0">
                <a:solidFill>
                  <a:srgbClr val="002060"/>
                </a:solidFill>
                <a:latin typeface="Yu Gothic UI Semibold" panose="020B0700000000000000" pitchFamily="34" charset="-128"/>
                <a:ea typeface="Yu Gothic UI Semibold" panose="020B0700000000000000" pitchFamily="34" charset="-128"/>
              </a:rPr>
              <a:t>的時候</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，「天然感知」 和 「清醒時的思想意志」   基本不參與。而異象則發生於清醒時，「天然感知」 和 「思想意志」 的參與程度則不一。</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103724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6927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如何解釋異夢？</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How to </a:t>
            </a:r>
            <a:r>
              <a:rPr lang="en-US" altLang="zh-TW" sz="3600" b="1" dirty="0">
                <a:solidFill>
                  <a:srgbClr val="C00000"/>
                </a:solidFill>
                <a:latin typeface="Yu Gothic UI Semibold" panose="020B0700000000000000" pitchFamily="34" charset="-128"/>
                <a:ea typeface="Yu Gothic UI Semibold" panose="020B0700000000000000" pitchFamily="34" charset="-128"/>
              </a:rPr>
              <a:t>interpret dreams</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59598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197C86-2EE9-0F9A-AE0B-0A4D3D4AA917}"/>
              </a:ext>
            </a:extLst>
          </p:cNvPr>
          <p:cNvPicPr>
            <a:picLocks noChangeAspect="1"/>
          </p:cNvPicPr>
          <p:nvPr/>
        </p:nvPicPr>
        <p:blipFill>
          <a:blip r:embed="rId2"/>
          <a:stretch>
            <a:fillRect/>
          </a:stretch>
        </p:blipFill>
        <p:spPr>
          <a:xfrm>
            <a:off x="-42529" y="-265814"/>
            <a:ext cx="12192000" cy="7389627"/>
          </a:xfrm>
          <a:prstGeom prst="rect">
            <a:avLst/>
          </a:prstGeom>
        </p:spPr>
      </p:pic>
      <p:sp>
        <p:nvSpPr>
          <p:cNvPr id="5" name="TextBox 4">
            <a:extLst>
              <a:ext uri="{FF2B5EF4-FFF2-40B4-BE49-F238E27FC236}">
                <a16:creationId xmlns:a16="http://schemas.microsoft.com/office/drawing/2014/main" id="{E5DBB8B1-45E1-552A-BE3D-79FA5CB1AFB0}"/>
              </a:ext>
            </a:extLst>
          </p:cNvPr>
          <p:cNvSpPr txBox="1"/>
          <p:nvPr/>
        </p:nvSpPr>
        <p:spPr>
          <a:xfrm>
            <a:off x="708837" y="134089"/>
            <a:ext cx="11483163" cy="601703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解夢的原則</a:t>
            </a:r>
            <a:r>
              <a:rPr kumimoji="0" lang="zh-TW" altLang="en-US" sz="4400" b="1" i="0" u="sng"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lang="en-US" altLang="zh-TW" sz="3200" b="1" u="sng" dirty="0">
                <a:solidFill>
                  <a:srgbClr val="000000"/>
                </a:solidFill>
                <a:highlight>
                  <a:srgbClr val="FFFF00"/>
                </a:highlight>
                <a:latin typeface="Century" panose="02040604050505020304" pitchFamily="18" charset="0"/>
                <a:ea typeface="DFKai-SB" panose="03000509000000000000" pitchFamily="65" charset="-120"/>
              </a:rPr>
              <a:t>Principles for Interpreting Dreams</a:t>
            </a:r>
            <a:endParaRPr kumimoji="0" lang="en-US" altLang="zh-TW" sz="2800" b="1" i="0" u="sng"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7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解夢是出於</a:t>
            </a:r>
            <a:r>
              <a:rPr kumimoji="0" lang="zh-TW" altLang="en-US" sz="2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神的聖靈</a:t>
            </a:r>
            <a:endPar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lang="en-US" altLang="zh-TW" sz="1000" b="1" kern="100" dirty="0">
              <a:solidFill>
                <a:srgbClr val="FFFFFF"/>
              </a:solidFill>
              <a:latin typeface="Times New Roman" panose="02020603050405020304" pitchFamily="18" charset="0"/>
              <a:ea typeface="DFKai-SB" panose="03000509000000000000" pitchFamily="65" charset="-120"/>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夢需要印證和察驗，不要因為一個夢就做重大決定</a:t>
            </a:r>
            <a:endPar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zh-TW" altLang="en-US" sz="1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夢的來源有三種，並非所有夢都是</a:t>
            </a:r>
            <a:r>
              <a:rPr lang="zh-TW" altLang="en-US" sz="3600" b="1" kern="100" dirty="0">
                <a:solidFill>
                  <a:srgbClr val="FFFFFF"/>
                </a:solidFill>
                <a:latin typeface="Times New Roman" panose="02020603050405020304" pitchFamily="18" charset="0"/>
                <a:ea typeface="DFKai-SB" panose="03000509000000000000" pitchFamily="65" charset="-120"/>
              </a:rPr>
              <a:t>從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神來</a:t>
            </a:r>
            <a:endPar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altLang="zh-TW" sz="1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zh-TW" altLang="en-US" sz="3600" b="1" kern="100" dirty="0">
                <a:solidFill>
                  <a:srgbClr val="FFFFFF"/>
                </a:solidFill>
                <a:latin typeface="Times New Roman" panose="02020603050405020304" pitchFamily="18" charset="0"/>
                <a:ea typeface="DFKai-SB" panose="03000509000000000000" pitchFamily="65" charset="-120"/>
              </a:rPr>
              <a:t>從  神來的夢的特點通常是簡短而有象徵性的</a:t>
            </a:r>
            <a:endPar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1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神賜給我們聖經和</a:t>
            </a:r>
            <a:r>
              <a:rPr lang="zh-TW" altLang="en-US" sz="3600" b="1" kern="100" dirty="0">
                <a:solidFill>
                  <a:srgbClr val="FFFFFF"/>
                </a:solidFill>
                <a:latin typeface="Times New Roman" panose="02020603050405020304" pitchFamily="18" charset="0"/>
                <a:ea typeface="DFKai-SB" panose="03000509000000000000" pitchFamily="65" charset="-120"/>
              </a:rPr>
              <a:t>其它</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工具來幫助我們印證祂聲音</a:t>
            </a:r>
            <a:endPar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R="0" lvl="0" algn="l" defTabSz="457200" rtl="0" eaLnBrk="0" fontAlgn="base" latinLnBrk="0" hangingPunct="0">
              <a:lnSpc>
                <a:spcPct val="100000"/>
              </a:lnSpc>
              <a:spcBef>
                <a:spcPts val="0"/>
              </a:spcBef>
              <a:spcAft>
                <a:spcPts val="0"/>
              </a:spcAft>
              <a:buClrTx/>
              <a:buSzTx/>
              <a:tabLst/>
              <a:defRPr/>
            </a:pPr>
            <a:endParaRPr lang="en-US" altLang="zh-TW" sz="1000" b="1" kern="100" dirty="0">
              <a:solidFill>
                <a:srgbClr val="FFFFFF"/>
              </a:solidFill>
              <a:latin typeface="Times New Roman" panose="02020603050405020304" pitchFamily="18" charset="0"/>
              <a:ea typeface="DFKai-SB" panose="03000509000000000000" pitchFamily="65" charset="-120"/>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zh-TW" altLang="en-US" sz="3600" b="1" kern="100" dirty="0">
                <a:solidFill>
                  <a:srgbClr val="FFFFFF"/>
                </a:solidFill>
                <a:latin typeface="Times New Roman" panose="02020603050405020304" pitchFamily="18" charset="0"/>
                <a:ea typeface="DFKai-SB" panose="03000509000000000000" pitchFamily="65" charset="-120"/>
              </a:rPr>
              <a:t>夢不是讓我們成為宿命論者，而是  神呼召我們改變</a:t>
            </a:r>
            <a:endParaRPr lang="en-US" altLang="zh-TW" sz="3600" b="1" kern="100" dirty="0">
              <a:solidFill>
                <a:srgbClr val="FFFFFF"/>
              </a:solidFill>
              <a:latin typeface="Times New Roman" panose="02020603050405020304" pitchFamily="18" charset="0"/>
              <a:ea typeface="DFKai-SB" panose="03000509000000000000" pitchFamily="65" charset="-120"/>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lang="en-US" altLang="zh-TW" sz="1000" b="1" kern="100" dirty="0">
              <a:solidFill>
                <a:srgbClr val="FFFFFF"/>
              </a:solidFill>
              <a:latin typeface="Times New Roman" panose="02020603050405020304" pitchFamily="18" charset="0"/>
              <a:ea typeface="DFKai-SB" panose="03000509000000000000" pitchFamily="65" charset="-120"/>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zh-TW" altLang="en-US" sz="3600" b="1" kern="100" dirty="0">
                <a:solidFill>
                  <a:srgbClr val="FFFFFF"/>
                </a:solidFill>
                <a:latin typeface="Times New Roman" panose="02020603050405020304" pitchFamily="18" charset="0"/>
                <a:ea typeface="DFKai-SB" panose="03000509000000000000" pitchFamily="65" charset="-120"/>
              </a:rPr>
              <a:t>神可以藉著夢賜下恩賜和呼召</a:t>
            </a:r>
            <a:endParaRPr lang="en-US" altLang="zh-TW" sz="3600" b="1" kern="100" dirty="0">
              <a:solidFill>
                <a:srgbClr val="FFFFFF"/>
              </a:solidFill>
              <a:latin typeface="Times New Roman" panose="02020603050405020304" pitchFamily="18" charset="0"/>
              <a:ea typeface="DFKai-SB" panose="03000509000000000000" pitchFamily="65" charset="-120"/>
            </a:endParaRPr>
          </a:p>
        </p:txBody>
      </p:sp>
    </p:spTree>
    <p:extLst>
      <p:ext uri="{BB962C8B-B14F-4D97-AF65-F5344CB8AC3E}">
        <p14:creationId xmlns:p14="http://schemas.microsoft.com/office/powerpoint/2010/main" val="401425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D273059B-1BFB-C8A9-AA01-B929AE003E4F}"/>
              </a:ext>
            </a:extLst>
          </p:cNvPr>
          <p:cNvSpPr txBox="1"/>
          <p:nvPr/>
        </p:nvSpPr>
        <p:spPr>
          <a:xfrm>
            <a:off x="895934" y="382772"/>
            <a:ext cx="10094729" cy="42011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Genesis 40:</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他們對他說：「我們各人做了一夢，沒有人能解。」約瑟說：「解夢不是出於　神嗎？請你們將夢告訴我。」</a:t>
            </a:r>
            <a:endParaRPr lang="en-US" altLang="zh-TW" sz="4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“We both had dreams,” they answered, “but there is no one to interpret them.”  Then Joseph said to them, “Do not interpretations belong to God?  Tell me your dreams.”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783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38647"/>
            <a:ext cx="12399335" cy="6858000"/>
          </a:xfrm>
          <a:prstGeom prst="rect">
            <a:avLst/>
          </a:prstGeom>
        </p:spPr>
      </p:pic>
      <p:sp>
        <p:nvSpPr>
          <p:cNvPr id="4" name="TextBox 3">
            <a:extLst>
              <a:ext uri="{FF2B5EF4-FFF2-40B4-BE49-F238E27FC236}">
                <a16:creationId xmlns:a16="http://schemas.microsoft.com/office/drawing/2014/main" id="{D273059B-1BFB-C8A9-AA01-B929AE003E4F}"/>
              </a:ext>
            </a:extLst>
          </p:cNvPr>
          <p:cNvSpPr txBox="1"/>
          <p:nvPr/>
        </p:nvSpPr>
        <p:spPr>
          <a:xfrm>
            <a:off x="512720" y="90377"/>
            <a:ext cx="10861157" cy="678647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但以理書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Daniel 2:26-28</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王問稱為伯提沙撒的但以理說：「你能將我所做的夢和夢的講解告訴我嗎？」</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但以理在王面前回答說：「王所問的那奧祕事，哲士、用法術的、術士、觀兆的都不能告訴王；只有一位在天上的　神能顯明奧祕的事。</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他已將日後必有的事指示尼布甲尼撒王。</a:t>
            </a: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26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 king asked Daniel (also called Belteshazzar), “Are you able to tell me what I saw in my dream and interpret it?”   Daniel replied, “No wise man, enchanter, magician or diviner can explain to the king the mystery he has asked about, 28 but there is a God in heaven who reveals mysteries.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93967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8DB93D-78FB-9228-CFDD-F43DBE9F8797}"/>
              </a:ext>
            </a:extLst>
          </p:cNvPr>
          <p:cNvPicPr>
            <a:picLocks noChangeAspect="1"/>
          </p:cNvPicPr>
          <p:nvPr/>
        </p:nvPicPr>
        <p:blipFill>
          <a:blip r:embed="rId2"/>
          <a:stretch>
            <a:fillRect/>
          </a:stretch>
        </p:blipFill>
        <p:spPr>
          <a:xfrm>
            <a:off x="0" y="58650"/>
            <a:ext cx="12192000" cy="6740700"/>
          </a:xfrm>
          <a:prstGeom prst="rect">
            <a:avLst/>
          </a:prstGeom>
        </p:spPr>
      </p:pic>
      <p:sp>
        <p:nvSpPr>
          <p:cNvPr id="4" name="TextBox 3">
            <a:extLst>
              <a:ext uri="{FF2B5EF4-FFF2-40B4-BE49-F238E27FC236}">
                <a16:creationId xmlns:a16="http://schemas.microsoft.com/office/drawing/2014/main" id="{1FAA2B37-B82C-D29B-8ADA-CD286F5575AA}"/>
              </a:ext>
            </a:extLst>
          </p:cNvPr>
          <p:cNvSpPr txBox="1"/>
          <p:nvPr/>
        </p:nvSpPr>
        <p:spPr>
          <a:xfrm>
            <a:off x="3211033" y="5853223"/>
            <a:ext cx="5863855" cy="707886"/>
          </a:xfrm>
          <a:prstGeom prst="rect">
            <a:avLst/>
          </a:prstGeom>
          <a:noFill/>
        </p:spPr>
        <p:txBody>
          <a:bodyPr wrap="square" rtlCol="0">
            <a:spAutoFit/>
          </a:bodyPr>
          <a:lstStyle/>
          <a:p>
            <a:pPr algn="ctr"/>
            <a:r>
              <a:rPr lang="en-US" sz="4000" b="1" dirty="0">
                <a:solidFill>
                  <a:srgbClr val="FFFF00"/>
                </a:solidFill>
              </a:rPr>
              <a:t>20</a:t>
            </a:r>
            <a:r>
              <a:rPr lang="en-US" altLang="zh-TW" sz="4000" b="1" dirty="0">
                <a:solidFill>
                  <a:srgbClr val="FFFF00"/>
                </a:solidFill>
              </a:rPr>
              <a:t>0</a:t>
            </a:r>
            <a:r>
              <a:rPr lang="en-US" sz="4000" b="1" dirty="0">
                <a:solidFill>
                  <a:srgbClr val="FFFF00"/>
                </a:solidFill>
              </a:rPr>
              <a:t>5 </a:t>
            </a:r>
            <a:r>
              <a:rPr lang="zh-TW" altLang="en-US" sz="4000" b="1" dirty="0">
                <a:solidFill>
                  <a:srgbClr val="FFFF00"/>
                </a:solidFill>
              </a:rPr>
              <a:t>年師母領受的異夢</a:t>
            </a:r>
            <a:endParaRPr lang="en-US" sz="4000" b="1" dirty="0">
              <a:solidFill>
                <a:srgbClr val="FFFF00"/>
              </a:solidFill>
            </a:endParaRPr>
          </a:p>
        </p:txBody>
      </p:sp>
    </p:spTree>
    <p:extLst>
      <p:ext uri="{BB962C8B-B14F-4D97-AF65-F5344CB8AC3E}">
        <p14:creationId xmlns:p14="http://schemas.microsoft.com/office/powerpoint/2010/main" val="2378176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23240C-2A92-0F66-1F18-DFA38BDA63F0}"/>
              </a:ext>
            </a:extLst>
          </p:cNvPr>
          <p:cNvPicPr>
            <a:picLocks noChangeAspect="1"/>
          </p:cNvPicPr>
          <p:nvPr/>
        </p:nvPicPr>
        <p:blipFill>
          <a:blip r:embed="rId2"/>
          <a:stretch>
            <a:fillRect/>
          </a:stretch>
        </p:blipFill>
        <p:spPr>
          <a:xfrm>
            <a:off x="3381676" y="0"/>
            <a:ext cx="5428648" cy="6858000"/>
          </a:xfrm>
          <a:prstGeom prst="rect">
            <a:avLst/>
          </a:prstGeom>
        </p:spPr>
      </p:pic>
      <p:sp>
        <p:nvSpPr>
          <p:cNvPr id="4" name="TextBox 3">
            <a:extLst>
              <a:ext uri="{FF2B5EF4-FFF2-40B4-BE49-F238E27FC236}">
                <a16:creationId xmlns:a16="http://schemas.microsoft.com/office/drawing/2014/main" id="{1FAA2B37-B82C-D29B-8ADA-CD286F5575AA}"/>
              </a:ext>
            </a:extLst>
          </p:cNvPr>
          <p:cNvSpPr txBox="1"/>
          <p:nvPr/>
        </p:nvSpPr>
        <p:spPr>
          <a:xfrm>
            <a:off x="3211033" y="5853223"/>
            <a:ext cx="5863855" cy="707886"/>
          </a:xfrm>
          <a:prstGeom prst="rect">
            <a:avLst/>
          </a:prstGeom>
          <a:noFill/>
        </p:spPr>
        <p:txBody>
          <a:bodyPr wrap="square" rtlCol="0">
            <a:spAutoFit/>
          </a:bodyPr>
          <a:lstStyle/>
          <a:p>
            <a:pPr algn="ctr"/>
            <a:r>
              <a:rPr lang="en-US" sz="4000" b="1" dirty="0">
                <a:solidFill>
                  <a:srgbClr val="FF0000"/>
                </a:solidFill>
              </a:rPr>
              <a:t>2023 </a:t>
            </a:r>
            <a:r>
              <a:rPr lang="zh-TW" altLang="en-US" sz="4000" b="1" dirty="0">
                <a:solidFill>
                  <a:srgbClr val="FF0000"/>
                </a:solidFill>
              </a:rPr>
              <a:t>年牧師領受的異夢</a:t>
            </a:r>
            <a:endParaRPr lang="en-US" sz="4000" b="1" dirty="0">
              <a:solidFill>
                <a:srgbClr val="FF0000"/>
              </a:solidFill>
            </a:endParaRPr>
          </a:p>
        </p:txBody>
      </p:sp>
    </p:spTree>
    <p:extLst>
      <p:ext uri="{BB962C8B-B14F-4D97-AF65-F5344CB8AC3E}">
        <p14:creationId xmlns:p14="http://schemas.microsoft.com/office/powerpoint/2010/main" val="3017460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6927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C00000"/>
                </a:solidFill>
                <a:latin typeface="Yu Gothic UI Semibold" panose="020B0700000000000000" pitchFamily="34" charset="-128"/>
                <a:ea typeface="Yu Gothic UI Semibold" panose="020B0700000000000000" pitchFamily="34" charset="-128"/>
              </a:rPr>
              <a:t>察驗所領受的啟示</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Test every revelation</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298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35102" y="49279"/>
            <a:ext cx="12399335" cy="6858000"/>
          </a:xfrm>
          <a:prstGeom prst="rect">
            <a:avLst/>
          </a:prstGeom>
        </p:spPr>
      </p:pic>
      <p:sp>
        <p:nvSpPr>
          <p:cNvPr id="4" name="TextBox 3">
            <a:extLst>
              <a:ext uri="{FF2B5EF4-FFF2-40B4-BE49-F238E27FC236}">
                <a16:creationId xmlns:a16="http://schemas.microsoft.com/office/drawing/2014/main" id="{91DDF7DF-EB08-FA88-8D85-9A70282AEE11}"/>
              </a:ext>
            </a:extLst>
          </p:cNvPr>
          <p:cNvSpPr txBox="1"/>
          <p:nvPr/>
        </p:nvSpPr>
        <p:spPr>
          <a:xfrm>
            <a:off x="672209" y="442684"/>
            <a:ext cx="10584711" cy="429348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a:t>
            </a:r>
            <a:r>
              <a:rPr kumimoji="1" lang="en-US" altLang="zh-TW" sz="3200" b="1" i="0" u="none" strike="noStrike" kern="1200" cap="none" spc="0" normalizeH="0" baseline="0" noProof="0" dirty="0" err="1">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Thess</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5:19-22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不要消滅聖靈的感動；不要藐視先知的講論。 但要凡事察驗；善美的要持守，各樣的惡事要禁戒不做。</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quench the Spirit.  Do not treat prophecies with contempt but test them all; hold on to what is good, reject every kind of evil.</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771983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87743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C00000"/>
                </a:solidFill>
                <a:latin typeface="Yu Gothic UI Semibold" panose="020B0700000000000000" pitchFamily="34" charset="-128"/>
                <a:ea typeface="Yu Gothic UI Semibold" panose="020B0700000000000000" pitchFamily="34" charset="-128"/>
              </a:rPr>
              <a:t>操練異夢的禱告</a:t>
            </a:r>
            <a:endParaRPr lang="en-US" altLang="zh-TW" sz="48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Prayer to receive godly dreams</a:t>
            </a: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61884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292206" y="0"/>
            <a:ext cx="14879660"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1784996" y="920621"/>
            <a:ext cx="8820949" cy="5016758"/>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異夢非常有能力，神會透過異夢向我們的「石心」 說話。  想要操練異夢，就要在臨睡前禱告：求神透過夢對你說話。 當你需要  神指引方向的時候，在睡前禱告把你的要求向神提出來，請求祂在夢中指引你，並回答你。 可以準備一本筆記本記下從  神來的異夢的日期和細節，以便日後察驗。</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71939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700077" y="464165"/>
            <a:ext cx="11077303" cy="55245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4:10-11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各人要照所得的恩賜彼此服事，作　神百般恩賜的好管家。 若有講道的，要按著　神的聖言講；若有服事人的，要按著　神所賜的力量服事，叫　神在凡事上因耶穌基督得榮耀。原來榮耀、權能都是他的，直到永永遠遠。 阿們！</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10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Each of you should use whatever gift you have received to serve others, as faithful stewards of God’s grace in its various forms.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06965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「永遠不分離</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9824</TotalTime>
  <Words>1745</Words>
  <Application>Microsoft Office PowerPoint</Application>
  <PresentationFormat>Widescreen</PresentationFormat>
  <Paragraphs>141</Paragraphs>
  <Slides>24</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Arial Unicode MS</vt:lpstr>
      <vt:lpstr>DFKai-SB</vt:lpstr>
      <vt:lpstr>Yu Gothic UI Semibold</vt:lpstr>
      <vt:lpstr>Arial</vt:lpstr>
      <vt:lpstr>Calibri</vt:lpstr>
      <vt:lpstr>Cambria</vt:lpstr>
      <vt:lpstr>Century</vt:lpstr>
      <vt:lpstr>Century Gothic</vt:lpstr>
      <vt:lpstr>Mongolian Baiti</vt:lpstr>
      <vt:lpstr>Times New Roman</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701</cp:revision>
  <cp:lastPrinted>2020-09-23T16:34:05Z</cp:lastPrinted>
  <dcterms:created xsi:type="dcterms:W3CDTF">2015-02-24T04:35:26Z</dcterms:created>
  <dcterms:modified xsi:type="dcterms:W3CDTF">2024-01-09T20:48:40Z</dcterms:modified>
</cp:coreProperties>
</file>