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674" r:id="rId3"/>
    <p:sldId id="448" r:id="rId4"/>
    <p:sldId id="429" r:id="rId5"/>
    <p:sldId id="408" r:id="rId6"/>
    <p:sldId id="467" r:id="rId7"/>
    <p:sldId id="449" r:id="rId8"/>
    <p:sldId id="466" r:id="rId9"/>
    <p:sldId id="470" r:id="rId10"/>
    <p:sldId id="477" r:id="rId11"/>
    <p:sldId id="476" r:id="rId12"/>
    <p:sldId id="475" r:id="rId13"/>
    <p:sldId id="472" r:id="rId14"/>
    <p:sldId id="473" r:id="rId15"/>
    <p:sldId id="468" r:id="rId16"/>
    <p:sldId id="474" r:id="rId17"/>
    <p:sldId id="442" r:id="rId18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4120" autoAdjust="0"/>
    <p:restoredTop sz="94651" autoAdjust="0"/>
  </p:normalViewPr>
  <p:slideViewPr>
    <p:cSldViewPr>
      <p:cViewPr varScale="1">
        <p:scale>
          <a:sx n="61" d="100"/>
          <a:sy n="61" d="100"/>
        </p:scale>
        <p:origin x="110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08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216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744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91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561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99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78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73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231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524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004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056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049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4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65" indent="0" algn="ctr">
              <a:buNone/>
              <a:defRPr/>
            </a:lvl2pPr>
            <a:lvl3pPr marL="685729" indent="0" algn="ctr">
              <a:buNone/>
              <a:defRPr/>
            </a:lvl3pPr>
            <a:lvl4pPr marL="1028594" indent="0" algn="ctr">
              <a:buNone/>
              <a:defRPr/>
            </a:lvl4pPr>
            <a:lvl5pPr marL="1371458" indent="0" algn="ctr">
              <a:buNone/>
              <a:defRPr/>
            </a:lvl5pPr>
            <a:lvl6pPr marL="1714322" indent="0" algn="ctr">
              <a:buNone/>
              <a:defRPr/>
            </a:lvl6pPr>
            <a:lvl7pPr marL="2057186" indent="0" algn="ctr">
              <a:buNone/>
              <a:defRPr/>
            </a:lvl7pPr>
            <a:lvl8pPr marL="2400051" indent="0" algn="ctr">
              <a:buNone/>
              <a:defRPr/>
            </a:lvl8pPr>
            <a:lvl9pPr marL="2742915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A42328AF-0F20-4E50-BEE2-D1777062EAD4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7573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30238519-D2AD-4B20-A904-7C4CE96A7960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99699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9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6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65" indent="0">
              <a:buNone/>
              <a:defRPr sz="1350"/>
            </a:lvl2pPr>
            <a:lvl3pPr marL="685729" indent="0">
              <a:buNone/>
              <a:defRPr sz="1200"/>
            </a:lvl3pPr>
            <a:lvl4pPr marL="1028594" indent="0">
              <a:buNone/>
              <a:defRPr sz="1050"/>
            </a:lvl4pPr>
            <a:lvl5pPr marL="1371458" indent="0">
              <a:buNone/>
              <a:defRPr sz="1050"/>
            </a:lvl5pPr>
            <a:lvl6pPr marL="1714322" indent="0">
              <a:buNone/>
              <a:defRPr sz="1050"/>
            </a:lvl6pPr>
            <a:lvl7pPr marL="2057186" indent="0">
              <a:buNone/>
              <a:defRPr sz="1050"/>
            </a:lvl7pPr>
            <a:lvl8pPr marL="2400051" indent="0">
              <a:buNone/>
              <a:defRPr sz="1050"/>
            </a:lvl8pPr>
            <a:lvl9pPr marL="2742915" indent="0">
              <a:buNone/>
              <a:defRPr sz="10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9519144F-B5A7-4D9B-ABE3-55B77A499815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2164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10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10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BB20E8D0-26BC-4355-B1C2-71D44AE15D40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0411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8" indent="0">
              <a:buNone/>
              <a:defRPr sz="1200" b="1"/>
            </a:lvl5pPr>
            <a:lvl6pPr marL="1714322" indent="0">
              <a:buNone/>
              <a:defRPr sz="1200" b="1"/>
            </a:lvl6pPr>
            <a:lvl7pPr marL="2057186" indent="0">
              <a:buNone/>
              <a:defRPr sz="1200" b="1"/>
            </a:lvl7pPr>
            <a:lvl8pPr marL="2400051" indent="0">
              <a:buNone/>
              <a:defRPr sz="1200" b="1"/>
            </a:lvl8pPr>
            <a:lvl9pPr marL="2742915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4" y="1535115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8" indent="0">
              <a:buNone/>
              <a:defRPr sz="1200" b="1"/>
            </a:lvl5pPr>
            <a:lvl6pPr marL="1714322" indent="0">
              <a:buNone/>
              <a:defRPr sz="1200" b="1"/>
            </a:lvl6pPr>
            <a:lvl7pPr marL="2057186" indent="0">
              <a:buNone/>
              <a:defRPr sz="1200" b="1"/>
            </a:lvl7pPr>
            <a:lvl8pPr marL="2400051" indent="0">
              <a:buNone/>
              <a:defRPr sz="1200" b="1"/>
            </a:lvl8pPr>
            <a:lvl9pPr marL="2742915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32A61D9C-E860-495C-AF49-D07BD82F6B88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9594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822DFA2F-4419-4AC6-AA40-2C184383BEEB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0763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F2011F9D-33CD-4356-9135-7BF35EC8034B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7384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3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81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8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65" indent="0">
              <a:buNone/>
              <a:defRPr sz="900"/>
            </a:lvl2pPr>
            <a:lvl3pPr marL="685729" indent="0">
              <a:buNone/>
              <a:defRPr sz="750"/>
            </a:lvl3pPr>
            <a:lvl4pPr marL="1028594" indent="0">
              <a:buNone/>
              <a:defRPr sz="675"/>
            </a:lvl4pPr>
            <a:lvl5pPr marL="1371458" indent="0">
              <a:buNone/>
              <a:defRPr sz="675"/>
            </a:lvl5pPr>
            <a:lvl6pPr marL="1714322" indent="0">
              <a:buNone/>
              <a:defRPr sz="675"/>
            </a:lvl6pPr>
            <a:lvl7pPr marL="2057186" indent="0">
              <a:buNone/>
              <a:defRPr sz="675"/>
            </a:lvl7pPr>
            <a:lvl8pPr marL="2400051" indent="0">
              <a:buNone/>
              <a:defRPr sz="675"/>
            </a:lvl8pPr>
            <a:lvl9pPr marL="2742915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633D1F17-651C-4A0F-B6B0-8AFA1A57A9B5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14174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65" indent="0">
              <a:buNone/>
              <a:defRPr sz="2100"/>
            </a:lvl2pPr>
            <a:lvl3pPr marL="685729" indent="0">
              <a:buNone/>
              <a:defRPr sz="1800"/>
            </a:lvl3pPr>
            <a:lvl4pPr marL="1028594" indent="0">
              <a:buNone/>
              <a:defRPr sz="1500"/>
            </a:lvl4pPr>
            <a:lvl5pPr marL="1371458" indent="0">
              <a:buNone/>
              <a:defRPr sz="1500"/>
            </a:lvl5pPr>
            <a:lvl6pPr marL="1714322" indent="0">
              <a:buNone/>
              <a:defRPr sz="1500"/>
            </a:lvl6pPr>
            <a:lvl7pPr marL="2057186" indent="0">
              <a:buNone/>
              <a:defRPr sz="1500"/>
            </a:lvl7pPr>
            <a:lvl8pPr marL="2400051" indent="0">
              <a:buNone/>
              <a:defRPr sz="1500"/>
            </a:lvl8pPr>
            <a:lvl9pPr marL="2742915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865" indent="0">
              <a:buNone/>
              <a:defRPr sz="900"/>
            </a:lvl2pPr>
            <a:lvl3pPr marL="685729" indent="0">
              <a:buNone/>
              <a:defRPr sz="750"/>
            </a:lvl3pPr>
            <a:lvl4pPr marL="1028594" indent="0">
              <a:buNone/>
              <a:defRPr sz="675"/>
            </a:lvl4pPr>
            <a:lvl5pPr marL="1371458" indent="0">
              <a:buNone/>
              <a:defRPr sz="675"/>
            </a:lvl5pPr>
            <a:lvl6pPr marL="1714322" indent="0">
              <a:buNone/>
              <a:defRPr sz="675"/>
            </a:lvl6pPr>
            <a:lvl7pPr marL="2057186" indent="0">
              <a:buNone/>
              <a:defRPr sz="675"/>
            </a:lvl7pPr>
            <a:lvl8pPr marL="2400051" indent="0">
              <a:buNone/>
              <a:defRPr sz="675"/>
            </a:lvl8pPr>
            <a:lvl9pPr marL="2742915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00DAAE66-1612-42A4-932F-81A31803CB42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4098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24B79410-07E7-4581-AF0A-30564A49BA0F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2666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342707">
              <a:defRPr/>
            </a:pPr>
            <a:fld id="{C78B4C11-47D9-4086-88D4-DE76A19D4266}" type="slidenum">
              <a:rPr lang="en-US" altLang="zh-TW" smtClean="0"/>
              <a:pPr defTabSz="342707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1400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9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9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9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9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865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729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594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458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5985" indent="-25598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6022" indent="-213122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6060" indent="-17026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198960" indent="-17026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1860" indent="-17026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755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619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484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348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9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4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58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22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86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51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1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43000" y="2636953"/>
            <a:ext cx="6858000" cy="15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495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47" y="457200"/>
            <a:ext cx="9144000" cy="2971800"/>
          </a:xfrm>
        </p:spPr>
        <p:txBody>
          <a:bodyPr>
            <a:normAutofit/>
          </a:bodyPr>
          <a:lstStyle/>
          <a:p>
            <a:r>
              <a:rPr lang="zh-TW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有效溝通</a:t>
            </a:r>
            <a: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創造改變</a:t>
            </a:r>
            <a:b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Effective Confrontation for  Healthy Boundary</a:t>
            </a: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76600"/>
            <a:ext cx="9144000" cy="3581400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January 14</a:t>
            </a:r>
            <a:r>
              <a:rPr lang="en-US" altLang="zh-TW" sz="54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altLang="zh-TW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2024</a:t>
            </a: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zh-TW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長大成熟的成人特質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746125"/>
            <a:ext cx="9144000" cy="6111876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生活管理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能管理自己的生活，勝任並承擔成人生活的各樣責任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lvl="1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有獨立思考的能力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對事情有自己的看法並自由的表達自己的意見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人際關係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有與人建立親蜜關係的能力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bonding</a:t>
            </a:r>
            <a:r>
              <a:rPr lang="zh-TW" altLang="en-US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&amp;</a:t>
            </a:r>
            <a:r>
              <a:rPr lang="zh-TW" altLang="en-US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attachment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能與人建立相互的友誼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establish mutual friendships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、與其他成年人平起平坐的關係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treat other adults as peer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懂得設立界線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having boundaries &amp; separateness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知道自己是誰，該為什麼負責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7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20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en-US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UWCZYF (Big5)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UWCZYF (Big5)" charset="-120"/>
              </a:rPr>
              <a:t>Boundaries):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像房屋的籬笆界定房子的起點與終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點，</a:t>
            </a:r>
            <a:r>
              <a:rPr lang="en-US" altLang="en-US" sz="2800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標示出一個人的心理領域範圍。</a:t>
            </a: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界線界定出你是誰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定義個人的思想(想法、看法) 、感覺、意願、選擇或價值…，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也為這些負責任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界線定義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責任範圍</a:t>
            </a:r>
            <a:r>
              <a:rPr lang="en-US" altLang="zh-TW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「誰該為什麼來負責，不該為什麼來負責」→保護我們的價值觀、感受、時間、力量和態度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界線幫助我們在關係中確立自己的領域範圍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明確的知道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也向人清楚表明自己的主張、信念與看法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5:37)</a:t>
            </a: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5:37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你們的話，是，就說是；不是，就說不是；若再多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說，就是出於那惡者（或作就是從惡裡出來的）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0960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40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神是有界線的神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祂清楚表明祂是誰，祂的喜愛與恨惡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祂也落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實祂所定的界線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34:6-7;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34:5-7;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61:8;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羅12:9-10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健康界線的要素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愛與尊重，自由與責任</a:t>
            </a:r>
            <a:endParaRPr lang="en-US" altLang="zh-TW" sz="24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界線是保護關係，不是疏離關係，所以設立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健康的界線是良好人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際關係的基石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sz="2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32:3-4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耶和華在他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摩西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面前宣告說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「耶和華，耶和華，是有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憐憫有恩典的神，不輕易發怒，並有豐盛的慈愛和誠實，為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千萬人存留慈愛，赦免罪孽、過犯，和罪惡，萬不以有罪的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為無罪，必追討他的罪，自父及子，直到三、四代。」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61:8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因為我耶和華喜愛公平，恨惡搶奪和罪孽；我要憑誠實施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行報應，並要與我的百姓立永約。</a:t>
            </a:r>
            <a:endParaRPr lang="en-US" altLang="zh-TW" sz="24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羅12:9-10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愛人不可虛假；惡要厭惡，善要親近。愛弟兄，要彼此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親熱；恭敬人，要彼此推讓。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54864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206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905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人際關係的兩種情況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1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AutoNum type="arabi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彼此很親近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但無法誠實以對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ea typeface="Microsoft Himalaya" panose="01010100010101010101" pitchFamily="2" charset="0"/>
                <a:cs typeface="Microsoft Himalaya" panose="01010100010101010101" pitchFamily="2" charset="0"/>
              </a:rPr>
              <a:t>have connection without truth</a:t>
            </a:r>
            <a:r>
              <a:rPr lang="en-US" altLang="zh-TW" sz="2800" b="1" dirty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+mn-ea"/>
              </a:rPr>
              <a:t>  </a:t>
            </a:r>
            <a:endParaRPr lang="en-US" altLang="zh-TW" sz="2800" b="1" dirty="0">
              <a:solidFill>
                <a:srgbClr val="7030A0"/>
              </a:solidFill>
              <a:latin typeface="+mn-ea"/>
            </a:endParaRP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表面和諧，內心卻暗潮洶湧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26:24</a:t>
            </a:r>
            <a:r>
              <a:rPr lang="zh-TW" altLang="en-US" dirty="0"/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避免所有歧見，也「不敢」誠實正面解決問題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誠實以對，卻彼此疏離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ea typeface="Microsoft Himalaya" panose="01010100010101010101" pitchFamily="2" charset="0"/>
                <a:cs typeface="Microsoft Himalaya" panose="01010100010101010101" pitchFamily="2" charset="0"/>
              </a:rPr>
              <a:t>have truth without connection</a:t>
            </a:r>
            <a:r>
              <a:rPr lang="en-US" altLang="zh-TW" sz="2800" b="1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無效溝通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每次溝通幾乎都引發大小衝突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衝突對立不斷累積，造成疏離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2484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96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381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聖經原則的人際關係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有效溝通，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健康的界線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用愛心說誠實話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4:15)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愛心是態度和動機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「誠實話」是直接、清楚指出真相，說出真理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不計代價的守住真理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誠實和愛心不是互相對立，而是「共存的盟友」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ea typeface="DFKai-SB" panose="03000509000000000000" pitchFamily="65" charset="-120"/>
              </a:rPr>
              <a:t>coexist as allies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)--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相輔相成的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5:12)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唯有誠實才能讓彼此真正親近，只有真正親近才能對彼此誠實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en-US" altLang="zh-TW" b="1" dirty="0">
                <a:solidFill>
                  <a:schemeClr val="tx1"/>
                </a:solidFill>
                <a:ea typeface="Microsoft Himalaya" panose="01010100010101010101" pitchFamily="2" charset="0"/>
                <a:cs typeface="Microsoft Himalaya" panose="01010100010101010101" pitchFamily="2" charset="0"/>
              </a:rPr>
              <a:t>have connection with truth;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ea typeface="Microsoft Himalaya" panose="01010100010101010101" pitchFamily="2" charset="0"/>
                <a:cs typeface="Microsoft Himalaya" panose="01010100010101010101" pitchFamily="2" charset="0"/>
              </a:rPr>
              <a:t>have truth with connection)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5:12)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你們說話，是，就說是；不是，就說不是，免得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你們落在審判之下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2484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229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593721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幫助人而「越界」的故事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伯母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「我因為有頭暈的毛病不能開車外出，幾個鄰居和朋友對我很好，去買東西前總會打個電話來問我需要什麼，可是有一位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好心鄰居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每次上街，一定會買些她認為對我有用的東西給我，但從來沒有先問我要什麼，如果我跟她說：「這個我不需要」， 她就很失望、難過，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害得我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不敢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說不要，我很感激她常常想到我，可是我現在沒有收入，實在沒有能力把錢花在沒有必要的東西上，我該怎麼辦？」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好心的鄰居越界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以她的想法來設定伯母的需要，又用她的方式，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沒有經過伯母的同意來滿足這些需要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伯母越界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 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sym typeface="Wingdings" panose="05000000000000000000" pitchFamily="2" charset="2"/>
            </a:endParaRPr>
          </a:p>
          <a:p>
            <a:pPr algn="l">
              <a:lnSpc>
                <a:spcPts val="31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(1)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她在為鄰居的感覺負責，因為怕她「失望、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難過」，所以不敢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告訴她真象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(2)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她該為她心裏的不安、不快感覺和實際的經濟窘況負起責任，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誠實地向鄰居溝通→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用愛心說誠實話來立界線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57150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356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4625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有效的溝通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正視衝突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1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正視衝突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icrosoft Himalaya" panose="01010100010101010101" pitchFamily="2" charset="0"/>
              </a:rPr>
              <a:t>在一個關係裡，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面對面的處理讓你不舒服的情況，清楚並具體指出對方所做困擾你並影響你的事情。 例如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解決某人的行為越了您的界限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解決與親人之間的不舒服的情況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想克服與您關心的人之間的敵對局面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因過去的已知或未知的傷害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你不想讓某人繼續不負責任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正視衝突是一起負責，用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愛心與誠實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共同面對，去溝通解決問題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4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6019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  <p:pic>
        <p:nvPicPr>
          <p:cNvPr id="5" name="Picture 4" descr="https://kajabi-storefronts-production.kajabi-cdn.com/kajabi-storefronts-production/themes/2148304252/settings_images/cMwM74DsQ7mhuaWXhIbg_DHC_Confrontation_Illustrations_v2_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99" y="1981200"/>
            <a:ext cx="2223247" cy="137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4648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人們逃避正視衝突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Microsoft Himalaya" panose="01010100010101010101" pitchFamily="2" charset="0"/>
              </a:rPr>
              <a:t>的原因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「恐懼」是「正視衝突」「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健康界線」最主要的障礙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怕失去關係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怕對方負面的反應，例如生氣、羞辱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怕對方受傷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怕被當作壞人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6019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76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6525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正視衝突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</a:t>
            </a:r>
            <a:r>
              <a:rPr lang="zh-TW" altLang="en-US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的目的與功用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解決問題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改善關係，增進親密感，變得更加相愛與彼此尊重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消除疏離、隔閡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增進彼此建造，靈命成長的能力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2:14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彼前4:9)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凡所行的，都不要發怨言，起爭論。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彼前4:9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你們要互相款待，不發怨言。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019800"/>
            <a:ext cx="4572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813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華人迂迴對話的文化易使溝通無效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17176"/>
            <a:ext cx="9144000" cy="6140825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溝通過程中，所傳達的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55%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是肢體語言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,38%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是語調音色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只有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7%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是話語的內容，所以你最多只能接收到聽見內容的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20%</a:t>
            </a: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當兩人溝通時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可能傳達以下六種信息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要說的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媽媽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我很孤單，你能陪我嗎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?)</a:t>
            </a:r>
          </a:p>
          <a:p>
            <a:pPr marL="514350" indent="-51435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實際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說出的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媽媽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你今天會回來吃飯嗎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?)</a:t>
            </a:r>
          </a:p>
          <a:p>
            <a:pPr marL="514350" indent="-51435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對方所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聽到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孩子聽到的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你到底要不要回來吃飯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感覺媽媽帶著憤怒成分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51435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對方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自己所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聽到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孩子認為聽到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我想知道你今晚的行程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51435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對方對你所說內容的自我解讀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認為媽媽內心的意思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掌控你的一舉一動我才會放心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)—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孩子沉默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你認為對方對你所說的話的解讀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媽媽解讀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兒子根本不在乎我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300"/>
              </a:lnSpc>
            </a:pP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結論</a:t>
            </a:r>
            <a:r>
              <a:rPr lang="en-US" altLang="zh-TW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(1)</a:t>
            </a: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說的人要盡量直接</a:t>
            </a:r>
            <a:r>
              <a:rPr lang="en-US" altLang="zh-TW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(2)</a:t>
            </a: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聽的人要積極了解真正的內涵而不是</a:t>
            </a:r>
            <a:r>
              <a:rPr lang="en-US" altLang="zh-TW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表面聽到的</a:t>
            </a:r>
            <a:r>
              <a:rPr lang="en-US" altLang="zh-TW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572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676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有效溝通的步驟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1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「只」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說出當下發生的事實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注意力集中在發生的具體事實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不要把自己的解釋分析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評論、想法和猜測參在裡面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8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例如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「某某人驕傲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瞧不起我」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明確指認自己的情緒和感受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說出自己真實的感受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人們往往很難指認出自己當下的感覺是沮喪、緊張焦慮、恐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慌害怕還是難過或開心</a:t>
            </a:r>
            <a:endParaRPr lang="en-US" altLang="zh-TW" b="1" dirty="0">
              <a:solidFill>
                <a:schemeClr val="tx1"/>
              </a:solidFill>
              <a:latin typeface="Agency FB" panose="020B0503020202020204" pitchFamily="34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Agency FB" panose="020B0503020202020204" pitchFamily="34" charset="0"/>
                <a:ea typeface="DFKai-SB" panose="03000509000000000000" pitchFamily="65" charset="-120"/>
              </a:rPr>
              <a:t>當你無法清楚的讓對方明白你的感受，無法知道他的行為帶給你甚麼困擾，很自然的他也無從改變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248400"/>
            <a:ext cx="4572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393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有效溝通的步驟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1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直接而具體說出自己真正想要的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不要拐彎抹角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3300"/>
              </a:lnSpc>
            </a:pP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要說的是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我希望你多陪我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實際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說出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你每天忙到那麼晚，到底在忙甚麼啊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你心中到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底有沒有這個家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?(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控告對方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總在工作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忽視家庭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3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媽媽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我受夠你們了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每次東西都亂放，你們跟本就是把我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當作你們的傭人，不斷地在幫你們收拾這些東西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3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換個方式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我看到客廳沙發上有兩隻襪子，電視機旁有兩件衣服我心裡很不舒服，因我很看重家裡的整潔，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可不可以請你們把它放到洗衣間的洗衣籃去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攻擊性言論和發洩情緒會引發罪惡感等負面情緒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使人不舒服，往往只會堆疊更多的負面情緒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真正的溝通是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描述事實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內心感受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直接清楚的說出你需要甚麼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5638800"/>
            <a:ext cx="4572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32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有效溝通的步驟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提出明確具體的作法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3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避免籠統含糊 例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「總是在工作」「不重視家庭」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3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清楚並具體的告訴對方怎麼做，或指出方向該怎麼做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800100" lvl="1" indent="-342900" algn="l">
              <a:lnSpc>
                <a:spcPts val="33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我們每週一天一起去外面走走好嗎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800100" lvl="1" indent="-342900" algn="l">
              <a:lnSpc>
                <a:spcPts val="33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媽媽要求孩子們把衣服襪子放到洗衣間的洗衣籃去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</a:p>
          <a:p>
            <a:pPr algn="l">
              <a:lnSpc>
                <a:spcPts val="3300"/>
              </a:lnSpc>
            </a:pP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媽媽</a:t>
            </a:r>
            <a:r>
              <a:rPr lang="en-US" altLang="zh-TW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籠統含糊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你玩手機玩上癮了，我真的很討厭你玩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手機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更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有效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的溝通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你可以玩收機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但好不好先將今天學校的功課做完再玩半小時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然後我們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algn="l">
              <a:lnSpc>
                <a:spcPts val="33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做太太的幫助先生來幫助你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019800"/>
            <a:ext cx="4572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56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親愛的父神！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願我不只是求祢你改變我與人關係中的隔閡，而是改變我。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願我不只是要祢改變另一半或孩子，或周遭的任何人而是改變我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願我不只是希望祢來翻轉我的家，我的人際關係，而是我願意先從我自己開始被翻轉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祈求祢用聖靈來充滿我，更新改變我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父神，在我的人際關係遇到困難、發生衝突時，幫助我選擇倚靠祢，我願意負起責任，運用「良性正視衝突對話」去解決問題。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在你裡面我就是新造的人，靠著聖靈有新造的口，賜給我勇氣與力量，說出充滿愛與智慧的話語，去釐清現實，消除疏離，能與人有美好真實相愛的關係。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奉主耶穌基督的聖名禱告， 阿門！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28508</TotalTime>
  <Words>2933</Words>
  <Application>Microsoft Office PowerPoint</Application>
  <PresentationFormat>On-screen Show (4:3)</PresentationFormat>
  <Paragraphs>143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標楷體</vt:lpstr>
      <vt:lpstr>標楷體</vt:lpstr>
      <vt:lpstr>Agency FB</vt:lpstr>
      <vt:lpstr>Arial</vt:lpstr>
      <vt:lpstr>Calibri</vt:lpstr>
      <vt:lpstr>Calibri Light</vt:lpstr>
      <vt:lpstr>Cambria</vt:lpstr>
      <vt:lpstr>Microsoft Himalaya</vt:lpstr>
      <vt:lpstr>Office Theme</vt:lpstr>
      <vt:lpstr>14_Default Design</vt:lpstr>
      <vt:lpstr>PowerPoint Presentation</vt:lpstr>
      <vt:lpstr>有效溝通-創造改變 Effective Confrontation for  Healthy Boundary</vt:lpstr>
      <vt:lpstr>長大成熟的成人特質</vt:lpstr>
      <vt:lpstr>界線</vt:lpstr>
      <vt:lpstr>界線</vt:lpstr>
      <vt:lpstr>人際關係的兩種情況</vt:lpstr>
      <vt:lpstr>聖經原則的人際關係</vt:lpstr>
      <vt:lpstr>幫助人而「越界」的故事</vt:lpstr>
      <vt:lpstr>有效的溝通—正視衝突(Confrontation)</vt:lpstr>
      <vt:lpstr>人們逃避正視衝突(Confrontation)的原因</vt:lpstr>
      <vt:lpstr>正視衝突(Confrontation) 的目的與功用</vt:lpstr>
      <vt:lpstr>華人迂迴對話的文化易使溝通無效</vt:lpstr>
      <vt:lpstr>有效溝通的步驟</vt:lpstr>
      <vt:lpstr>有效溝通的步驟</vt:lpstr>
      <vt:lpstr>有效溝通的步驟</vt:lpstr>
      <vt:lpstr>禱告範例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Ray Hwong</cp:lastModifiedBy>
  <cp:revision>1641</cp:revision>
  <cp:lastPrinted>2023-04-18T18:49:26Z</cp:lastPrinted>
  <dcterms:created xsi:type="dcterms:W3CDTF">2015-09-24T17:15:02Z</dcterms:created>
  <dcterms:modified xsi:type="dcterms:W3CDTF">2024-01-14T21:21:22Z</dcterms:modified>
</cp:coreProperties>
</file>