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29"/>
  </p:notesMasterIdLst>
  <p:sldIdLst>
    <p:sldId id="674" r:id="rId2"/>
    <p:sldId id="11802" r:id="rId3"/>
    <p:sldId id="11935" r:id="rId4"/>
    <p:sldId id="12002" r:id="rId5"/>
    <p:sldId id="12008" r:id="rId6"/>
    <p:sldId id="11808" r:id="rId7"/>
    <p:sldId id="11995" r:id="rId8"/>
    <p:sldId id="11996" r:id="rId9"/>
    <p:sldId id="11997" r:id="rId10"/>
    <p:sldId id="11986" r:id="rId11"/>
    <p:sldId id="11994" r:id="rId12"/>
    <p:sldId id="11982" r:id="rId13"/>
    <p:sldId id="11993" r:id="rId14"/>
    <p:sldId id="11984" r:id="rId15"/>
    <p:sldId id="11954" r:id="rId16"/>
    <p:sldId id="11989" r:id="rId17"/>
    <p:sldId id="11990" r:id="rId18"/>
    <p:sldId id="11991" r:id="rId19"/>
    <p:sldId id="11998" r:id="rId20"/>
    <p:sldId id="11949" r:id="rId21"/>
    <p:sldId id="11987" r:id="rId22"/>
    <p:sldId id="11988" r:id="rId23"/>
    <p:sldId id="11999" r:id="rId24"/>
    <p:sldId id="11992" r:id="rId25"/>
    <p:sldId id="11981" r:id="rId26"/>
    <p:sldId id="11983" r:id="rId27"/>
    <p:sldId id="680" r:id="rId28"/>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47" d="100"/>
          <a:sy n="47" d="100"/>
        </p:scale>
        <p:origin x="768" y="2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84" d="100"/>
        <a:sy n="84" d="100"/>
      </p:scale>
      <p:origin x="0" y="-8895"/>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2/14/2024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139473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E8C72-FEAB-BD61-453F-FAD90CE0A3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159425-22C6-32F4-0367-18361F7162A7}"/>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C402ABE9-2C32-CD34-3452-6A4B1EABD7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7ECD9D-C3E7-A3DE-78D4-A7796DF48289}"/>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1065092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945003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p:cNvSpPr txBox="1">
            <a:spLocks noChangeArrowheads="1"/>
          </p:cNvSpPr>
          <p:nvPr/>
        </p:nvSpPr>
        <p:spPr bwMode="auto">
          <a:xfrm>
            <a:off x="1460205" y="1304365"/>
            <a:ext cx="9144000" cy="4662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dirty="0">
                <a:solidFill>
                  <a:srgbClr val="002060"/>
                </a:solidFill>
                <a:latin typeface="Century" panose="02040604050505020304" pitchFamily="18" charset="0"/>
                <a:ea typeface="DFKai-SB" panose="03000509000000000000" pitchFamily="65" charset="-120"/>
                <a:cs typeface="Arial" charset="0"/>
              </a:rPr>
              <a:t>轉化世界的動力</a:t>
            </a:r>
            <a:endParaRPr lang="en-US" altLang="zh-TW" sz="6000" b="1" dirty="0">
              <a:solidFill>
                <a:srgbClr val="002060"/>
              </a:solidFill>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zh-TW" altLang="en-US" sz="800" b="1" dirty="0">
              <a:solidFill>
                <a:srgbClr val="002060"/>
              </a:solidFill>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b="1" dirty="0">
                <a:solidFill>
                  <a:srgbClr val="002060"/>
                </a:solidFill>
                <a:latin typeface="Century" panose="02040604050505020304" pitchFamily="18" charset="0"/>
                <a:ea typeface="DFKai-SB" panose="03000509000000000000" pitchFamily="65" charset="-120"/>
                <a:cs typeface="Arial" charset="0"/>
              </a:rPr>
              <a:t>Dynamics in Transforming the World</a:t>
            </a: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8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February 4</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429916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B2B10C-28D6-13E4-C559-991FFC5368A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38647"/>
            <a:ext cx="12399335" cy="6858000"/>
          </a:xfrm>
          <a:prstGeom prst="rect">
            <a:avLst/>
          </a:prstGeom>
        </p:spPr>
      </p:pic>
      <p:sp>
        <p:nvSpPr>
          <p:cNvPr id="4" name="TextBox 3">
            <a:extLst>
              <a:ext uri="{FF2B5EF4-FFF2-40B4-BE49-F238E27FC236}">
                <a16:creationId xmlns:a16="http://schemas.microsoft.com/office/drawing/2014/main" id="{D273059B-1BFB-C8A9-AA01-B929AE003E4F}"/>
              </a:ext>
            </a:extLst>
          </p:cNvPr>
          <p:cNvSpPr txBox="1"/>
          <p:nvPr/>
        </p:nvSpPr>
        <p:spPr>
          <a:xfrm>
            <a:off x="382772" y="0"/>
            <a:ext cx="11025964" cy="586314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啟示錄</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Revelation 22:1-2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天使又指示我在城內街道當中一道生命水的河，明亮如水晶，從　神和羔羊的寶座流出來。</a:t>
            </a:r>
            <a:r>
              <a:rPr kumimoji="0" lang="zh-TW" altLang="en-US" sz="1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在河這邊與那邊有生命樹，結十二樣果子，每月都結果子；樹上的葉子乃為醫治萬民。</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Then the angel showed me the river of the water of life, as clear as crystal, flowing from the throne of God and of the Lamb down the middle of the great street of the city. On each side of the river stood the tree of life, bearing twelve crops of fruit, yielding its fruit every month. And the leaves of the tree are for the healing of the nations.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720854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1F3788-E875-2D28-6D24-6943A18B47CF}"/>
              </a:ext>
            </a:extLst>
          </p:cNvPr>
          <p:cNvPicPr>
            <a:picLocks noChangeAspect="1"/>
          </p:cNvPicPr>
          <p:nvPr/>
        </p:nvPicPr>
        <p:blipFill>
          <a:blip r:embed="rId2"/>
          <a:stretch>
            <a:fillRect/>
          </a:stretch>
        </p:blipFill>
        <p:spPr>
          <a:xfrm>
            <a:off x="0" y="-356190"/>
            <a:ext cx="12340856" cy="9255642"/>
          </a:xfrm>
          <a:prstGeom prst="rect">
            <a:avLst/>
          </a:prstGeom>
        </p:spPr>
      </p:pic>
      <p:sp>
        <p:nvSpPr>
          <p:cNvPr id="4" name="TextBox 3">
            <a:extLst>
              <a:ext uri="{FF2B5EF4-FFF2-40B4-BE49-F238E27FC236}">
                <a16:creationId xmlns:a16="http://schemas.microsoft.com/office/drawing/2014/main" id="{674C648A-880F-D010-E692-AB176C2599EF}"/>
              </a:ext>
            </a:extLst>
          </p:cNvPr>
          <p:cNvSpPr txBox="1"/>
          <p:nvPr/>
        </p:nvSpPr>
        <p:spPr>
          <a:xfrm>
            <a:off x="8979195" y="0"/>
            <a:ext cx="2966484" cy="3123932"/>
          </a:xfrm>
          <a:prstGeom prst="rect">
            <a:avLst/>
          </a:prstGeom>
          <a:noFill/>
        </p:spPr>
        <p:txBody>
          <a:bodyPr wrap="square" rtlCol="0">
            <a:spAutoFit/>
          </a:bodyPr>
          <a:lstStyle/>
          <a:p>
            <a:r>
              <a:rPr lang="zh-TW" altLang="en-US" sz="4400" dirty="0">
                <a:solidFill>
                  <a:schemeClr val="bg1"/>
                </a:solidFill>
                <a:latin typeface="Yu Gothic UI Semibold" panose="020B0700000000000000" pitchFamily="34" charset="-128"/>
                <a:ea typeface="Yu Gothic UI Semibold" panose="020B0700000000000000" pitchFamily="34" charset="-128"/>
              </a:rPr>
              <a:t>敬拜讚美</a:t>
            </a:r>
            <a:endParaRPr lang="en-US" altLang="zh-TW" sz="4400" dirty="0">
              <a:solidFill>
                <a:schemeClr val="bg1"/>
              </a:solidFill>
              <a:latin typeface="Yu Gothic UI Semibold" panose="020B0700000000000000" pitchFamily="34" charset="-128"/>
              <a:ea typeface="Yu Gothic UI Semibold" panose="020B0700000000000000" pitchFamily="34" charset="-128"/>
            </a:endParaRPr>
          </a:p>
          <a:p>
            <a:endParaRPr lang="en-US" altLang="zh-TW" sz="700" dirty="0">
              <a:solidFill>
                <a:schemeClr val="bg1"/>
              </a:solidFill>
              <a:latin typeface="Yu Gothic UI Semibold" panose="020B0700000000000000" pitchFamily="34" charset="-128"/>
              <a:ea typeface="Yu Gothic UI Semibold" panose="020B0700000000000000" pitchFamily="34" charset="-128"/>
            </a:endParaRPr>
          </a:p>
          <a:p>
            <a:r>
              <a:rPr lang="zh-TW" altLang="en-US" sz="4400" dirty="0">
                <a:solidFill>
                  <a:schemeClr val="bg1"/>
                </a:solidFill>
                <a:latin typeface="Yu Gothic UI Semibold" panose="020B0700000000000000" pitchFamily="34" charset="-128"/>
                <a:ea typeface="Yu Gothic UI Semibold" panose="020B0700000000000000" pitchFamily="34" charset="-128"/>
              </a:rPr>
              <a:t>聖靈更新</a:t>
            </a:r>
            <a:endParaRPr lang="en-US" altLang="zh-TW" sz="4400" dirty="0">
              <a:solidFill>
                <a:schemeClr val="bg1"/>
              </a:solidFill>
              <a:latin typeface="Yu Gothic UI Semibold" panose="020B0700000000000000" pitchFamily="34" charset="-128"/>
              <a:ea typeface="Yu Gothic UI Semibold" panose="020B0700000000000000" pitchFamily="34" charset="-128"/>
            </a:endParaRPr>
          </a:p>
          <a:p>
            <a:endParaRPr lang="en-US" altLang="zh-TW" sz="700" dirty="0">
              <a:solidFill>
                <a:schemeClr val="bg1"/>
              </a:solidFill>
              <a:latin typeface="Yu Gothic UI Semibold" panose="020B0700000000000000" pitchFamily="34" charset="-128"/>
              <a:ea typeface="Yu Gothic UI Semibold" panose="020B0700000000000000" pitchFamily="34" charset="-128"/>
            </a:endParaRPr>
          </a:p>
          <a:p>
            <a:r>
              <a:rPr lang="zh-TW" altLang="en-US" sz="4400" dirty="0">
                <a:solidFill>
                  <a:schemeClr val="bg1"/>
                </a:solidFill>
                <a:latin typeface="Yu Gothic UI Semibold" panose="020B0700000000000000" pitchFamily="34" charset="-128"/>
                <a:ea typeface="Yu Gothic UI Semibold" panose="020B0700000000000000" pitchFamily="34" charset="-128"/>
              </a:rPr>
              <a:t>小組教會</a:t>
            </a:r>
            <a:endParaRPr lang="en-US" altLang="zh-TW" sz="4400" dirty="0">
              <a:solidFill>
                <a:schemeClr val="bg1"/>
              </a:solidFill>
              <a:latin typeface="Yu Gothic UI Semibold" panose="020B0700000000000000" pitchFamily="34" charset="-128"/>
              <a:ea typeface="Yu Gothic UI Semibold" panose="020B0700000000000000" pitchFamily="34" charset="-128"/>
            </a:endParaRPr>
          </a:p>
          <a:p>
            <a:endParaRPr lang="en-US" altLang="zh-TW" sz="700" dirty="0">
              <a:solidFill>
                <a:schemeClr val="bg1"/>
              </a:solidFill>
              <a:latin typeface="Yu Gothic UI Semibold" panose="020B0700000000000000" pitchFamily="34" charset="-128"/>
              <a:ea typeface="Yu Gothic UI Semibold" panose="020B0700000000000000" pitchFamily="34" charset="-128"/>
            </a:endParaRPr>
          </a:p>
          <a:p>
            <a:r>
              <a:rPr lang="zh-TW" altLang="en-US" sz="4400" dirty="0">
                <a:solidFill>
                  <a:schemeClr val="bg1"/>
                </a:solidFill>
                <a:latin typeface="Yu Gothic UI Semibold" panose="020B0700000000000000" pitchFamily="34" charset="-128"/>
                <a:ea typeface="Yu Gothic UI Semibold" panose="020B0700000000000000" pitchFamily="34" charset="-128"/>
              </a:rPr>
              <a:t>全地轉化</a:t>
            </a:r>
            <a:endParaRPr lang="en-US" sz="3600" dirty="0">
              <a:solidFill>
                <a:schemeClr val="bg1"/>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3775412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6F5E1-76AC-DDB6-B5F1-F3A53B599A4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5C531F8-880E-5623-655E-2A6909A754C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38647"/>
            <a:ext cx="12399335" cy="6858000"/>
          </a:xfrm>
          <a:prstGeom prst="rect">
            <a:avLst/>
          </a:prstGeom>
        </p:spPr>
      </p:pic>
      <p:sp>
        <p:nvSpPr>
          <p:cNvPr id="4" name="TextBox 3">
            <a:extLst>
              <a:ext uri="{FF2B5EF4-FFF2-40B4-BE49-F238E27FC236}">
                <a16:creationId xmlns:a16="http://schemas.microsoft.com/office/drawing/2014/main" id="{B731DE46-F3F6-2BDE-DDC7-C6C4642E3118}"/>
              </a:ext>
            </a:extLst>
          </p:cNvPr>
          <p:cNvSpPr txBox="1"/>
          <p:nvPr/>
        </p:nvSpPr>
        <p:spPr>
          <a:xfrm>
            <a:off x="382772" y="0"/>
            <a:ext cx="11025964" cy="610936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啟示錄</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Revelation 22:1-2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天使又指示我在城內街道當中一道生命水的河，明亮如水晶，從　神和羔羊的寶座流出來。</a:t>
            </a:r>
            <a:r>
              <a:rPr kumimoji="0" lang="zh-TW" altLang="en-US" sz="1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在河這邊與那邊有生命樹，結十二樣果子，每月都結果子；樹上的葉子乃為</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醫治萬民</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Then the angel showed me the river of the water of life, as clear as crystal, flowing from the throne of God and of the Lamb down the middle of the great street of the city. On each side of the river stood the tree of life, bearing twelve crops of fruit, yielding its fruit every month. And the leaves of the tree are for the </a:t>
            </a:r>
            <a:r>
              <a:rPr kumimoji="0" lang="en-US" sz="3200" b="1" i="0" u="sng"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healing of the nations</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374769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1B2D3A-8040-6212-A446-F7EF707CB10F}"/>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865BE66A-1B7E-269B-E826-9B0EB8C7CD71}"/>
              </a:ext>
            </a:extLst>
          </p:cNvPr>
          <p:cNvSpPr txBox="1"/>
          <p:nvPr/>
        </p:nvSpPr>
        <p:spPr>
          <a:xfrm>
            <a:off x="1127939" y="719733"/>
            <a:ext cx="10310271" cy="5216813"/>
          </a:xfrm>
          <a:prstGeom prst="rect">
            <a:avLst/>
          </a:prstGeom>
          <a:noFill/>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醫治萬民 ─ 全地轉化 </a:t>
            </a:r>
            <a:r>
              <a:rPr kumimoji="0" lang="en-US" altLang="zh-TW" sz="4000" b="1" i="0" u="sng"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rPr>
              <a:t>Glocal</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Transformation</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9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4000" b="1" i="0" u="sng"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rPr>
              <a:t>Glocal</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 Global + Local</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2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Global mission</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 全球宣教</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 </a:t>
            </a:r>
            <a:r>
              <a:rPr kumimoji="0" lang="zh-TW" altLang="en-US" sz="40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同文化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異文化</a:t>
            </a:r>
            <a:endPar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200" b="1" dirty="0">
              <a:solidFill>
                <a:schemeClr val="bg1"/>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Local mission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本地宣教 </a:t>
            </a:r>
            <a:r>
              <a:rPr kumimoji="0" lang="zh-TW" altLang="en-US" sz="40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社區服務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職場事奉</a:t>
            </a:r>
            <a:endPar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lang="en-US" altLang="zh-TW" sz="3600" b="1" dirty="0">
                <a:solidFill>
                  <a:schemeClr val="bg1"/>
                </a:solidFill>
                <a:latin typeface="Yu Gothic UI Semibold" panose="020B0700000000000000" pitchFamily="34" charset="-128"/>
                <a:ea typeface="Yu Gothic UI Semibold" panose="020B0700000000000000" pitchFamily="34" charset="-128"/>
              </a:rPr>
              <a:t>	</a:t>
            </a:r>
            <a:r>
              <a:rPr lang="zh-TW" altLang="en-US" sz="3600" b="1" dirty="0">
                <a:solidFill>
                  <a:schemeClr val="bg1"/>
                </a:solidFill>
                <a:latin typeface="Yu Gothic UI Semibold" panose="020B0700000000000000" pitchFamily="34" charset="-128"/>
                <a:ea typeface="Yu Gothic UI Semibold" panose="020B0700000000000000" pitchFamily="34" charset="-128"/>
              </a:rPr>
              <a:t>社區服務 ─ 進入世界而不與之對抗 </a:t>
            </a:r>
            <a:r>
              <a:rPr lang="en-US" altLang="zh-TW" sz="3600" b="1" dirty="0">
                <a:solidFill>
                  <a:schemeClr val="bg1"/>
                </a:solidFill>
                <a:latin typeface="Yu Gothic UI Semibold" panose="020B0700000000000000" pitchFamily="34" charset="-128"/>
                <a:ea typeface="Yu Gothic UI Semibold" panose="020B0700000000000000" pitchFamily="34" charset="-128"/>
              </a:rPr>
              <a:t>(</a:t>
            </a:r>
            <a:r>
              <a:rPr lang="zh-TW" altLang="en-US" sz="3600" b="1" dirty="0">
                <a:solidFill>
                  <a:schemeClr val="bg1"/>
                </a:solidFill>
                <a:latin typeface="Yu Gothic UI Semibold" panose="020B0700000000000000" pitchFamily="34" charset="-128"/>
                <a:ea typeface="Yu Gothic UI Semibold" panose="020B0700000000000000" pitchFamily="34" charset="-128"/>
              </a:rPr>
              <a:t>太 </a:t>
            </a:r>
            <a:r>
              <a:rPr lang="en-US" altLang="zh-TW" sz="3600" b="1" dirty="0">
                <a:solidFill>
                  <a:schemeClr val="bg1"/>
                </a:solidFill>
                <a:latin typeface="Yu Gothic UI Semibold" panose="020B0700000000000000" pitchFamily="34" charset="-128"/>
                <a:ea typeface="Yu Gothic UI Semibold" panose="020B0700000000000000" pitchFamily="34" charset="-128"/>
              </a:rPr>
              <a:t>13:33)</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800" b="1" dirty="0">
              <a:solidFill>
                <a:schemeClr val="bg1"/>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職場事奉 ─ 活出卓越、帶來影響力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太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5:15-16)</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200" b="1" dirty="0">
              <a:solidFill>
                <a:schemeClr val="bg1"/>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**「七座山」策略 ─ 轉化最有影響力的社會領域</a:t>
            </a:r>
            <a:endParaRPr kumimoji="0" lang="en-US" altLang="zh-TW" sz="40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2103724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BD6BC-50EB-CC94-AC32-23F363B1D08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E415762-23CE-9B27-E4AF-96B77CF8DBCD}"/>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657DF76B-A941-3629-4317-3ACE51C6BCF6}"/>
              </a:ext>
            </a:extLst>
          </p:cNvPr>
          <p:cNvSpPr txBox="1"/>
          <p:nvPr/>
        </p:nvSpPr>
        <p:spPr>
          <a:xfrm>
            <a:off x="1127939" y="719733"/>
            <a:ext cx="10310271" cy="5216813"/>
          </a:xfrm>
          <a:prstGeom prst="rect">
            <a:avLst/>
          </a:prstGeom>
          <a:noFill/>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醫治萬民 ─ 全地轉化 </a:t>
            </a:r>
            <a:r>
              <a:rPr kumimoji="0" lang="en-US" altLang="zh-TW" sz="4000" b="1" i="0" u="sng"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rPr>
              <a:t>Glocal</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Transformation</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9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4000" b="1" i="0" u="sng"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rPr>
              <a:t>Glocal</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 Global + Local</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2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Global mission</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全球宣教</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同文化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異文化</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2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Local mission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本地宣教 </a:t>
            </a:r>
            <a:r>
              <a:rPr kumimoji="0" lang="zh-TW" altLang="en-US" sz="40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社區服務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職場事奉</a:t>
            </a:r>
            <a:endPar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lang="en-US" altLang="zh-TW" sz="3600" b="1" dirty="0">
                <a:solidFill>
                  <a:schemeClr val="bg1"/>
                </a:solidFill>
                <a:latin typeface="Yu Gothic UI Semibold" panose="020B0700000000000000" pitchFamily="34" charset="-128"/>
                <a:ea typeface="Yu Gothic UI Semibold" panose="020B0700000000000000" pitchFamily="34" charset="-128"/>
              </a:rPr>
              <a:t>	</a:t>
            </a:r>
            <a:r>
              <a:rPr lang="zh-TW" altLang="en-US" sz="3600" b="1" dirty="0">
                <a:solidFill>
                  <a:schemeClr val="bg1"/>
                </a:solidFill>
                <a:latin typeface="Yu Gothic UI Semibold" panose="020B0700000000000000" pitchFamily="34" charset="-128"/>
                <a:ea typeface="Yu Gothic UI Semibold" panose="020B0700000000000000" pitchFamily="34" charset="-128"/>
              </a:rPr>
              <a:t>社區服務 ─ 進入世界而不與之對抗 </a:t>
            </a:r>
            <a:r>
              <a:rPr lang="en-US" altLang="zh-TW" sz="3600" b="1" dirty="0">
                <a:solidFill>
                  <a:schemeClr val="bg1"/>
                </a:solidFill>
                <a:latin typeface="Yu Gothic UI Semibold" panose="020B0700000000000000" pitchFamily="34" charset="-128"/>
                <a:ea typeface="Yu Gothic UI Semibold" panose="020B0700000000000000" pitchFamily="34" charset="-128"/>
              </a:rPr>
              <a:t>(</a:t>
            </a:r>
            <a:r>
              <a:rPr lang="zh-TW" altLang="en-US" sz="3600" b="1" dirty="0">
                <a:solidFill>
                  <a:schemeClr val="bg1"/>
                </a:solidFill>
                <a:latin typeface="Yu Gothic UI Semibold" panose="020B0700000000000000" pitchFamily="34" charset="-128"/>
                <a:ea typeface="Yu Gothic UI Semibold" panose="020B0700000000000000" pitchFamily="34" charset="-128"/>
              </a:rPr>
              <a:t>太 </a:t>
            </a:r>
            <a:r>
              <a:rPr lang="en-US" altLang="zh-TW" sz="3600" b="1" dirty="0">
                <a:solidFill>
                  <a:schemeClr val="bg1"/>
                </a:solidFill>
                <a:latin typeface="Yu Gothic UI Semibold" panose="020B0700000000000000" pitchFamily="34" charset="-128"/>
                <a:ea typeface="Yu Gothic UI Semibold" panose="020B0700000000000000" pitchFamily="34" charset="-128"/>
              </a:rPr>
              <a:t>13:33)</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800" b="1" dirty="0">
              <a:solidFill>
                <a:schemeClr val="bg1"/>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職場事奉 ─ 活出卓越、帶來影響力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太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5:15-16)</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200" b="1" dirty="0">
              <a:solidFill>
                <a:schemeClr val="bg1"/>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**「七座山」策略 ─ 轉化最有影響力的社會領域</a:t>
            </a:r>
            <a:endParaRPr kumimoji="0" lang="en-US" altLang="zh-TW" sz="40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1945076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ABADB-B553-79F7-2E50-29D9825B898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25888EC-0C21-DACD-8257-674C089E8BE5}"/>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21E06DDD-6325-4F5F-84F5-46C2FD41EBA6}"/>
              </a:ext>
            </a:extLst>
          </p:cNvPr>
          <p:cNvSpPr txBox="1"/>
          <p:nvPr/>
        </p:nvSpPr>
        <p:spPr>
          <a:xfrm>
            <a:off x="1127939" y="719733"/>
            <a:ext cx="10310271" cy="521681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醫治萬民 ─ 全地轉化 </a:t>
            </a:r>
            <a:r>
              <a:rPr kumimoji="0" lang="en-US" altLang="zh-TW" sz="4000" b="1" i="0" u="sng"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Glocal</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Transformation</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4000" b="1" i="0" u="sng"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Glocal</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 Global + Local</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Global mission</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全球宣教</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同文化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異文化</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Local mission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本地宣教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社區服務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職場事奉</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社區服務 ─ 進入世界而不與之對抗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太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13:33)</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職場事奉 ─ 活出卓越、帶來影響力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太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5:15-16)</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**「七座山」策略 ─ 轉化最有影響力的社會領域</a:t>
            </a:r>
            <a:endParaRPr kumimoji="0" lang="en-US" altLang="zh-TW" sz="40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869111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A622D-1437-A413-3557-E4F901B8651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E72BA7D-03AC-8256-FCE0-27F161607AF1}"/>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F7EDABCC-C0EF-7007-1C0D-A5BC1B204A4F}"/>
              </a:ext>
            </a:extLst>
          </p:cNvPr>
          <p:cNvSpPr txBox="1"/>
          <p:nvPr/>
        </p:nvSpPr>
        <p:spPr>
          <a:xfrm>
            <a:off x="1127939" y="719733"/>
            <a:ext cx="10310271" cy="521681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醫治萬民 ─ 全地轉化 </a:t>
            </a:r>
            <a:r>
              <a:rPr kumimoji="0" lang="en-US" altLang="zh-TW" sz="4000" b="1" i="0" u="sng"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Glocal</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Transformation</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4000" b="1" i="0" u="sng"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Glocal</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 Global + Local</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Global mission</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全球宣教</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同文化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異文化</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Local mission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本地宣教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社區服務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職場事奉</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社區服務 ─ 進入世界而不與之對抗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太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13:33)</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職場事奉 ─ 活出卓越、帶來影響力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太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5:15-16)</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**「七座山」策略 ─ 轉化最有影響力的社會領域</a:t>
            </a:r>
            <a:endParaRPr kumimoji="0" lang="en-US" altLang="zh-TW" sz="40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004174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80F22-5C2E-832E-ACE6-8C0C1E85327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8D879F3-B485-C22F-1B29-CC9D44D22B3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5181" y="37214"/>
            <a:ext cx="12399335" cy="6858000"/>
          </a:xfrm>
          <a:prstGeom prst="rect">
            <a:avLst/>
          </a:prstGeom>
        </p:spPr>
      </p:pic>
      <p:sp>
        <p:nvSpPr>
          <p:cNvPr id="4" name="TextBox 3">
            <a:extLst>
              <a:ext uri="{FF2B5EF4-FFF2-40B4-BE49-F238E27FC236}">
                <a16:creationId xmlns:a16="http://schemas.microsoft.com/office/drawing/2014/main" id="{2A174747-49B7-1C08-CFA7-E1C4AFA11A68}"/>
              </a:ext>
            </a:extLst>
          </p:cNvPr>
          <p:cNvSpPr txBox="1"/>
          <p:nvPr/>
        </p:nvSpPr>
        <p:spPr>
          <a:xfrm>
            <a:off x="553779" y="123708"/>
            <a:ext cx="10877106" cy="350865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13:33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他又對他們講個比喻說：「天國好像麵酵，有 婦人拿來，藏在三斗麵裡，直等全團都發起來。」</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He told them still another parable: “The kingdom of heaven is like yeast that a woman took and mixed into about sixty pounds of flour until it worked all through the dough.”</a:t>
            </a:r>
            <a:endParaRPr lang="en-US" sz="2000" dirty="0"/>
          </a:p>
        </p:txBody>
      </p:sp>
    </p:spTree>
    <p:extLst>
      <p:ext uri="{BB962C8B-B14F-4D97-AF65-F5344CB8AC3E}">
        <p14:creationId xmlns:p14="http://schemas.microsoft.com/office/powerpoint/2010/main" val="1291217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217E3-3ED5-A870-EB9C-FA495D03F30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2C7FF25-4F4B-8B69-A4D0-10D4B5FDFB9B}"/>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C6688DFB-865A-FC87-E102-08B18A993D86}"/>
              </a:ext>
            </a:extLst>
          </p:cNvPr>
          <p:cNvSpPr txBox="1"/>
          <p:nvPr/>
        </p:nvSpPr>
        <p:spPr>
          <a:xfrm>
            <a:off x="1127939" y="719733"/>
            <a:ext cx="10310271" cy="5216813"/>
          </a:xfrm>
          <a:prstGeom prst="rect">
            <a:avLst/>
          </a:prstGeom>
          <a:noFill/>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醫治萬民 ─ 全地轉化 </a:t>
            </a:r>
            <a:r>
              <a:rPr kumimoji="0" lang="en-US" altLang="zh-TW" sz="4000" b="1" i="0" u="sng"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rPr>
              <a:t>Glocal</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Transformation</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9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4000" b="1" i="0" u="sng"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rPr>
              <a:t>Glocal</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 Global + Local</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2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Global mission</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全球宣教</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同文化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異文化</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2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Local mission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本地宣教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社區服務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職場事奉</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lang="en-US" altLang="zh-TW" sz="3600" b="1" dirty="0">
                <a:solidFill>
                  <a:srgbClr val="002060"/>
                </a:solidFill>
                <a:latin typeface="Yu Gothic UI Semibold" panose="020B0700000000000000" pitchFamily="34" charset="-128"/>
                <a:ea typeface="Yu Gothic UI Semibold" panose="020B0700000000000000" pitchFamily="34" charset="-128"/>
              </a:rPr>
              <a:t>	</a:t>
            </a:r>
            <a:r>
              <a:rPr lang="zh-TW" altLang="en-US" sz="3600" b="1" dirty="0">
                <a:solidFill>
                  <a:srgbClr val="002060"/>
                </a:solidFill>
                <a:latin typeface="Yu Gothic UI Semibold" panose="020B0700000000000000" pitchFamily="34" charset="-128"/>
                <a:ea typeface="Yu Gothic UI Semibold" panose="020B0700000000000000" pitchFamily="34" charset="-128"/>
              </a:rPr>
              <a:t>社區服務 ─ 進入世界而不與之對抗 </a:t>
            </a:r>
            <a:r>
              <a:rPr lang="en-US" altLang="zh-TW" sz="3600" b="1" dirty="0">
                <a:solidFill>
                  <a:srgbClr val="002060"/>
                </a:solidFill>
                <a:latin typeface="Yu Gothic UI Semibold" panose="020B0700000000000000" pitchFamily="34" charset="-128"/>
                <a:ea typeface="Yu Gothic UI Semibold" panose="020B0700000000000000" pitchFamily="34" charset="-128"/>
              </a:rPr>
              <a:t>(</a:t>
            </a:r>
            <a:r>
              <a:rPr lang="zh-TW" altLang="en-US" sz="3600" b="1" dirty="0">
                <a:solidFill>
                  <a:srgbClr val="002060"/>
                </a:solidFill>
                <a:latin typeface="Yu Gothic UI Semibold" panose="020B0700000000000000" pitchFamily="34" charset="-128"/>
                <a:ea typeface="Yu Gothic UI Semibold" panose="020B0700000000000000" pitchFamily="34" charset="-128"/>
              </a:rPr>
              <a:t>太 </a:t>
            </a:r>
            <a:r>
              <a:rPr lang="en-US" altLang="zh-TW" sz="3600" b="1" dirty="0">
                <a:solidFill>
                  <a:srgbClr val="002060"/>
                </a:solidFill>
                <a:latin typeface="Yu Gothic UI Semibold" panose="020B0700000000000000" pitchFamily="34" charset="-128"/>
                <a:ea typeface="Yu Gothic UI Semibold" panose="020B0700000000000000" pitchFamily="34" charset="-128"/>
              </a:rPr>
              <a:t>13:33)</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8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職場事奉 ─ 活出卓越、帶來影響力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太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5:15-16)</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2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rPr>
              <a:t>**「七座山」策略 ─ 轉化最有影響力的社會領域</a:t>
            </a:r>
            <a:endParaRPr kumimoji="0" lang="en-US" altLang="zh-TW" sz="40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2936951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86FC9-C8C6-F35F-AE15-8D535F02657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573FB25-678F-9E8E-558C-D560F2F8414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5181" y="37214"/>
            <a:ext cx="12399335" cy="6858000"/>
          </a:xfrm>
          <a:prstGeom prst="rect">
            <a:avLst/>
          </a:prstGeom>
        </p:spPr>
      </p:pic>
      <p:sp>
        <p:nvSpPr>
          <p:cNvPr id="4" name="TextBox 3">
            <a:extLst>
              <a:ext uri="{FF2B5EF4-FFF2-40B4-BE49-F238E27FC236}">
                <a16:creationId xmlns:a16="http://schemas.microsoft.com/office/drawing/2014/main" id="{B2684C12-A1A7-9F86-83E0-B85B7BBFC4BF}"/>
              </a:ext>
            </a:extLst>
          </p:cNvPr>
          <p:cNvSpPr txBox="1"/>
          <p:nvPr/>
        </p:nvSpPr>
        <p:spPr>
          <a:xfrm>
            <a:off x="808961" y="134341"/>
            <a:ext cx="10355226" cy="558614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5:15-16</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人點燈，不放在斗底下，是放在燈臺上，就 照亮一家的人。</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你們的光也當這樣照在人前，叫他們看見你們的好行為，便將榮耀歸給你們在天上的父。</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Neither do people light a lamp and put it under a bowl. Instead they put it on its stand, and it gives light to everyone in the house.  In the same way, let your light shine before others, that they may see your good deeds and glorify your Father in heaven.</a:t>
            </a:r>
            <a:endParaRPr lang="en-US" sz="2000" dirty="0"/>
          </a:p>
        </p:txBody>
      </p:sp>
    </p:spTree>
    <p:extLst>
      <p:ext uri="{BB962C8B-B14F-4D97-AF65-F5344CB8AC3E}">
        <p14:creationId xmlns:p14="http://schemas.microsoft.com/office/powerpoint/2010/main" val="1596992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A1046-6B5D-A1A2-45EF-E406C1DDF5E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60D6702-6FA9-692D-8578-40042354CF08}"/>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898075AC-23E6-A265-DAB9-1DD3017F4C66}"/>
              </a:ext>
            </a:extLst>
          </p:cNvPr>
          <p:cNvSpPr txBox="1"/>
          <p:nvPr/>
        </p:nvSpPr>
        <p:spPr>
          <a:xfrm>
            <a:off x="1127939" y="719733"/>
            <a:ext cx="10310271" cy="5832366"/>
          </a:xfrm>
          <a:prstGeom prst="rect">
            <a:avLst/>
          </a:prstGeom>
          <a:noFill/>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醫治萬民 ─ 全地轉化 </a:t>
            </a:r>
            <a:r>
              <a:rPr kumimoji="0" lang="en-US" altLang="zh-TW" sz="4000" b="1" i="0" u="sng"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rPr>
              <a:t>Glocal</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Transformation</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9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4000" b="1" i="0" u="sng"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rPr>
              <a:t>Glocal</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 Global + Local</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2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Global mission</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全球宣教</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同文化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異文化</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2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Local mission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本地宣教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社區服務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職場事奉</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lang="en-US" altLang="zh-TW" sz="3600" b="1" dirty="0">
                <a:solidFill>
                  <a:srgbClr val="002060"/>
                </a:solidFill>
                <a:latin typeface="Yu Gothic UI Semibold" panose="020B0700000000000000" pitchFamily="34" charset="-128"/>
                <a:ea typeface="Yu Gothic UI Semibold" panose="020B0700000000000000" pitchFamily="34" charset="-128"/>
              </a:rPr>
              <a:t>	</a:t>
            </a:r>
            <a:r>
              <a:rPr lang="zh-TW" altLang="en-US" sz="3600" b="1" dirty="0">
                <a:solidFill>
                  <a:srgbClr val="002060"/>
                </a:solidFill>
                <a:latin typeface="Yu Gothic UI Semibold" panose="020B0700000000000000" pitchFamily="34" charset="-128"/>
                <a:ea typeface="Yu Gothic UI Semibold" panose="020B0700000000000000" pitchFamily="34" charset="-128"/>
              </a:rPr>
              <a:t>社區服務 ─ 進入世界而不與之對抗 </a:t>
            </a:r>
            <a:r>
              <a:rPr lang="en-US" altLang="zh-TW" sz="3600" b="1" dirty="0">
                <a:solidFill>
                  <a:srgbClr val="002060"/>
                </a:solidFill>
                <a:latin typeface="Yu Gothic UI Semibold" panose="020B0700000000000000" pitchFamily="34" charset="-128"/>
                <a:ea typeface="Yu Gothic UI Semibold" panose="020B0700000000000000" pitchFamily="34" charset="-128"/>
              </a:rPr>
              <a:t>(</a:t>
            </a:r>
            <a:r>
              <a:rPr lang="zh-TW" altLang="en-US" sz="3600" b="1" dirty="0">
                <a:solidFill>
                  <a:srgbClr val="002060"/>
                </a:solidFill>
                <a:latin typeface="Yu Gothic UI Semibold" panose="020B0700000000000000" pitchFamily="34" charset="-128"/>
                <a:ea typeface="Yu Gothic UI Semibold" panose="020B0700000000000000" pitchFamily="34" charset="-128"/>
              </a:rPr>
              <a:t>太 </a:t>
            </a:r>
            <a:r>
              <a:rPr lang="en-US" altLang="zh-TW" sz="3600" b="1" dirty="0">
                <a:solidFill>
                  <a:srgbClr val="002060"/>
                </a:solidFill>
                <a:latin typeface="Yu Gothic UI Semibold" panose="020B0700000000000000" pitchFamily="34" charset="-128"/>
                <a:ea typeface="Yu Gothic UI Semibold" panose="020B0700000000000000" pitchFamily="34" charset="-128"/>
              </a:rPr>
              <a:t>13:33)</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8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職場事奉 ─ 活出卓越、帶來影響力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太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5:15-16)</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2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**「七座山」策略 ─ 轉化最有影響力的社會領域</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娛樂、商界、宗教、媒體、教育、家庭、政府</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823031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F6F242-28B0-83AE-1E5F-474116C92B46}"/>
              </a:ext>
            </a:extLst>
          </p:cNvPr>
          <p:cNvPicPr>
            <a:picLocks noChangeAspect="1"/>
          </p:cNvPicPr>
          <p:nvPr/>
        </p:nvPicPr>
        <p:blipFill>
          <a:blip r:embed="rId2"/>
          <a:stretch>
            <a:fillRect/>
          </a:stretch>
        </p:blipFill>
        <p:spPr>
          <a:xfrm>
            <a:off x="0" y="0"/>
            <a:ext cx="12170078" cy="9686739"/>
          </a:xfrm>
          <a:prstGeom prst="rect">
            <a:avLst/>
          </a:prstGeom>
        </p:spPr>
      </p:pic>
    </p:spTree>
    <p:extLst>
      <p:ext uri="{BB962C8B-B14F-4D97-AF65-F5344CB8AC3E}">
        <p14:creationId xmlns:p14="http://schemas.microsoft.com/office/powerpoint/2010/main" val="86819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49F0A0-914E-6E44-A4ED-0529D647DD18}"/>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3E3C3042-4E56-C038-6359-9FE3274564EF}"/>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3DBF4154-1705-616E-4F4E-39C19E5A9A9F}"/>
              </a:ext>
            </a:extLst>
          </p:cNvPr>
          <p:cNvSpPr txBox="1"/>
          <p:nvPr/>
        </p:nvSpPr>
        <p:spPr>
          <a:xfrm>
            <a:off x="1686439" y="2761272"/>
            <a:ext cx="9056392" cy="1846659"/>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轉化世界的動力</a:t>
            </a:r>
            <a:endParaRPr kumimoji="0" lang="en-US" altLang="zh-TW" sz="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en-US" altLang="zh-TW" sz="4000" b="1" dirty="0">
                <a:solidFill>
                  <a:srgbClr val="C00000"/>
                </a:solidFill>
                <a:latin typeface="Swis721 BlkCn BT" panose="020B0806030502040204" pitchFamily="34" charset="0"/>
                <a:ea typeface="Yu Gothic UI Semibold" panose="020B0700000000000000" pitchFamily="34" charset="-128"/>
              </a:rPr>
              <a:t>Dynamics in Transforming the World</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717947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6BAB9-A606-650B-D4A2-207406064F4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49EFE27-9BFB-6E8A-6F0F-E0CEA97B89DE}"/>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C6F2E5EF-E7D7-B0F6-2049-906990EC3C11}"/>
              </a:ext>
            </a:extLst>
          </p:cNvPr>
          <p:cNvSpPr txBox="1"/>
          <p:nvPr/>
        </p:nvSpPr>
        <p:spPr>
          <a:xfrm>
            <a:off x="892496" y="752585"/>
            <a:ext cx="10425257" cy="360098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轉化世界的動力</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rPr>
              <a:t>Dynamics </a:t>
            </a:r>
            <a:r>
              <a:rPr kumimoji="0" lang="en-US" altLang="zh-TW" sz="2800"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rPr>
              <a:t>in </a:t>
            </a:r>
            <a:r>
              <a:rPr kumimoji="0" lang="en-US" altLang="zh-TW" sz="3200"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rPr>
              <a:t>Transforming</a:t>
            </a:r>
            <a:r>
              <a:rPr kumimoji="0" lang="en-US" altLang="zh-TW" sz="2800"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rPr>
              <a:t> the </a:t>
            </a:r>
            <a:r>
              <a:rPr kumimoji="0" lang="en-US" altLang="zh-TW" sz="3200"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rPr>
              <a:t>World</a:t>
            </a:r>
            <a:endParaRPr kumimoji="0" lang="en-US" altLang="zh-TW" sz="2400"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endParaRPr>
          </a:p>
          <a:p>
            <a:pPr marL="571500" marR="0" lvl="0" indent="-5715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4400" b="1" i="0"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異象 </a:t>
            </a:r>
            <a:r>
              <a:rPr kumimoji="0" lang="en-US" altLang="zh-TW" sz="3600" i="0" strike="noStrike" kern="1200" cap="none" spc="0" normalizeH="0" baseline="0" noProof="0" dirty="0">
                <a:ln>
                  <a:noFill/>
                </a:ln>
                <a:solidFill>
                  <a:srgbClr val="C00000"/>
                </a:solidFill>
                <a:effectLst/>
                <a:uLnTx/>
                <a:uFillTx/>
                <a:latin typeface="Swis721 BlkCn BT" panose="020B0806030502040204" pitchFamily="34" charset="0"/>
                <a:ea typeface="Yu Gothic UI Semibold" panose="020B0700000000000000" pitchFamily="34" charset="-128"/>
              </a:rPr>
              <a:t>Vision</a:t>
            </a:r>
            <a:r>
              <a:rPr kumimoji="0" lang="en-US" altLang="zh-TW" sz="4000" b="1" i="0"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用神的眼光來看</a:t>
            </a:r>
            <a:endParaRPr kumimoji="0" lang="en-US" altLang="zh-TW" sz="40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285750" marR="0" lvl="0" indent="-28575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lang="en-US" altLang="zh-TW" sz="1600" b="1" dirty="0">
              <a:solidFill>
                <a:srgbClr val="002060"/>
              </a:solidFill>
              <a:latin typeface="Yu Gothic UI Semibold" panose="020B0700000000000000" pitchFamily="34" charset="-128"/>
              <a:ea typeface="Yu Gothic UI Semibold" panose="020B0700000000000000" pitchFamily="34" charset="-128"/>
            </a:endParaRPr>
          </a:p>
          <a:p>
            <a:pPr marL="571500" marR="0" lvl="0" indent="-5715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lang="zh-TW" altLang="en-US" sz="4000" b="1" dirty="0">
                <a:solidFill>
                  <a:schemeClr val="bg1"/>
                </a:solidFill>
                <a:latin typeface="Yu Gothic UI Semibold" panose="020B0700000000000000" pitchFamily="34" charset="-128"/>
                <a:ea typeface="Yu Gothic UI Semibold" panose="020B0700000000000000" pitchFamily="34" charset="-128"/>
              </a:rPr>
              <a:t>信心 </a:t>
            </a:r>
            <a:r>
              <a:rPr lang="en-US" altLang="zh-TW" sz="3600" b="1" dirty="0">
                <a:solidFill>
                  <a:schemeClr val="bg1"/>
                </a:solidFill>
                <a:latin typeface="Yu Gothic UI Semibold" panose="020B0700000000000000" pitchFamily="34" charset="-128"/>
                <a:ea typeface="Yu Gothic UI Semibold" panose="020B0700000000000000" pitchFamily="34" charset="-128"/>
              </a:rPr>
              <a:t>Faith</a:t>
            </a:r>
            <a:r>
              <a:rPr lang="en-US" altLang="zh-TW" sz="4000" b="1" dirty="0">
                <a:solidFill>
                  <a:schemeClr val="bg1"/>
                </a:solidFill>
                <a:latin typeface="Yu Gothic UI Semibold" panose="020B0700000000000000" pitchFamily="34" charset="-128"/>
                <a:ea typeface="Yu Gothic UI Semibold" panose="020B0700000000000000" pitchFamily="34" charset="-128"/>
              </a:rPr>
              <a:t> </a:t>
            </a:r>
            <a:r>
              <a:rPr lang="zh-TW" altLang="en-US" sz="4000" b="1" dirty="0">
                <a:solidFill>
                  <a:schemeClr val="bg1"/>
                </a:solidFill>
                <a:latin typeface="Yu Gothic UI Semibold" panose="020B0700000000000000" pitchFamily="34" charset="-128"/>
                <a:ea typeface="Yu Gothic UI Semibold" panose="020B0700000000000000" pitchFamily="34" charset="-128"/>
              </a:rPr>
              <a:t>─ 超越恐懼和舒適區去撒種</a:t>
            </a:r>
            <a:endParaRPr lang="en-US" altLang="zh-TW" sz="4000" b="1" dirty="0">
              <a:solidFill>
                <a:schemeClr val="bg1"/>
              </a:solidFill>
              <a:latin typeface="Yu Gothic UI Semibold" panose="020B0700000000000000" pitchFamily="34" charset="-128"/>
              <a:ea typeface="Yu Gothic UI Semibold" panose="020B0700000000000000" pitchFamily="34" charset="-128"/>
            </a:endParaRPr>
          </a:p>
          <a:p>
            <a:pPr marL="285750" marR="0" lvl="0" indent="-28575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1600" b="1" i="0"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571500" marR="0" lvl="0" indent="-5715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lang="zh-TW" altLang="en-US" sz="4000" b="1" dirty="0">
                <a:solidFill>
                  <a:schemeClr val="bg1"/>
                </a:solidFill>
                <a:latin typeface="Yu Gothic UI Semibold" panose="020B0700000000000000" pitchFamily="34" charset="-128"/>
                <a:ea typeface="Yu Gothic UI Semibold" panose="020B0700000000000000" pitchFamily="34" charset="-128"/>
              </a:rPr>
              <a:t>毅力 </a:t>
            </a:r>
            <a:r>
              <a:rPr lang="en-US" altLang="zh-TW" sz="3600" b="1" dirty="0">
                <a:solidFill>
                  <a:schemeClr val="bg1"/>
                </a:solidFill>
                <a:latin typeface="Yu Gothic UI Semibold" panose="020B0700000000000000" pitchFamily="34" charset="-128"/>
                <a:ea typeface="Yu Gothic UI Semibold" panose="020B0700000000000000" pitchFamily="34" charset="-128"/>
              </a:rPr>
              <a:t>Grit</a:t>
            </a:r>
            <a:r>
              <a:rPr lang="zh-TW" altLang="en-US" sz="4000" b="1" dirty="0">
                <a:solidFill>
                  <a:schemeClr val="bg1"/>
                </a:solidFill>
                <a:latin typeface="Yu Gothic UI Semibold" panose="020B0700000000000000" pitchFamily="34" charset="-128"/>
                <a:ea typeface="Yu Gothic UI Semibold" panose="020B0700000000000000" pitchFamily="34" charset="-128"/>
              </a:rPr>
              <a:t> ─ 熱情 </a:t>
            </a:r>
            <a:r>
              <a:rPr lang="en-US" altLang="zh-TW" sz="3600" b="1" dirty="0">
                <a:solidFill>
                  <a:schemeClr val="bg1"/>
                </a:solidFill>
                <a:latin typeface="Yu Gothic UI Semibold" panose="020B0700000000000000" pitchFamily="34" charset="-128"/>
                <a:ea typeface="Yu Gothic UI Semibold" panose="020B0700000000000000" pitchFamily="34" charset="-128"/>
              </a:rPr>
              <a:t>P</a:t>
            </a:r>
            <a:r>
              <a:rPr lang="en-US" altLang="zh-TW" sz="3200" b="1" dirty="0">
                <a:solidFill>
                  <a:schemeClr val="bg1"/>
                </a:solidFill>
                <a:latin typeface="Yu Gothic UI Semibold" panose="020B0700000000000000" pitchFamily="34" charset="-128"/>
                <a:ea typeface="Yu Gothic UI Semibold" panose="020B0700000000000000" pitchFamily="34" charset="-128"/>
              </a:rPr>
              <a:t>assion</a:t>
            </a:r>
            <a:r>
              <a:rPr lang="en-US" altLang="zh-TW" sz="2800" b="1" dirty="0">
                <a:solidFill>
                  <a:schemeClr val="bg1"/>
                </a:solidFill>
                <a:latin typeface="Yu Gothic UI Semibold" panose="020B0700000000000000" pitchFamily="34" charset="-128"/>
                <a:ea typeface="Yu Gothic UI Semibold" panose="020B0700000000000000" pitchFamily="34" charset="-128"/>
              </a:rPr>
              <a:t> </a:t>
            </a:r>
            <a:r>
              <a:rPr lang="en-US" altLang="zh-TW" sz="4000" b="1" dirty="0">
                <a:solidFill>
                  <a:schemeClr val="bg1"/>
                </a:solidFill>
                <a:latin typeface="Yu Gothic UI Semibold" panose="020B0700000000000000" pitchFamily="34" charset="-128"/>
                <a:ea typeface="Yu Gothic UI Semibold" panose="020B0700000000000000" pitchFamily="34" charset="-128"/>
              </a:rPr>
              <a:t>+</a:t>
            </a:r>
            <a:r>
              <a:rPr lang="en-US" altLang="zh-TW" sz="2800" b="1" dirty="0">
                <a:solidFill>
                  <a:schemeClr val="bg1"/>
                </a:solidFill>
                <a:latin typeface="Yu Gothic UI Semibold" panose="020B0700000000000000" pitchFamily="34" charset="-128"/>
                <a:ea typeface="Yu Gothic UI Semibold" panose="020B0700000000000000" pitchFamily="34" charset="-128"/>
              </a:rPr>
              <a:t> </a:t>
            </a:r>
            <a:r>
              <a:rPr lang="zh-TW" altLang="en-US" sz="4000" b="1" dirty="0">
                <a:solidFill>
                  <a:schemeClr val="bg1"/>
                </a:solidFill>
                <a:latin typeface="Yu Gothic UI Semibold" panose="020B0700000000000000" pitchFamily="34" charset="-128"/>
                <a:ea typeface="Yu Gothic UI Semibold" panose="020B0700000000000000" pitchFamily="34" charset="-128"/>
              </a:rPr>
              <a:t>堅忍 </a:t>
            </a:r>
            <a:r>
              <a:rPr lang="en-US" altLang="zh-TW" sz="3600" b="1" dirty="0">
                <a:solidFill>
                  <a:schemeClr val="bg1"/>
                </a:solidFill>
                <a:latin typeface="Yu Gothic UI Semibold" panose="020B0700000000000000" pitchFamily="34" charset="-128"/>
                <a:ea typeface="Yu Gothic UI Semibold" panose="020B0700000000000000" pitchFamily="34" charset="-128"/>
              </a:rPr>
              <a:t>P</a:t>
            </a:r>
            <a:r>
              <a:rPr lang="en-US" altLang="zh-TW" sz="3200" b="1" dirty="0">
                <a:solidFill>
                  <a:schemeClr val="bg1"/>
                </a:solidFill>
                <a:latin typeface="Yu Gothic UI Semibold" panose="020B0700000000000000" pitchFamily="34" charset="-128"/>
                <a:ea typeface="Yu Gothic UI Semibold" panose="020B0700000000000000" pitchFamily="34" charset="-128"/>
              </a:rPr>
              <a:t>erseverance</a:t>
            </a:r>
            <a:endParaRPr kumimoji="0" lang="en-US" altLang="zh-TW" sz="4000" b="1" i="0"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106766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17A36-1EE7-F381-473E-37D5A6BFFDE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C31977E-E0BD-93AA-53F7-5C16BCE86B8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07336" y="58479"/>
            <a:ext cx="12399335" cy="6858000"/>
          </a:xfrm>
          <a:prstGeom prst="rect">
            <a:avLst/>
          </a:prstGeom>
        </p:spPr>
      </p:pic>
      <p:sp>
        <p:nvSpPr>
          <p:cNvPr id="4" name="TextBox 3">
            <a:extLst>
              <a:ext uri="{FF2B5EF4-FFF2-40B4-BE49-F238E27FC236}">
                <a16:creationId xmlns:a16="http://schemas.microsoft.com/office/drawing/2014/main" id="{E7869683-F61F-A7BC-2E34-0B4BD2AC9369}"/>
              </a:ext>
            </a:extLst>
          </p:cNvPr>
          <p:cNvSpPr txBox="1"/>
          <p:nvPr/>
        </p:nvSpPr>
        <p:spPr>
          <a:xfrm>
            <a:off x="553779" y="123708"/>
            <a:ext cx="10877106" cy="410881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9:9</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耶穌從那裡往前走，看見一個人名叫馬太，坐在稅關上，就對他說：「你跟從我來。」他就起來跟從了耶穌。</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As Jesus went on from there, he saw a man named Matthew sitting at the tax collector’s booth. “Follow me,” he told him, and Matthew got up and followed him.</a:t>
            </a:r>
            <a:endParaRPr lang="en-US" sz="2000" dirty="0"/>
          </a:p>
        </p:txBody>
      </p:sp>
    </p:spTree>
    <p:extLst>
      <p:ext uri="{BB962C8B-B14F-4D97-AF65-F5344CB8AC3E}">
        <p14:creationId xmlns:p14="http://schemas.microsoft.com/office/powerpoint/2010/main" val="2313781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1026" name="Picture 2" descr="No photo description available.">
            <a:extLst>
              <a:ext uri="{FF2B5EF4-FFF2-40B4-BE49-F238E27FC236}">
                <a16:creationId xmlns:a16="http://schemas.microsoft.com/office/drawing/2014/main" id="{BEC45681-27AA-8C6D-C4B6-39D8FCE50E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193" y="-657880"/>
            <a:ext cx="5029613" cy="660423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1DB4D6E-C8DB-8F71-91B9-4FD5F5CE06BF}"/>
              </a:ext>
            </a:extLst>
          </p:cNvPr>
          <p:cNvSpPr txBox="1"/>
          <p:nvPr/>
        </p:nvSpPr>
        <p:spPr>
          <a:xfrm>
            <a:off x="1695893" y="5946354"/>
            <a:ext cx="9202478" cy="707886"/>
          </a:xfrm>
          <a:prstGeom prst="rect">
            <a:avLst/>
          </a:prstGeom>
          <a:noFill/>
        </p:spPr>
        <p:txBody>
          <a:bodyPr wrap="square">
            <a:spAutoFit/>
          </a:bodyPr>
          <a:lstStyle/>
          <a:p>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「看見一個人名叫馬太，坐在稅關上」</a:t>
            </a:r>
            <a:endParaRPr lang="en-US" dirty="0"/>
          </a:p>
        </p:txBody>
      </p:sp>
    </p:spTree>
    <p:extLst>
      <p:ext uri="{BB962C8B-B14F-4D97-AF65-F5344CB8AC3E}">
        <p14:creationId xmlns:p14="http://schemas.microsoft.com/office/powerpoint/2010/main" val="40429008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A44D3-1A16-4C21-4E1D-9AC48C2C782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BABE1EF-50CA-5445-A3D7-3051CDE9028D}"/>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0013E812-A68F-484F-94E5-C105AE803FA1}"/>
              </a:ext>
            </a:extLst>
          </p:cNvPr>
          <p:cNvSpPr txBox="1"/>
          <p:nvPr/>
        </p:nvSpPr>
        <p:spPr>
          <a:xfrm>
            <a:off x="892496" y="752585"/>
            <a:ext cx="10425257" cy="4278094"/>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轉化世界的動力</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0"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cs typeface="+mn-cs"/>
              </a:rPr>
              <a:t>Dynamics </a:t>
            </a:r>
            <a:r>
              <a:rPr kumimoji="0" lang="en-US" altLang="zh-TW" sz="2800" b="0"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cs typeface="+mn-cs"/>
              </a:rPr>
              <a:t>in </a:t>
            </a:r>
            <a:r>
              <a:rPr kumimoji="0" lang="en-US" altLang="zh-TW" sz="3200" b="0"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cs typeface="+mn-cs"/>
              </a:rPr>
              <a:t>Transforming</a:t>
            </a:r>
            <a:r>
              <a:rPr kumimoji="0" lang="en-US" altLang="zh-TW" sz="2800" b="0"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cs typeface="+mn-cs"/>
              </a:rPr>
              <a:t> the </a:t>
            </a:r>
            <a:r>
              <a:rPr kumimoji="0" lang="en-US" altLang="zh-TW" sz="3200" b="0"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cs typeface="+mn-cs"/>
              </a:rPr>
              <a:t>World</a:t>
            </a:r>
            <a:endParaRPr kumimoji="0" lang="en-US" altLang="zh-TW" sz="2400" b="0"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cs typeface="+mn-cs"/>
            </a:endParaRPr>
          </a:p>
          <a:p>
            <a:pPr marL="571500" marR="0" lvl="0" indent="-5715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異象 </a:t>
            </a:r>
            <a:r>
              <a:rPr kumimoji="0" lang="en-US" altLang="zh-TW" sz="3600" i="0" u="none" strike="noStrike" kern="1200" cap="none" spc="0" normalizeH="0" baseline="0" noProof="0" dirty="0">
                <a:ln>
                  <a:noFill/>
                </a:ln>
                <a:solidFill>
                  <a:srgbClr val="C00000"/>
                </a:solidFill>
                <a:effectLst/>
                <a:uLnTx/>
                <a:uFillTx/>
                <a:latin typeface="Swis721 BlkCn BT" panose="020B0806030502040204" pitchFamily="34" charset="0"/>
                <a:ea typeface="Yu Gothic UI Semibold" panose="020B0700000000000000" pitchFamily="34" charset="-128"/>
              </a:rPr>
              <a:t>Vision</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用神的眼光來看</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285750" marR="0" lvl="0" indent="-28575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571500" marR="0" lvl="0" indent="-5715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信心</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i="0" u="none" strike="noStrike" kern="1200" cap="none" spc="0" normalizeH="0" baseline="0" noProof="0" dirty="0">
                <a:ln>
                  <a:noFill/>
                </a:ln>
                <a:solidFill>
                  <a:srgbClr val="C00000"/>
                </a:solidFill>
                <a:effectLst/>
                <a:uLnTx/>
                <a:uFillTx/>
                <a:latin typeface="Swis721 BlkCn BT" panose="020B0806030502040204" pitchFamily="34" charset="0"/>
                <a:ea typeface="Yu Gothic UI Semibold" panose="020B0700000000000000" pitchFamily="34" charset="-128"/>
              </a:rPr>
              <a:t>Faith</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離開舒適區前進應許之地</a:t>
            </a:r>
          </a:p>
          <a:p>
            <a:pPr marL="571500" marR="0" lvl="0" indent="-5715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285750" marR="0" lvl="0" indent="-28575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571500" marR="0" lvl="0" indent="-5715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毅力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Grit</a:t>
            </a:r>
            <a:r>
              <a:rPr kumimoji="0" lang="zh-TW" altLang="en-US" sz="40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 熱情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P</a:t>
            </a: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assion</a:t>
            </a:r>
            <a:r>
              <a:rPr kumimoji="0" lang="en-US" altLang="zh-TW" sz="2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40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a:t>
            </a:r>
            <a:r>
              <a:rPr kumimoji="0" lang="en-US" altLang="zh-TW" sz="2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堅忍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P</a:t>
            </a: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erseverance</a:t>
            </a:r>
            <a:endParaRPr kumimoji="0" lang="en-US" altLang="zh-TW" sz="40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884127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B2B10C-28D6-13E4-C559-991FFC5368A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35102" y="49279"/>
            <a:ext cx="12399335" cy="6858000"/>
          </a:xfrm>
          <a:prstGeom prst="rect">
            <a:avLst/>
          </a:prstGeom>
        </p:spPr>
      </p:pic>
      <p:sp>
        <p:nvSpPr>
          <p:cNvPr id="4" name="TextBox 3">
            <a:extLst>
              <a:ext uri="{FF2B5EF4-FFF2-40B4-BE49-F238E27FC236}">
                <a16:creationId xmlns:a16="http://schemas.microsoft.com/office/drawing/2014/main" id="{91DDF7DF-EB08-FA88-8D85-9A70282AEE11}"/>
              </a:ext>
            </a:extLst>
          </p:cNvPr>
          <p:cNvSpPr txBox="1"/>
          <p:nvPr/>
        </p:nvSpPr>
        <p:spPr>
          <a:xfrm>
            <a:off x="446568" y="49279"/>
            <a:ext cx="11132288" cy="555536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13:31-32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他又設個比喻對他們說：「天國好像一粒芥菜種，有人拿去種在田裡。 這原是百種裡最小的，等到長起來，卻比各樣的菜都大，且成了樹，天上的飛鳥來宿在它的枝上。」</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0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He told them another parable: “The kingdom of heaven is like a mustard seed, which a man took and planted in his field. Though it is the smallest of all seeds, yet when it grows, it is the largest of garden plants and becomes a tree, so that the birds come and perch in its branches.”</a:t>
            </a:r>
          </a:p>
        </p:txBody>
      </p:sp>
    </p:spTree>
    <p:extLst>
      <p:ext uri="{BB962C8B-B14F-4D97-AF65-F5344CB8AC3E}">
        <p14:creationId xmlns:p14="http://schemas.microsoft.com/office/powerpoint/2010/main" val="1004021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971693-87B1-5128-7B79-A7DA43BAD7C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086690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0F130-7867-9C75-108E-65670828F1E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7BAEF93-D2A1-FC71-3021-5A02E2767CF0}"/>
              </a:ext>
            </a:extLst>
          </p:cNvPr>
          <p:cNvPicPr>
            <a:picLocks noChangeAspect="1"/>
          </p:cNvPicPr>
          <p:nvPr/>
        </p:nvPicPr>
        <p:blipFill>
          <a:blip r:embed="rId2"/>
          <a:stretch>
            <a:fillRect/>
          </a:stretch>
        </p:blipFill>
        <p:spPr>
          <a:xfrm>
            <a:off x="0" y="0"/>
            <a:ext cx="12192000" cy="6858000"/>
          </a:xfrm>
          <a:prstGeom prst="rect">
            <a:avLst/>
          </a:prstGeom>
        </p:spPr>
      </p:pic>
      <p:sp>
        <p:nvSpPr>
          <p:cNvPr id="5" name="Arrow: Up 4">
            <a:extLst>
              <a:ext uri="{FF2B5EF4-FFF2-40B4-BE49-F238E27FC236}">
                <a16:creationId xmlns:a16="http://schemas.microsoft.com/office/drawing/2014/main" id="{B8AD45D9-4199-627F-02A0-378553080781}"/>
              </a:ext>
            </a:extLst>
          </p:cNvPr>
          <p:cNvSpPr/>
          <p:nvPr/>
        </p:nvSpPr>
        <p:spPr>
          <a:xfrm>
            <a:off x="1924493" y="5002619"/>
            <a:ext cx="462516" cy="643269"/>
          </a:xfrm>
          <a:prstGeom prst="upArrow">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D457B57-53B9-F9BE-8731-A86383C9B44A}"/>
              </a:ext>
            </a:extLst>
          </p:cNvPr>
          <p:cNvSpPr txBox="1"/>
          <p:nvPr/>
        </p:nvSpPr>
        <p:spPr>
          <a:xfrm>
            <a:off x="620675" y="5596116"/>
            <a:ext cx="3070151" cy="1261884"/>
          </a:xfrm>
          <a:prstGeom prst="rect">
            <a:avLst/>
          </a:prstGeom>
          <a:noFill/>
        </p:spPr>
        <p:txBody>
          <a:bodyPr wrap="square" rtlCol="0">
            <a:spAutoFit/>
          </a:bodyPr>
          <a:lstStyle/>
          <a:p>
            <a:pPr algn="ctr"/>
            <a:r>
              <a:rPr lang="zh-TW" altLang="en-US" sz="4400" b="1" dirty="0">
                <a:solidFill>
                  <a:schemeClr val="bg1"/>
                </a:solidFill>
                <a:latin typeface="Segoe UI Semibold" panose="020B0702040204020203" pitchFamily="34" charset="0"/>
                <a:cs typeface="Segoe UI Semibold" panose="020B0702040204020203" pitchFamily="34" charset="0"/>
              </a:rPr>
              <a:t>芥菜種</a:t>
            </a:r>
            <a:r>
              <a:rPr lang="zh-TW" altLang="en-US" sz="3200" b="1" dirty="0">
                <a:solidFill>
                  <a:schemeClr val="bg1"/>
                </a:solidFill>
                <a:latin typeface="Segoe UI Semibold" panose="020B0702040204020203" pitchFamily="34" charset="0"/>
                <a:cs typeface="Segoe UI Semibold" panose="020B0702040204020203" pitchFamily="34" charset="0"/>
              </a:rPr>
              <a:t> </a:t>
            </a:r>
            <a:endParaRPr lang="en-US" altLang="zh-TW" sz="3200" b="1" dirty="0">
              <a:solidFill>
                <a:schemeClr val="bg1"/>
              </a:solidFill>
              <a:latin typeface="Segoe UI Semibold" panose="020B0702040204020203" pitchFamily="34" charset="0"/>
              <a:cs typeface="Segoe UI Semibold" panose="020B0702040204020203" pitchFamily="34" charset="0"/>
            </a:endParaRPr>
          </a:p>
          <a:p>
            <a:pPr algn="ctr"/>
            <a:r>
              <a:rPr lang="en-US" altLang="zh-TW" sz="3200" b="1" dirty="0">
                <a:solidFill>
                  <a:schemeClr val="bg1"/>
                </a:solidFill>
                <a:latin typeface="Segoe UI Semibold" panose="020B0702040204020203" pitchFamily="34" charset="0"/>
                <a:cs typeface="Segoe UI Semibold" panose="020B0702040204020203" pitchFamily="34" charset="0"/>
              </a:rPr>
              <a:t>mustard seed</a:t>
            </a:r>
            <a:r>
              <a:rPr lang="zh-TW" altLang="en-US" sz="3200" b="1" dirty="0">
                <a:solidFill>
                  <a:schemeClr val="bg1"/>
                </a:solidFill>
                <a:latin typeface="Segoe UI Semibold" panose="020B0702040204020203" pitchFamily="34" charset="0"/>
                <a:cs typeface="Segoe UI Semibold" panose="020B0702040204020203" pitchFamily="34" charset="0"/>
              </a:rPr>
              <a:t> </a:t>
            </a:r>
            <a:endParaRPr lang="en-US" sz="3200" b="1" dirty="0">
              <a:solidFill>
                <a:schemeClr val="bg1"/>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932781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72936-B0C4-9258-78E4-82648859756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BECB182-A5F6-5BF7-D65D-E8F840813A6A}"/>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DDC9EBEE-FDC2-9FC5-C543-FFD5316B83F5}"/>
              </a:ext>
            </a:extLst>
          </p:cNvPr>
          <p:cNvSpPr txBox="1"/>
          <p:nvPr/>
        </p:nvSpPr>
        <p:spPr>
          <a:xfrm>
            <a:off x="892496" y="752585"/>
            <a:ext cx="10425257" cy="372409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轉化世界的動力</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0"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cs typeface="+mn-cs"/>
              </a:rPr>
              <a:t>Dynamics </a:t>
            </a:r>
            <a:r>
              <a:rPr kumimoji="0" lang="en-US" altLang="zh-TW" sz="2800" b="0"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cs typeface="+mn-cs"/>
              </a:rPr>
              <a:t>in </a:t>
            </a:r>
            <a:r>
              <a:rPr kumimoji="0" lang="en-US" altLang="zh-TW" sz="3200" b="0"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cs typeface="+mn-cs"/>
              </a:rPr>
              <a:t>Transforming</a:t>
            </a:r>
            <a:r>
              <a:rPr kumimoji="0" lang="en-US" altLang="zh-TW" sz="2800" b="0"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cs typeface="+mn-cs"/>
              </a:rPr>
              <a:t> the </a:t>
            </a:r>
            <a:r>
              <a:rPr kumimoji="0" lang="en-US" altLang="zh-TW" sz="3200" b="0"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cs typeface="+mn-cs"/>
              </a:rPr>
              <a:t>World</a:t>
            </a:r>
            <a:endParaRPr kumimoji="0" lang="en-US" altLang="zh-TW" sz="2400" b="0"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a:ln>
                <a:noFill/>
              </a:ln>
              <a:solidFill>
                <a:srgbClr val="002060"/>
              </a:solidFill>
              <a:effectLst/>
              <a:uLnTx/>
              <a:uFillTx/>
              <a:latin typeface="Swis721 BlkCn BT" panose="020B0806030502040204" pitchFamily="34" charset="0"/>
              <a:ea typeface="Yu Gothic UI Semibold" panose="020B0700000000000000" pitchFamily="34" charset="-128"/>
              <a:cs typeface="+mn-cs"/>
            </a:endParaRPr>
          </a:p>
          <a:p>
            <a:pPr marL="571500" marR="0" lvl="0" indent="-5715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異象</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i="0" u="none" strike="noStrike" kern="1200" cap="none" spc="0" normalizeH="0" baseline="0" noProof="0" dirty="0">
                <a:ln>
                  <a:noFill/>
                </a:ln>
                <a:solidFill>
                  <a:srgbClr val="C00000"/>
                </a:solidFill>
                <a:effectLst/>
                <a:uLnTx/>
                <a:uFillTx/>
                <a:latin typeface="Swis721 BlkCn BT" panose="020B0806030502040204" pitchFamily="34" charset="0"/>
                <a:ea typeface="Yu Gothic UI Semibold" panose="020B0700000000000000" pitchFamily="34" charset="-128"/>
              </a:rPr>
              <a:t>Vision</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用神的眼光來看</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285750" marR="0" lvl="0" indent="-28575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571500" marR="0" lvl="0" indent="-5715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信心</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i="0" u="none" strike="noStrike" kern="1200" cap="none" spc="0" normalizeH="0" baseline="0" noProof="0" dirty="0">
                <a:ln>
                  <a:noFill/>
                </a:ln>
                <a:solidFill>
                  <a:srgbClr val="C00000"/>
                </a:solidFill>
                <a:effectLst/>
                <a:uLnTx/>
                <a:uFillTx/>
                <a:latin typeface="Swis721 BlkCn BT" panose="020B0806030502040204" pitchFamily="34" charset="0"/>
                <a:ea typeface="Yu Gothic UI Semibold" panose="020B0700000000000000" pitchFamily="34" charset="-128"/>
              </a:rPr>
              <a:t>Faith</a:t>
            </a:r>
            <a:r>
              <a:rPr kumimoji="0" lang="en-US" altLang="zh-TW" sz="4000" i="0" u="none" strike="noStrike" kern="1200" cap="none" spc="0" normalizeH="0" baseline="0" noProof="0" dirty="0">
                <a:ln>
                  <a:noFill/>
                </a:ln>
                <a:solidFill>
                  <a:srgbClr val="C00000"/>
                </a:solidFill>
                <a:effectLst/>
                <a:uLnTx/>
                <a:uFillTx/>
                <a:latin typeface="Swis721 BlkCn BT" panose="020B0806030502040204" pitchFamily="34" charset="0"/>
                <a:ea typeface="Yu Gothic UI Semibold" panose="020B0700000000000000" pitchFamily="34" charset="-128"/>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lang="zh-TW" altLang="en-US" sz="4000" b="1" dirty="0">
                <a:solidFill>
                  <a:srgbClr val="002060"/>
                </a:solidFill>
                <a:latin typeface="Yu Gothic UI Semibold" panose="020B0700000000000000" pitchFamily="34" charset="-128"/>
                <a:ea typeface="Yu Gothic UI Semibold" panose="020B0700000000000000" pitchFamily="34" charset="-128"/>
              </a:rPr>
              <a:t>離開</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舒適區</a:t>
            </a:r>
            <a:r>
              <a:rPr lang="zh-TW" altLang="en-US" sz="4000" b="1" dirty="0">
                <a:solidFill>
                  <a:srgbClr val="002060"/>
                </a:solidFill>
                <a:latin typeface="Yu Gothic UI Semibold" panose="020B0700000000000000" pitchFamily="34" charset="-128"/>
                <a:ea typeface="Yu Gothic UI Semibold" panose="020B0700000000000000" pitchFamily="34" charset="-128"/>
              </a:rPr>
              <a:t>前進應許之地</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285750" marR="0" lvl="0" indent="-28575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571500" marR="0" lvl="0" indent="-5715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毅力</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i="0" u="none" strike="noStrike" kern="1200" cap="none" spc="0" normalizeH="0" baseline="0" noProof="0" dirty="0">
                <a:ln>
                  <a:noFill/>
                </a:ln>
                <a:solidFill>
                  <a:srgbClr val="C00000"/>
                </a:solidFill>
                <a:effectLst/>
                <a:uLnTx/>
                <a:uFillTx/>
                <a:latin typeface="Swis721 BlkCn BT" panose="020B0806030502040204" pitchFamily="34" charset="0"/>
                <a:ea typeface="Yu Gothic UI Semibold" panose="020B0700000000000000" pitchFamily="34" charset="-128"/>
              </a:rPr>
              <a:t>Grit</a:t>
            </a:r>
            <a:r>
              <a:rPr kumimoji="0" lang="zh-TW" altLang="en-US" sz="4000" i="0" u="none" strike="noStrike" kern="1200" cap="none" spc="0" normalizeH="0" baseline="0" noProof="0" dirty="0">
                <a:ln>
                  <a:noFill/>
                </a:ln>
                <a:solidFill>
                  <a:srgbClr val="C00000"/>
                </a:solidFill>
                <a:effectLst/>
                <a:uLnTx/>
                <a:uFillTx/>
                <a:latin typeface="Swis721 BlkCn BT" panose="020B0806030502040204" pitchFamily="34" charset="0"/>
                <a:ea typeface="Yu Gothic UI Semibold" panose="020B0700000000000000" pitchFamily="34" charset="-128"/>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熱情 </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P</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assion</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堅忍 </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P</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erseverance</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674246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2050" name="Picture 2" descr="Hardcover Grit: The Power of Passion and Perseverance Book">
            <a:extLst>
              <a:ext uri="{FF2B5EF4-FFF2-40B4-BE49-F238E27FC236}">
                <a16:creationId xmlns:a16="http://schemas.microsoft.com/office/drawing/2014/main" id="{FC22F880-4864-222A-50AF-9388B61760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8967" y="-11687"/>
            <a:ext cx="5024671" cy="688137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0F17B18-2A4A-8668-1E72-C5487231D440}"/>
              </a:ext>
            </a:extLst>
          </p:cNvPr>
          <p:cNvPicPr>
            <a:picLocks noChangeAspect="1"/>
          </p:cNvPicPr>
          <p:nvPr/>
        </p:nvPicPr>
        <p:blipFill>
          <a:blip r:embed="rId3"/>
          <a:stretch>
            <a:fillRect/>
          </a:stretch>
        </p:blipFill>
        <p:spPr>
          <a:xfrm>
            <a:off x="8254137" y="2339256"/>
            <a:ext cx="2644237" cy="2673995"/>
          </a:xfrm>
          <a:prstGeom prst="rect">
            <a:avLst/>
          </a:prstGeom>
        </p:spPr>
      </p:pic>
    </p:spTree>
    <p:extLst>
      <p:ext uri="{BB962C8B-B14F-4D97-AF65-F5344CB8AC3E}">
        <p14:creationId xmlns:p14="http://schemas.microsoft.com/office/powerpoint/2010/main" val="15679832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DF733CA8-7229-53F8-B00A-71BAA0CBC29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5A8A4EB-335B-0E9D-6321-89807F6F6C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a:extLst>
              <a:ext uri="{FF2B5EF4-FFF2-40B4-BE49-F238E27FC236}">
                <a16:creationId xmlns:a16="http://schemas.microsoft.com/office/drawing/2014/main" id="{18B7AAD3-F332-6887-868C-9B17EB4A3892}"/>
              </a:ext>
            </a:extLst>
          </p:cNvPr>
          <p:cNvSpPr txBox="1">
            <a:spLocks noChangeArrowheads="1"/>
          </p:cNvSpPr>
          <p:nvPr/>
        </p:nvSpPr>
        <p:spPr bwMode="auto">
          <a:xfrm>
            <a:off x="800058" y="1444426"/>
            <a:ext cx="10536147" cy="4278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Play Video</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lang="en-US" altLang="zh-TW" sz="72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Grit</a:t>
            </a:r>
            <a:r>
              <a:rPr lang="en-US" altLang="zh-TW" sz="6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a:t>
            </a:r>
            <a:endPar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897882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0E7F6-5FF7-241B-14EC-A090A96460A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A4C4064-3B8E-F11F-17B3-D3EF642F502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67001" y="111642"/>
            <a:ext cx="12399335" cy="6858000"/>
          </a:xfrm>
          <a:prstGeom prst="rect">
            <a:avLst/>
          </a:prstGeom>
        </p:spPr>
      </p:pic>
      <p:sp>
        <p:nvSpPr>
          <p:cNvPr id="4" name="TextBox 3">
            <a:extLst>
              <a:ext uri="{FF2B5EF4-FFF2-40B4-BE49-F238E27FC236}">
                <a16:creationId xmlns:a16="http://schemas.microsoft.com/office/drawing/2014/main" id="{06C0498D-904D-E09E-0A9A-E12C9EC3A9A7}"/>
              </a:ext>
            </a:extLst>
          </p:cNvPr>
          <p:cNvSpPr txBox="1"/>
          <p:nvPr/>
        </p:nvSpPr>
        <p:spPr>
          <a:xfrm>
            <a:off x="595423" y="164805"/>
            <a:ext cx="10430540" cy="475514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希伯來書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Hebrews 6:11-12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我們願你們各人都顯出這樣的殷勤，使你們有滿足的指望，一直到底。</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並且不懈怠，總要效法那些憑</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信心</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和</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忍耐</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承受應許的人。</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We want each of you to show this same diligence to the very end, so that what you hope for may be fully realized.  We do not want you to become lazy, but to imitate those who through </a:t>
            </a:r>
            <a:r>
              <a:rPr kumimoji="0" lang="en-US" sz="3600" b="1" i="0" u="sng"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faith</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a:t>
            </a:r>
            <a:r>
              <a:rPr kumimoji="0" lang="en-US" sz="3600" b="1" i="0" u="sng"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patience</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inherit what has been promised.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208999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「願你榮耀降臨</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497162679"/>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10318</TotalTime>
  <Words>1804</Words>
  <Application>Microsoft Office PowerPoint</Application>
  <PresentationFormat>Widescreen</PresentationFormat>
  <Paragraphs>194</Paragraphs>
  <Slides>27</Slides>
  <Notes>4</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27</vt:i4>
      </vt:variant>
    </vt:vector>
  </HeadingPairs>
  <TitlesOfParts>
    <vt:vector size="40" baseType="lpstr">
      <vt:lpstr>Arial Unicode MS</vt:lpstr>
      <vt:lpstr>DFKai-SB</vt:lpstr>
      <vt:lpstr>Yu Gothic UI Semibold</vt:lpstr>
      <vt:lpstr>Arial</vt:lpstr>
      <vt:lpstr>Calibri</vt:lpstr>
      <vt:lpstr>Cambria</vt:lpstr>
      <vt:lpstr>Century</vt:lpstr>
      <vt:lpstr>Century Gothic</vt:lpstr>
      <vt:lpstr>Mongolian Baiti</vt:lpstr>
      <vt:lpstr>Segoe UI Semibold</vt:lpstr>
      <vt:lpstr>Swis721 BlkCn BT</vt:lpstr>
      <vt:lpstr>Wingdings</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721</cp:revision>
  <cp:lastPrinted>2020-09-23T16:34:05Z</cp:lastPrinted>
  <dcterms:created xsi:type="dcterms:W3CDTF">2015-02-24T04:35:26Z</dcterms:created>
  <dcterms:modified xsi:type="dcterms:W3CDTF">2024-02-15T05:17:44Z</dcterms:modified>
</cp:coreProperties>
</file>