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37"/>
  </p:notesMasterIdLst>
  <p:sldIdLst>
    <p:sldId id="674" r:id="rId2"/>
    <p:sldId id="12039" r:id="rId3"/>
    <p:sldId id="12012" r:id="rId4"/>
    <p:sldId id="11935" r:id="rId5"/>
    <p:sldId id="11999" r:id="rId6"/>
    <p:sldId id="12013" r:id="rId7"/>
    <p:sldId id="12014" r:id="rId8"/>
    <p:sldId id="12011" r:id="rId9"/>
    <p:sldId id="11954" r:id="rId10"/>
    <p:sldId id="12016" r:id="rId11"/>
    <p:sldId id="12015" r:id="rId12"/>
    <p:sldId id="12017" r:id="rId13"/>
    <p:sldId id="12018" r:id="rId14"/>
    <p:sldId id="12019" r:id="rId15"/>
    <p:sldId id="11986" r:id="rId16"/>
    <p:sldId id="12040" r:id="rId17"/>
    <p:sldId id="11808" r:id="rId18"/>
    <p:sldId id="12041" r:id="rId19"/>
    <p:sldId id="12038" r:id="rId20"/>
    <p:sldId id="12021" r:id="rId21"/>
    <p:sldId id="12022" r:id="rId22"/>
    <p:sldId id="12037" r:id="rId23"/>
    <p:sldId id="11983" r:id="rId24"/>
    <p:sldId id="12026" r:id="rId25"/>
    <p:sldId id="12027" r:id="rId26"/>
    <p:sldId id="12028" r:id="rId27"/>
    <p:sldId id="12025" r:id="rId28"/>
    <p:sldId id="12029" r:id="rId29"/>
    <p:sldId id="12030" r:id="rId30"/>
    <p:sldId id="12031" r:id="rId31"/>
    <p:sldId id="12032" r:id="rId32"/>
    <p:sldId id="12033" r:id="rId33"/>
    <p:sldId id="12034" r:id="rId34"/>
    <p:sldId id="12035" r:id="rId35"/>
    <p:sldId id="12036" r:id="rId3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79" d="100"/>
          <a:sy n="79" d="100"/>
        </p:scale>
        <p:origin x="357" y="5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2/26/2024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460205" y="1304365"/>
            <a:ext cx="9144000" cy="449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按著正意解釋聖經</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Rightly Expound Word of God</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February 25,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066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A0E49-8963-F785-E1CE-5FACF0CD2D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2B21B10-0EC4-CFCB-3B46-61DE741D513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615D7F7F-34B4-3E27-E4FB-A8D27877E294}"/>
              </a:ext>
            </a:extLst>
          </p:cNvPr>
          <p:cNvSpPr txBox="1"/>
          <p:nvPr/>
        </p:nvSpPr>
        <p:spPr>
          <a:xfrm>
            <a:off x="430317" y="99012"/>
            <a:ext cx="11025964" cy="34624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提摩太後書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a:t>
            </a:r>
            <a:r>
              <a:rPr kumimoji="1"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T</a:t>
            </a:r>
            <a:r>
              <a:rPr kumimoji="1" lang="en-US" altLang="zh-TW" sz="3200" b="1" i="0" u="none" strike="noStrike" kern="1200" cap="none" spc="0" normalizeH="0" baseline="0" noProof="0" dirty="0" err="1">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imothy</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2:15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你當竭力在　神面前得蒙喜悅，作無愧的工人，按著正意分解真理的道。</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 diligent to present yourself approved to God as a workman who does not need to be ashamed, accurately handling the word of truth.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01884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D273059B-1BFB-C8A9-AA01-B929AE003E4F}"/>
              </a:ext>
            </a:extLst>
          </p:cNvPr>
          <p:cNvSpPr txBox="1"/>
          <p:nvPr/>
        </p:nvSpPr>
        <p:spPr>
          <a:xfrm>
            <a:off x="430317" y="99012"/>
            <a:ext cx="11025964" cy="51244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a:t>
            </a:r>
            <a:r>
              <a:rPr kumimoji="1"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Thess. 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為此，我們也不住地感謝　神，因你們聽見我們所傳　神的道就領受了；不以為是人的道，乃以為是　神的道。</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這道實在是　神的，並且運行在你們信主的人心中。</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we also thank God continually because, when you received the word of God, which you heard from us, you accepted it not as a human word, but as it actually is, the word of God, which is indeed at work in you who believe.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20854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2936-B0C4-9258-78E4-82648859756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ECB182-A5F6-5BF7-D65D-E8F840813A6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DC9EBEE-FDC2-9FC5-C543-FFD5316B83F5}"/>
              </a:ext>
            </a:extLst>
          </p:cNvPr>
          <p:cNvSpPr txBox="1"/>
          <p:nvPr/>
        </p:nvSpPr>
        <p:spPr>
          <a:xfrm>
            <a:off x="2204250" y="2526884"/>
            <a:ext cx="7938929" cy="132343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釋經學的目標就是要藉著解釋聖經以找出作者的意思。</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67424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4A230-84C6-9973-79B4-7BE7C111877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1C4364-28B8-5A2B-0B2D-83BA01E830B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66DA350-BAF2-380C-D6BD-886336CCCA8F}"/>
              </a:ext>
            </a:extLst>
          </p:cNvPr>
          <p:cNvSpPr txBox="1"/>
          <p:nvPr/>
        </p:nvSpPr>
        <p:spPr>
          <a:xfrm>
            <a:off x="1102125" y="401358"/>
            <a:ext cx="9961509" cy="4585871"/>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釋經學 </a:t>
            </a: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Yu Gothic UI Semibold" panose="020B0700000000000000" pitchFamily="34" charset="-128"/>
              </a:rPr>
              <a:t>(Hermeneutics) </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的定義</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 確定經文意義的科學（原則）和藝術（工作）</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其中包括了「解經」</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exegesis</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和「解說」</a:t>
            </a: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exposition</a:t>
            </a: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1.</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）「解經」</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exegesis</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t>
            </a:r>
            <a:r>
              <a:rPr kumimoji="0" lang="zh-TW" altLang="en-US"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的意思是指從歷史文化背景中確定聖經作者的意思</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2.</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）「解說」</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exposition</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t>
            </a:r>
            <a:r>
              <a:rPr kumimoji="0" lang="zh-TW" altLang="en-US"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是向現代的聽眾傳達經文的意思及現實意義 </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463986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B8419-C6CE-90D3-2049-AFFA995FADF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B0F959C-C5CD-EAC9-A22A-0EF89439F45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0591726F-AC39-5AE5-3E73-EF9C412E4077}"/>
              </a:ext>
            </a:extLst>
          </p:cNvPr>
          <p:cNvSpPr txBox="1"/>
          <p:nvPr/>
        </p:nvSpPr>
        <p:spPr>
          <a:xfrm>
            <a:off x="1102125" y="401358"/>
            <a:ext cx="9961509" cy="338554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釋經學 </a:t>
            </a: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Yu Gothic UI Semibold" panose="020B0700000000000000" pitchFamily="34" charset="-128"/>
              </a:rPr>
              <a:t>(Hermeneutics) </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a:t>
            </a:r>
            <a:r>
              <a:rPr lang="zh-TW" altLang="en-US" sz="4000" dirty="0">
                <a:solidFill>
                  <a:srgbClr val="002060"/>
                </a:solidFill>
                <a:latin typeface="Yu Gothic UI Semibold" panose="020B0700000000000000" pitchFamily="34" charset="-128"/>
                <a:ea typeface="Yu Gothic UI Semibold" panose="020B0700000000000000" pitchFamily="34" charset="-128"/>
              </a:rPr>
              <a:t>目的</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 </a:t>
            </a: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1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明白到底 神說了什麼？ 神 所要的是什麼？</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 </a:t>
            </a: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2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學習解釋聖經的正確態度和方法</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 </a:t>
            </a: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3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認識並跨越聖經作者與讀者之間在歷史上、地理上、文化上及語言上與靈性上的鴻溝</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189863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74A2F-5845-69F6-B163-1767CB46410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90356E6-7266-FCB3-41A9-9245E67CF86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844CA4C0-CC35-B0C0-2FB1-E47CD493A5CA}"/>
              </a:ext>
            </a:extLst>
          </p:cNvPr>
          <p:cNvSpPr txBox="1"/>
          <p:nvPr/>
        </p:nvSpPr>
        <p:spPr>
          <a:xfrm>
            <a:off x="1556298" y="752585"/>
            <a:ext cx="9337780" cy="317009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a:t>
            </a: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一位釋經者的首要任務，就是要讓聖經的作者說出他所說的，而不是將我們以為他必須說的強加在他身上。</a:t>
            </a:r>
            <a:r>
              <a:rPr kumimoji="0" lang="en-US" altLang="zh-TW"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a:t>
            </a: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4000" b="1" dirty="0">
              <a:solidFill>
                <a:srgbClr val="002060"/>
              </a:solidFill>
              <a:latin typeface="DFKai-SB" panose="03000509000000000000" pitchFamily="65" charset="-120"/>
              <a:ea typeface="DFKai-SB" panose="03000509000000000000" pitchFamily="65" charset="-12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												~</a:t>
            </a: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rPr>
              <a:t>約翰加爾文</a:t>
            </a: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391713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686439" y="2761272"/>
            <a:ext cx="9056392" cy="9233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「登堂入室」</a:t>
            </a:r>
            <a:r>
              <a:rPr kumimoji="0" lang="en-US" altLang="zh-TW"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717947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C17A-3527-891F-7753-E07C9E3D1F0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2E29533-7D77-EF38-B0B8-5281D5DAA7DD}"/>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E98122F2-F961-0CA8-C0EA-4AC4EF08667B}"/>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66817096-BD42-312A-869E-48E5FF18AA16}"/>
              </a:ext>
            </a:extLst>
          </p:cNvPr>
          <p:cNvSpPr txBox="1"/>
          <p:nvPr/>
        </p:nvSpPr>
        <p:spPr>
          <a:xfrm>
            <a:off x="2234527" y="1812352"/>
            <a:ext cx="8320435" cy="332398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出處</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論語</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先進</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「由也升堂矣，未入於室也。」</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4000" b="1" dirty="0">
                <a:solidFill>
                  <a:srgbClr val="002060"/>
                </a:solidFill>
                <a:latin typeface="Yu Gothic UI Semibold" panose="020B0700000000000000" pitchFamily="34" charset="-128"/>
                <a:ea typeface="Yu Gothic UI Semibold" panose="020B0700000000000000" pitchFamily="34" charset="-128"/>
              </a:rPr>
              <a:t>【</a:t>
            </a:r>
            <a:r>
              <a:rPr lang="zh-TW" altLang="en-US" sz="4000" b="1" dirty="0">
                <a:solidFill>
                  <a:srgbClr val="002060"/>
                </a:solidFill>
                <a:latin typeface="Yu Gothic UI Semibold" panose="020B0700000000000000" pitchFamily="34" charset="-128"/>
                <a:ea typeface="Yu Gothic UI Semibold" panose="020B0700000000000000" pitchFamily="34" charset="-128"/>
              </a:rPr>
              <a:t>解釋</a:t>
            </a:r>
            <a:r>
              <a:rPr lang="en-US" altLang="zh-TW" sz="4000" b="1" dirty="0">
                <a:solidFill>
                  <a:srgbClr val="002060"/>
                </a:solidFill>
                <a:latin typeface="Yu Gothic UI Semibold" panose="020B0700000000000000" pitchFamily="34" charset="-128"/>
                <a:ea typeface="Yu Gothic UI Semibold" panose="020B0700000000000000" pitchFamily="34" charset="-128"/>
              </a:rPr>
              <a:t>】</a:t>
            </a:r>
            <a:r>
              <a:rPr lang="zh-TW" altLang="en-US" sz="4000" b="1" dirty="0">
                <a:solidFill>
                  <a:srgbClr val="002060"/>
                </a:solidFill>
                <a:latin typeface="Yu Gothic UI Semibold" panose="020B0700000000000000" pitchFamily="34" charset="-128"/>
                <a:ea typeface="Yu Gothic UI Semibold" panose="020B0700000000000000" pitchFamily="34" charset="-128"/>
              </a:rPr>
              <a:t>：比喻學問、技能由淺入深、循序漸進，達到更高水平。</a:t>
            </a:r>
            <a:endParaRPr lang="en-US" altLang="zh-TW" sz="40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870865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4F2F5-D6C9-675A-0C70-42F8D968A34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5428B16-EA21-D946-A52E-7DD29BA6E61A}"/>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A9337212-BD18-891A-D6BD-DB896A2FFBC1}"/>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0992B474-6C97-BEE2-454C-2C2C6AD75582}"/>
              </a:ext>
            </a:extLst>
          </p:cNvPr>
          <p:cNvSpPr txBox="1"/>
          <p:nvPr/>
        </p:nvSpPr>
        <p:spPr>
          <a:xfrm>
            <a:off x="1686439" y="2761272"/>
            <a:ext cx="9056392" cy="9233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「呆若木雞」</a:t>
            </a:r>
            <a:r>
              <a:rPr kumimoji="0" lang="en-US" altLang="zh-TW"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84579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DC6A6-D016-6BE2-9AA7-937625F944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A122CE5-7B64-0EF4-01E3-BA770F258323}"/>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2F1F2DE2-CF92-9935-E0C6-C101BE55C139}"/>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B15FFFD0-4F6A-5505-AB0B-D667E27DB96A}"/>
              </a:ext>
            </a:extLst>
          </p:cNvPr>
          <p:cNvSpPr txBox="1"/>
          <p:nvPr/>
        </p:nvSpPr>
        <p:spPr>
          <a:xfrm>
            <a:off x="1789385" y="1703351"/>
            <a:ext cx="9056392" cy="3754874"/>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出處</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莊子</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達生</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「望之似木雞，其德全矣。」</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4000" b="1" dirty="0">
                <a:solidFill>
                  <a:srgbClr val="002060"/>
                </a:solidFill>
                <a:latin typeface="Yu Gothic UI Semibold" panose="020B0700000000000000" pitchFamily="34" charset="-128"/>
                <a:ea typeface="Yu Gothic UI Semibold" panose="020B0700000000000000" pitchFamily="34" charset="-128"/>
              </a:rPr>
              <a:t>【</a:t>
            </a:r>
            <a:r>
              <a:rPr lang="zh-TW" altLang="en-US" sz="4000" b="1" dirty="0">
                <a:solidFill>
                  <a:srgbClr val="002060"/>
                </a:solidFill>
                <a:latin typeface="Yu Gothic UI Semibold" panose="020B0700000000000000" pitchFamily="34" charset="-128"/>
                <a:ea typeface="Yu Gothic UI Semibold" panose="020B0700000000000000" pitchFamily="34" charset="-128"/>
              </a:rPr>
              <a:t>解釋</a:t>
            </a:r>
            <a:r>
              <a:rPr lang="en-US" altLang="zh-TW" sz="4000" b="1" dirty="0">
                <a:solidFill>
                  <a:srgbClr val="002060"/>
                </a:solidFill>
                <a:latin typeface="Yu Gothic UI Semibold" panose="020B0700000000000000" pitchFamily="34" charset="-128"/>
                <a:ea typeface="Yu Gothic UI Semibold" panose="020B0700000000000000" pitchFamily="34" charset="-128"/>
              </a:rPr>
              <a:t>】</a:t>
            </a:r>
            <a:r>
              <a:rPr lang="zh-TW" altLang="en-US" sz="4000" b="1" dirty="0">
                <a:solidFill>
                  <a:srgbClr val="002060"/>
                </a:solidFill>
                <a:latin typeface="Yu Gothic UI Semibold" panose="020B0700000000000000" pitchFamily="34" charset="-128"/>
                <a:ea typeface="Yu Gothic UI Semibold" panose="020B0700000000000000" pitchFamily="34" charset="-128"/>
              </a:rPr>
              <a:t>：褒義詞。本意是形容氣度泰然自若，態度沉穩，不管發生什麼情況，都不會受到外界的影響。」</a:t>
            </a:r>
            <a:endParaRPr lang="en-US" altLang="zh-TW" sz="40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084209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5250F-644D-C92B-347C-1503469D78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DD5C19-194F-F58A-A1E1-E9A063692080}"/>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E511A255-2207-18CD-DF37-1CB099D9A101}"/>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06882660-1BB3-EE00-3F44-3C011E0619E0}"/>
              </a:ext>
            </a:extLst>
          </p:cNvPr>
          <p:cNvSpPr txBox="1"/>
          <p:nvPr/>
        </p:nvSpPr>
        <p:spPr>
          <a:xfrm>
            <a:off x="1686439" y="2761272"/>
            <a:ext cx="9056392" cy="9233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「每下愈況」</a:t>
            </a:r>
            <a:r>
              <a:rPr kumimoji="0" lang="en-US" altLang="zh-TW"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60161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AB501-3CC2-414F-8A59-6C7BF9D053E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C5671B-5691-59B0-A5F2-55A55A38820C}"/>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09054B45-169C-20CB-07DB-FDE04411A2BB}"/>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AF4C3C01-0EBA-B625-F309-8418E6F6844F}"/>
              </a:ext>
            </a:extLst>
          </p:cNvPr>
          <p:cNvSpPr txBox="1"/>
          <p:nvPr/>
        </p:nvSpPr>
        <p:spPr>
          <a:xfrm>
            <a:off x="1704606" y="1601965"/>
            <a:ext cx="9056392" cy="437042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出處</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莊子</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知北遊</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「莊子曰：“夫子之問也，固不及質。    正獲之問於監市履豨也，每下愈況。」</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解釋</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：「道」是無處不在的，在愈低下愈基礎的的地方去看，愈能得出「道」  的真實情況</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065356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9B1E6-D637-49EC-B6A1-548CCF6A315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A8BE91-DE1E-A0B9-D7A5-FD4C487C599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223FD2C5-1BE5-B81D-3866-624C2D341216}"/>
              </a:ext>
            </a:extLst>
          </p:cNvPr>
          <p:cNvSpPr txBox="1"/>
          <p:nvPr/>
        </p:nvSpPr>
        <p:spPr>
          <a:xfrm>
            <a:off x="553779" y="123708"/>
            <a:ext cx="10855836" cy="570925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28:19-20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所以，你們要去，使萬民作我的門徒，奉父、子、聖靈的名給他們施洗。 凡我所吩咐你們的，都教訓他們遵守，我就常與你們同在，直到世界的末了。」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go and make disciples of all nations, baptizing them in the name of the Father and of the Son and of the Holy Spirit,  and teaching them to obey everything I have commanded you. And surely I am with you always, to the very end of the age. (NASB)</a:t>
            </a: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4342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D3BA8-ED9F-490B-C1F8-5D3285EE1B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346F34-6444-23F1-3A58-A6AFFF3B86B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640DD1EB-78CB-2B48-B870-2FCC29DCFC4B}"/>
              </a:ext>
            </a:extLst>
          </p:cNvPr>
          <p:cNvSpPr txBox="1"/>
          <p:nvPr/>
        </p:nvSpPr>
        <p:spPr>
          <a:xfrm>
            <a:off x="553779" y="123708"/>
            <a:ext cx="10954848" cy="60939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28:19-20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所以，你們要</a:t>
            </a:r>
            <a:r>
              <a:rPr kumimoji="0" lang="zh-TW" altLang="en-US" sz="4400" b="1" i="0" u="sng" strike="noStrike" kern="1200" cap="none" spc="0" normalizeH="0" baseline="0" noProof="0" dirty="0">
                <a:ln>
                  <a:noFill/>
                </a:ln>
                <a:solidFill>
                  <a:srgbClr val="FF0000"/>
                </a:solidFill>
                <a:effectLst/>
                <a:highlight>
                  <a:srgbClr val="FFFF00"/>
                </a:highlight>
                <a:uLnTx/>
                <a:uFillTx/>
                <a:latin typeface="DFKai-SB" panose="03000509000000000000" pitchFamily="65" charset="-120"/>
                <a:ea typeface="DFKai-SB" panose="03000509000000000000" pitchFamily="65" charset="-120"/>
                <a:cs typeface="+mn-cs"/>
              </a:rPr>
              <a:t>去</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，使萬民</a:t>
            </a:r>
            <a:r>
              <a:rPr kumimoji="0" lang="zh-TW" altLang="en-US" sz="4400" b="1" i="0" u="sng" strike="noStrike" kern="1200" cap="none" spc="0" normalizeH="0" baseline="0" noProof="0" dirty="0">
                <a:ln>
                  <a:noFill/>
                </a:ln>
                <a:solidFill>
                  <a:srgbClr val="FF0000"/>
                </a:solidFill>
                <a:effectLst/>
                <a:highlight>
                  <a:srgbClr val="FFFF00"/>
                </a:highlight>
                <a:uLnTx/>
                <a:uFillTx/>
                <a:latin typeface="DFKai-SB" panose="03000509000000000000" pitchFamily="65" charset="-120"/>
                <a:ea typeface="DFKai-SB" panose="03000509000000000000" pitchFamily="65" charset="-120"/>
                <a:cs typeface="+mn-cs"/>
              </a:rPr>
              <a:t>作我的門徒</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，奉父、子、聖靈的名給他們</a:t>
            </a:r>
            <a:r>
              <a:rPr kumimoji="0" lang="zh-TW" altLang="en-US" sz="4400" b="1" i="0" u="sng" strike="noStrike" kern="1200" cap="none" spc="0" normalizeH="0" baseline="0" noProof="0" dirty="0">
                <a:ln>
                  <a:noFill/>
                </a:ln>
                <a:solidFill>
                  <a:srgbClr val="FF0000"/>
                </a:solidFill>
                <a:effectLst/>
                <a:highlight>
                  <a:srgbClr val="FFFF00"/>
                </a:highlight>
                <a:uLnTx/>
                <a:uFillTx/>
                <a:latin typeface="DFKai-SB" panose="03000509000000000000" pitchFamily="65" charset="-120"/>
                <a:ea typeface="DFKai-SB" panose="03000509000000000000" pitchFamily="65" charset="-120"/>
                <a:cs typeface="+mn-cs"/>
              </a:rPr>
              <a:t>施洗</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凡我所吩咐你們的，都</a:t>
            </a:r>
            <a:r>
              <a:rPr kumimoji="0" lang="zh-TW" altLang="en-US" sz="4400" b="1" i="0" u="sng" strike="noStrike" kern="1200" cap="none" spc="0" normalizeH="0" baseline="0" noProof="0" dirty="0">
                <a:ln>
                  <a:noFill/>
                </a:ln>
                <a:solidFill>
                  <a:srgbClr val="FF0000"/>
                </a:solidFill>
                <a:effectLst/>
                <a:highlight>
                  <a:srgbClr val="FFFF00"/>
                </a:highlight>
                <a:uLnTx/>
                <a:uFillTx/>
                <a:latin typeface="DFKai-SB" panose="03000509000000000000" pitchFamily="65" charset="-120"/>
                <a:ea typeface="DFKai-SB" panose="03000509000000000000" pitchFamily="65" charset="-120"/>
                <a:cs typeface="+mn-cs"/>
              </a:rPr>
              <a:t>教訓</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他們遵守，我就常與你們同在，直到世界的末了。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a:t>
            </a:r>
            <a:r>
              <a:rPr kumimoji="0" lang="en-US" sz="3600" b="1" i="0" u="sng" strike="noStrike" kern="1200" cap="none" spc="0" normalizeH="0" baseline="0" noProof="0" dirty="0">
                <a:ln>
                  <a:noFill/>
                </a:ln>
                <a:solidFill>
                  <a:srgbClr val="FF0000"/>
                </a:solidFill>
                <a:effectLst/>
                <a:highlight>
                  <a:srgbClr val="FFFF00"/>
                </a:highlight>
                <a:uLnTx/>
                <a:uFillTx/>
                <a:latin typeface="Century" panose="02040604050505020304" pitchFamily="18" charset="0"/>
                <a:ea typeface="新細明體"/>
                <a:cs typeface="+mn-cs"/>
              </a:rPr>
              <a:t>go</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a:t>
            </a:r>
            <a:r>
              <a:rPr kumimoji="0" lang="en-US" sz="3600" b="1" i="0" u="sng" strike="noStrike" kern="1200" cap="none" spc="0" normalizeH="0" baseline="0" noProof="0" dirty="0">
                <a:ln>
                  <a:noFill/>
                </a:ln>
                <a:solidFill>
                  <a:srgbClr val="FF0000"/>
                </a:solidFill>
                <a:effectLst/>
                <a:highlight>
                  <a:srgbClr val="FFFF00"/>
                </a:highlight>
                <a:uLnTx/>
                <a:uFillTx/>
                <a:latin typeface="Century" panose="02040604050505020304" pitchFamily="18" charset="0"/>
                <a:ea typeface="新細明體"/>
                <a:cs typeface="+mn-cs"/>
              </a:rPr>
              <a:t>make disciples</a:t>
            </a:r>
            <a:r>
              <a:rPr kumimoji="0" lang="en-US" sz="2800" b="1" i="0" u="sng"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of all nations, </a:t>
            </a:r>
            <a:r>
              <a:rPr kumimoji="0" lang="en-US" sz="3600" b="1" i="0" u="sng" strike="noStrike" kern="1200" cap="none" spc="0" normalizeH="0" baseline="0" noProof="0" dirty="0">
                <a:ln>
                  <a:noFill/>
                </a:ln>
                <a:solidFill>
                  <a:srgbClr val="FF0000"/>
                </a:solidFill>
                <a:effectLst/>
                <a:highlight>
                  <a:srgbClr val="FFFF00"/>
                </a:highlight>
                <a:uLnTx/>
                <a:uFillTx/>
                <a:latin typeface="Century" panose="02040604050505020304" pitchFamily="18" charset="0"/>
                <a:ea typeface="新細明體"/>
                <a:cs typeface="+mn-cs"/>
              </a:rPr>
              <a:t>baptizing</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them in the name of the Father and of the Son and of the Holy Spirit,  and </a:t>
            </a:r>
            <a:r>
              <a:rPr kumimoji="0" lang="en-US" sz="3600" b="1" i="0" u="sng" strike="noStrike" kern="1200" cap="none" spc="0" normalizeH="0" baseline="0" noProof="0" dirty="0">
                <a:ln>
                  <a:noFill/>
                </a:ln>
                <a:solidFill>
                  <a:srgbClr val="FF0000"/>
                </a:solidFill>
                <a:effectLst/>
                <a:highlight>
                  <a:srgbClr val="FFFF00"/>
                </a:highlight>
                <a:uLnTx/>
                <a:uFillTx/>
                <a:latin typeface="Century" panose="02040604050505020304" pitchFamily="18" charset="0"/>
                <a:ea typeface="新細明體"/>
                <a:cs typeface="+mn-cs"/>
              </a:rPr>
              <a:t>teaching</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them to obey everything I have commanded you. And surely I am with you always, to the very end of the age.  (NASB)</a:t>
            </a: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855615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34322" y="-345815"/>
            <a:ext cx="16970814" cy="754963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1622909" y="2721114"/>
            <a:ext cx="8998664" cy="76944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釋經原則</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（一）</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上下文原則</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Context</a:t>
            </a:r>
            <a:endParaRPr kumimoji="0" lang="en-US" altLang="zh-TW"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103724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976D6-B5FE-CD3C-AD62-DEEDC26A7B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3CFED7-0905-5041-C428-DC14A467525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88652935-F8C1-70AB-D913-76A22EBD469A}"/>
              </a:ext>
            </a:extLst>
          </p:cNvPr>
          <p:cNvSpPr txBox="1"/>
          <p:nvPr/>
        </p:nvSpPr>
        <p:spPr>
          <a:xfrm>
            <a:off x="430317" y="99012"/>
            <a:ext cx="11025964" cy="34624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提摩太後書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a:t>
            </a:r>
            <a:r>
              <a:rPr kumimoji="1"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T</a:t>
            </a:r>
            <a:r>
              <a:rPr kumimoji="1" lang="en-US" altLang="zh-TW" sz="3200" b="1" i="0" u="none" strike="noStrike" kern="1200" cap="none" spc="0" normalizeH="0" baseline="0" noProof="0" dirty="0" err="1">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imothy</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2:15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你當竭力在　神面前得蒙喜悅，作無愧的工人，按著正意分解真理的道。</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 diligent to present yourself approved to God as a workman who does not need to be ashamed, accurately handling the word of truth.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27145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A11B3-4C40-CB85-C276-845893E6871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B3EC7CF-AB89-A06F-E089-A2FFAA07FF0C}"/>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493D3B01-2E69-EBF2-A244-D93A53EF9188}"/>
              </a:ext>
            </a:extLst>
          </p:cNvPr>
          <p:cNvSpPr txBox="1"/>
          <p:nvPr/>
        </p:nvSpPr>
        <p:spPr>
          <a:xfrm>
            <a:off x="1715392" y="1237309"/>
            <a:ext cx="8883496" cy="378565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一節或一段經文整體的來龍去脈。 在所有解經原則中，首推「不違背上下文」的原則，無論是那一段經文，其原意必須與所處的上下文一致。 錯誤的解經通常都是忽略上下文而引致。</a:t>
            </a:r>
            <a:endParaRPr kumimoji="0" lang="zh-TW" altLang="en-US"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983848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A8A53-0190-A91A-EC6A-9FFFB7D19B9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D7C45B1-FA80-468B-0C6B-A603F049051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019778B3-D601-B65A-C61F-8FB72BABF268}"/>
              </a:ext>
            </a:extLst>
          </p:cNvPr>
          <p:cNvSpPr txBox="1"/>
          <p:nvPr/>
        </p:nvSpPr>
        <p:spPr>
          <a:xfrm>
            <a:off x="1181543" y="1295017"/>
            <a:ext cx="9951194" cy="2862322"/>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上下文（</a:t>
            </a:r>
            <a:r>
              <a:rPr lang="en-US" altLang="zh-TW" sz="4000" b="1" dirty="0">
                <a:solidFill>
                  <a:srgbClr val="002060"/>
                </a:solidFill>
                <a:latin typeface="Yu Gothic UI Semibold" panose="020B0700000000000000" pitchFamily="34" charset="-128"/>
                <a:ea typeface="Yu Gothic UI Semibold" panose="020B0700000000000000" pitchFamily="34" charset="-128"/>
              </a:rPr>
              <a:t>Context</a:t>
            </a:r>
            <a:r>
              <a:rPr lang="zh-TW" altLang="en-US" sz="4000" b="1" dirty="0">
                <a:solidFill>
                  <a:srgbClr val="002060"/>
                </a:solidFill>
                <a:latin typeface="Yu Gothic UI Semibold" panose="020B0700000000000000" pitchFamily="34" charset="-128"/>
                <a:ea typeface="Yu Gothic UI Semibold" panose="020B0700000000000000" pitchFamily="34" charset="-128"/>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解經的重要性</a:t>
            </a:r>
            <a:endParaRPr lang="en-US" altLang="zh-TW" sz="40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zh-TW" altLang="en-US" sz="800" b="1" dirty="0">
              <a:solidFill>
                <a:srgbClr val="002060"/>
              </a:solidFill>
              <a:latin typeface="Yu Gothic UI Semibold" panose="020B0700000000000000" pitchFamily="34" charset="-128"/>
              <a:ea typeface="Yu Gothic UI Semibold" panose="020B0700000000000000" pitchFamily="34" charset="-128"/>
            </a:endParaRPr>
          </a:p>
          <a:p>
            <a:pPr marR="0" lvl="0" defTabSz="457200" rtl="0" eaLnBrk="0" fontAlgn="base" latinLnBrk="0" hangingPunct="0">
              <a:lnSpc>
                <a:spcPct val="100000"/>
              </a:lnSpc>
              <a:spcBef>
                <a:spcPct val="0"/>
              </a:spcBef>
              <a:spcAft>
                <a:spcPct val="0"/>
              </a:spcAft>
              <a:buClrTx/>
              <a:buSzTx/>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1.  </a:t>
            </a:r>
            <a:r>
              <a:rPr lang="zh-TW" altLang="en-US" sz="3600" b="1" dirty="0">
                <a:solidFill>
                  <a:srgbClr val="002060"/>
                </a:solidFill>
                <a:latin typeface="Yu Gothic UI Semibold" panose="020B0700000000000000" pitchFamily="34" charset="-128"/>
                <a:ea typeface="Yu Gothic UI Semibold" panose="020B0700000000000000" pitchFamily="34" charset="-128"/>
              </a:rPr>
              <a:t>不致斷章取義</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R="0" lvl="0" defTabSz="457200" rtl="0" eaLnBrk="0" fontAlgn="base" latinLnBrk="0" hangingPunct="0">
              <a:lnSpc>
                <a:spcPct val="100000"/>
              </a:lnSpc>
              <a:spcBef>
                <a:spcPct val="0"/>
              </a:spcBef>
              <a:spcAft>
                <a:spcPct val="0"/>
              </a:spcAft>
              <a:buClrTx/>
              <a:buSzTx/>
              <a:tabLst/>
              <a:defRPr/>
            </a:pPr>
            <a:endParaRPr lang="zh-TW" altLang="en-US"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2.  </a:t>
            </a:r>
            <a:r>
              <a:rPr lang="zh-TW" altLang="en-US" sz="3600" b="1" dirty="0">
                <a:solidFill>
                  <a:srgbClr val="002060"/>
                </a:solidFill>
                <a:latin typeface="Yu Gothic UI Semibold" panose="020B0700000000000000" pitchFamily="34" charset="-128"/>
                <a:ea typeface="Yu Gothic UI Semibold" panose="020B0700000000000000" pitchFamily="34" charset="-128"/>
              </a:rPr>
              <a:t>能決定所用字的準確意義</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zh-TW" altLang="en-US"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3.  </a:t>
            </a:r>
            <a:r>
              <a:rPr lang="zh-TW" altLang="en-US" sz="3600" b="1" dirty="0">
                <a:solidFill>
                  <a:srgbClr val="002060"/>
                </a:solidFill>
                <a:latin typeface="Yu Gothic UI Semibold" panose="020B0700000000000000" pitchFamily="34" charset="-128"/>
                <a:ea typeface="Yu Gothic UI Semibold" panose="020B0700000000000000" pitchFamily="34" charset="-128"/>
              </a:rPr>
              <a:t>能描述出經文小單元與大單元之間正確的關係</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406352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3C8AA-D2A5-78CF-5EAD-2D4CB7E7BCD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2728D2-F58F-229C-9EC7-113CA8AF087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3BB01AD-F84D-8ED6-01FD-905E66FD5C83}"/>
              </a:ext>
            </a:extLst>
          </p:cNvPr>
          <p:cNvSpPr txBox="1"/>
          <p:nvPr/>
        </p:nvSpPr>
        <p:spPr>
          <a:xfrm>
            <a:off x="1709336" y="1391907"/>
            <a:ext cx="8895608" cy="3600986"/>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上下文（</a:t>
            </a:r>
            <a:r>
              <a:rPr lang="en-US" altLang="zh-TW" sz="4000" b="1" dirty="0">
                <a:solidFill>
                  <a:srgbClr val="002060"/>
                </a:solidFill>
                <a:latin typeface="Yu Gothic UI Semibold" panose="020B0700000000000000" pitchFamily="34" charset="-128"/>
                <a:ea typeface="Yu Gothic UI Semibold" panose="020B0700000000000000" pitchFamily="34" charset="-128"/>
              </a:rPr>
              <a:t>Context</a:t>
            </a:r>
            <a:r>
              <a:rPr lang="zh-TW" altLang="en-US" sz="4000" b="1" dirty="0">
                <a:solidFill>
                  <a:srgbClr val="002060"/>
                </a:solidFill>
                <a:latin typeface="Yu Gothic UI Semibold" panose="020B0700000000000000" pitchFamily="34" charset="-128"/>
                <a:ea typeface="Yu Gothic UI Semibold" panose="020B0700000000000000" pitchFamily="34" charset="-128"/>
              </a:rPr>
              <a:t>）的分類</a:t>
            </a:r>
            <a:endParaRPr lang="en-US" altLang="zh-TW" sz="40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zh-TW" altLang="en-US" sz="800" b="1" dirty="0">
              <a:solidFill>
                <a:srgbClr val="002060"/>
              </a:solidFill>
              <a:latin typeface="Yu Gothic UI Semibold" panose="020B0700000000000000" pitchFamily="34" charset="-128"/>
              <a:ea typeface="Yu Gothic UI Semibold" panose="020B0700000000000000" pitchFamily="34" charset="-128"/>
            </a:endParaRPr>
          </a:p>
          <a:p>
            <a:pPr marR="0" lvl="0" defTabSz="457200" rtl="0" eaLnBrk="0" fontAlgn="base" latinLnBrk="0" hangingPunct="0">
              <a:lnSpc>
                <a:spcPct val="100000"/>
              </a:lnSpc>
              <a:spcBef>
                <a:spcPct val="0"/>
              </a:spcBef>
              <a:spcAft>
                <a:spcPct val="0"/>
              </a:spcAft>
              <a:buClrTx/>
              <a:buSzTx/>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1. </a:t>
            </a:r>
            <a:r>
              <a:rPr lang="zh-TW" altLang="en-US" sz="3600" b="1" dirty="0">
                <a:solidFill>
                  <a:srgbClr val="002060"/>
                </a:solidFill>
                <a:latin typeface="Yu Gothic UI Semibold" panose="020B0700000000000000" pitchFamily="34" charset="-128"/>
                <a:ea typeface="Yu Gothic UI Semibold" panose="020B0700000000000000" pitchFamily="34" charset="-128"/>
              </a:rPr>
              <a:t>  直接的上下文  </a:t>
            </a:r>
            <a:r>
              <a:rPr lang="en-US" altLang="zh-TW" sz="3600" b="1" dirty="0">
                <a:solidFill>
                  <a:srgbClr val="002060"/>
                </a:solidFill>
                <a:latin typeface="Yu Gothic UI Semibold" panose="020B0700000000000000" pitchFamily="34" charset="-128"/>
                <a:ea typeface="Yu Gothic UI Semibold" panose="020B0700000000000000" pitchFamily="34" charset="-128"/>
              </a:rPr>
              <a:t>Immediate Context</a:t>
            </a:r>
          </a:p>
          <a:p>
            <a:pPr marR="0" lvl="0" defTabSz="457200" rtl="0" eaLnBrk="0" fontAlgn="base" latinLnBrk="0" hangingPunct="0">
              <a:lnSpc>
                <a:spcPct val="100000"/>
              </a:lnSpc>
              <a:spcBef>
                <a:spcPct val="0"/>
              </a:spcBef>
              <a:spcAft>
                <a:spcPct val="0"/>
              </a:spcAft>
              <a:buClrTx/>
              <a:buSzTx/>
              <a:tabLst/>
              <a:defRPr/>
            </a:pPr>
            <a:endParaRPr lang="zh-TW" altLang="en-US"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002060"/>
                </a:solidFill>
                <a:latin typeface="Yu Gothic UI Semibold" panose="020B0700000000000000" pitchFamily="34" charset="-128"/>
                <a:ea typeface="Yu Gothic UI Semibold" panose="020B0700000000000000" pitchFamily="34" charset="-128"/>
              </a:rPr>
              <a:t>2. </a:t>
            </a:r>
            <a:r>
              <a:rPr lang="zh-TW" altLang="en-US" sz="3600" b="1" dirty="0">
                <a:solidFill>
                  <a:srgbClr val="002060"/>
                </a:solidFill>
                <a:latin typeface="Yu Gothic UI Semibold" panose="020B0700000000000000" pitchFamily="34" charset="-128"/>
                <a:ea typeface="Yu Gothic UI Semibold" panose="020B0700000000000000" pitchFamily="34" charset="-128"/>
              </a:rPr>
              <a:t>  全書的上下文</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zh-TW" altLang="en-US" sz="800" b="1" dirty="0">
              <a:solidFill>
                <a:srgbClr val="002060"/>
              </a:solidFill>
              <a:latin typeface="Yu Gothic UI Semibold" panose="020B0700000000000000" pitchFamily="34" charset="-128"/>
              <a:ea typeface="Yu Gothic UI Semibold" panose="020B0700000000000000" pitchFamily="34" charset="-128"/>
            </a:endParaRPr>
          </a:p>
          <a:p>
            <a:pPr marL="742950" marR="0" lvl="0" indent="-742950" defTabSz="457200" rtl="0" eaLnBrk="0" fontAlgn="base" latinLnBrk="0" hangingPunct="0">
              <a:lnSpc>
                <a:spcPct val="100000"/>
              </a:lnSpc>
              <a:spcBef>
                <a:spcPct val="0"/>
              </a:spcBef>
              <a:spcAft>
                <a:spcPct val="0"/>
              </a:spcAft>
              <a:buClrTx/>
              <a:buSzTx/>
              <a:buFontTx/>
              <a:buAutoNum type="arabicPeriod" startAt="3"/>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其它書卷的上下文</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742950" marR="0" lvl="0" indent="-742950" defTabSz="457200" rtl="0" eaLnBrk="0" fontAlgn="base" latinLnBrk="0" hangingPunct="0">
              <a:lnSpc>
                <a:spcPct val="100000"/>
              </a:lnSpc>
              <a:spcBef>
                <a:spcPct val="0"/>
              </a:spcBef>
              <a:spcAft>
                <a:spcPct val="0"/>
              </a:spcAft>
              <a:buClrTx/>
              <a:buSzTx/>
              <a:buFontTx/>
              <a:buAutoNum type="arabicPeriod" startAt="3"/>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742950" marR="0" lvl="0" indent="-742950" defTabSz="457200" rtl="0" eaLnBrk="0" fontAlgn="base" latinLnBrk="0" hangingPunct="0">
              <a:lnSpc>
                <a:spcPct val="100000"/>
              </a:lnSpc>
              <a:spcBef>
                <a:spcPct val="0"/>
              </a:spcBef>
              <a:spcAft>
                <a:spcPct val="0"/>
              </a:spcAft>
              <a:buClrTx/>
              <a:buSzTx/>
              <a:buFontTx/>
              <a:buAutoNum type="arabicPeriod" startAt="3"/>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全本聖經 </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新約舊約</a:t>
            </a:r>
            <a:r>
              <a:rPr lang="en-US" altLang="zh-TW" sz="3600" b="1" dirty="0">
                <a:solidFill>
                  <a:srgbClr val="002060"/>
                </a:solidFill>
                <a:latin typeface="Yu Gothic UI Semibold" panose="020B0700000000000000" pitchFamily="34" charset="-128"/>
                <a:ea typeface="Yu Gothic UI Semibold" panose="020B0700000000000000" pitchFamily="34" charset="-128"/>
              </a:rPr>
              <a:t>) </a:t>
            </a:r>
            <a:r>
              <a:rPr lang="zh-TW" altLang="en-US" sz="3600" b="1" dirty="0">
                <a:solidFill>
                  <a:srgbClr val="002060"/>
                </a:solidFill>
                <a:latin typeface="Yu Gothic UI Semibold" panose="020B0700000000000000" pitchFamily="34" charset="-128"/>
                <a:ea typeface="Yu Gothic UI Semibold" panose="020B0700000000000000" pitchFamily="34" charset="-128"/>
              </a:rPr>
              <a:t>的上下文</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479324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058FE-93A7-CD9D-CD63-3EAB54D49FA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061C6EF-63CD-DB7E-9910-B31804EA2116}"/>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F09E1F5-2BCF-BDDC-8007-AA516893C721}"/>
              </a:ext>
            </a:extLst>
          </p:cNvPr>
          <p:cNvSpPr txBox="1"/>
          <p:nvPr/>
        </p:nvSpPr>
        <p:spPr>
          <a:xfrm>
            <a:off x="1071958" y="477507"/>
            <a:ext cx="9951194" cy="5632311"/>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雖然聖經是經過一千五百多年，由四十位作者用多種語言所寫成，但是，每一位作者都有神的默示和帶領。在聖靈的引導之下，這四十位作者所寫成的六十六卷書，組成了這本互相貫通而有同一主題的聖經。</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endParaRPr lang="zh-TW" altLang="en-US" sz="3600" b="1" dirty="0">
              <a:solidFill>
                <a:srgbClr val="002060"/>
              </a:solidFill>
              <a:latin typeface="Yu Gothic UI Semibold" panose="020B0700000000000000" pitchFamily="34" charset="-128"/>
              <a:ea typeface="Yu Gothic UI Semibold" panose="020B0700000000000000" pitchFamily="34" charset="-128"/>
            </a:endParaRPr>
          </a:p>
          <a:p>
            <a:pPr marL="0" marR="0" lvl="0" indent="0" defTabSz="457200" rtl="0" eaLnBrk="0" fontAlgn="base" latinLnBrk="0" hangingPunct="0">
              <a:lnSpc>
                <a:spcPct val="100000"/>
              </a:lnSpc>
              <a:spcBef>
                <a:spcPct val="0"/>
              </a:spcBef>
              <a:spcAft>
                <a:spcPct val="0"/>
              </a:spcAft>
              <a:buClrTx/>
              <a:buSzTx/>
              <a:buFontTx/>
              <a:buNone/>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因為聖經是一個整體，基督徒應該對整本聖經內容有一些基本的了解。當我們對它的整體的教導有更深入的了解，就能更容易明白各不同部份的教導。</a:t>
            </a: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480792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0E7F6-5FF7-241B-14EC-A090A96460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4C4064-3B8E-F11F-17B3-D3EF642F502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1642"/>
            <a:ext cx="12399335" cy="6858000"/>
          </a:xfrm>
          <a:prstGeom prst="rect">
            <a:avLst/>
          </a:prstGeom>
        </p:spPr>
      </p:pic>
      <p:sp>
        <p:nvSpPr>
          <p:cNvPr id="4" name="TextBox 3">
            <a:extLst>
              <a:ext uri="{FF2B5EF4-FFF2-40B4-BE49-F238E27FC236}">
                <a16:creationId xmlns:a16="http://schemas.microsoft.com/office/drawing/2014/main" id="{06C0498D-904D-E09E-0A9A-E12C9EC3A9A7}"/>
              </a:ext>
            </a:extLst>
          </p:cNvPr>
          <p:cNvSpPr txBox="1"/>
          <p:nvPr/>
        </p:nvSpPr>
        <p:spPr>
          <a:xfrm>
            <a:off x="595423" y="164805"/>
            <a:ext cx="10430540" cy="307776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1:9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我們若認自己的罪，　神是信實的，是公義的，必要赦免我們的罪，洗淨我們一切的不義。</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If we confess our sins, He is faithful and righteous to forgive us our sins and to cleanse us from all unrighteousness.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08999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5893-A325-ED72-E7E3-5B7B0FC6A8A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54165C-6018-53A9-138A-871CF47F19A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1642"/>
            <a:ext cx="12399335" cy="6858000"/>
          </a:xfrm>
          <a:prstGeom prst="rect">
            <a:avLst/>
          </a:prstGeom>
        </p:spPr>
      </p:pic>
      <p:sp>
        <p:nvSpPr>
          <p:cNvPr id="4" name="TextBox 3">
            <a:extLst>
              <a:ext uri="{FF2B5EF4-FFF2-40B4-BE49-F238E27FC236}">
                <a16:creationId xmlns:a16="http://schemas.microsoft.com/office/drawing/2014/main" id="{76D0E087-41D9-238E-D53C-C0AD4C5BD8F5}"/>
              </a:ext>
            </a:extLst>
          </p:cNvPr>
          <p:cNvSpPr txBox="1"/>
          <p:nvPr/>
        </p:nvSpPr>
        <p:spPr>
          <a:xfrm>
            <a:off x="361101" y="164805"/>
            <a:ext cx="11100932" cy="615553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1:6-9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我們若說是與　神相交，卻仍在黑暗裡行，就是說謊話，不行真理了。</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我們若在光明中行，如同　神在光明中，就彼此相交，他兒子耶穌的血也洗淨我們一切的罪。</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我們若說自己無罪，便是自欺，真理不在我們心裡了。</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我們若認自己的罪，</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神是信實的，是公義的，必要赦免我們的罪，洗淨我們一切的不義。</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6</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If we say that we have fellowship with Him and yet walk in the darkness, we lie and do not practice the truth;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26734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F19A4-2BB6-FAD6-E222-C8CA55D47D2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2D05875-E7E9-E84E-CDA1-95EC6435758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111642"/>
            <a:ext cx="12399335" cy="6858000"/>
          </a:xfrm>
          <a:prstGeom prst="rect">
            <a:avLst/>
          </a:prstGeom>
        </p:spPr>
      </p:pic>
      <p:sp>
        <p:nvSpPr>
          <p:cNvPr id="4" name="TextBox 3">
            <a:extLst>
              <a:ext uri="{FF2B5EF4-FFF2-40B4-BE49-F238E27FC236}">
                <a16:creationId xmlns:a16="http://schemas.microsoft.com/office/drawing/2014/main" id="{4E55BB8C-FCBB-E8D0-1ED6-A4DB622E64F0}"/>
              </a:ext>
            </a:extLst>
          </p:cNvPr>
          <p:cNvSpPr txBox="1"/>
          <p:nvPr/>
        </p:nvSpPr>
        <p:spPr>
          <a:xfrm>
            <a:off x="361101" y="164805"/>
            <a:ext cx="11211592" cy="307776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James 1:5</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你們中間若有缺少智慧的，應當求那厚賜與眾人、也不斥責人的　神，主就必賜給他。</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if any of you lacks wisdom, let him ask of God, who gives to all generously and [a]without reproach, and it will be given to him.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731173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91293-D7FA-1117-F11D-B8F9F4CC1C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1BCC7B-768C-59D1-DD18-7C8920D0A2A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111642"/>
            <a:ext cx="12399335" cy="6858000"/>
          </a:xfrm>
          <a:prstGeom prst="rect">
            <a:avLst/>
          </a:prstGeom>
        </p:spPr>
      </p:pic>
      <p:sp>
        <p:nvSpPr>
          <p:cNvPr id="4" name="TextBox 3">
            <a:extLst>
              <a:ext uri="{FF2B5EF4-FFF2-40B4-BE49-F238E27FC236}">
                <a16:creationId xmlns:a16="http://schemas.microsoft.com/office/drawing/2014/main" id="{4A618E97-66EA-A811-D839-8C05AF86C5BD}"/>
              </a:ext>
            </a:extLst>
          </p:cNvPr>
          <p:cNvSpPr txBox="1"/>
          <p:nvPr/>
        </p:nvSpPr>
        <p:spPr>
          <a:xfrm>
            <a:off x="361101" y="164805"/>
            <a:ext cx="11211592" cy="66479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James 1:2-5</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我的弟兄們，你們落在百般試煉中，都要以為大喜樂；因為知道你們的信心經過試驗，就生忍耐。 但忍耐也當成功，使你們成全、完備，毫無缺欠。 你們中間若有缺少智慧的，應當求那厚賜與眾人、也不斥責人的　神，主就必賜給他。</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Consider it all joy, my brethren, when you encounter various trials, knowing that the testing of your faith produces [b]endurance. 4 And let endurance have its perfect result, so that you may be perfect and complete, lacking in nothing.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if any of you lacks wisdom, let him ask of God, who gives to all generously and without reproach, and it will be given to him.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951773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6A3B8-255E-8451-0A43-3032F76DD47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1D7FF9-1374-1B19-28B3-69933193947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1642"/>
            <a:ext cx="12399335" cy="6858000"/>
          </a:xfrm>
          <a:prstGeom prst="rect">
            <a:avLst/>
          </a:prstGeom>
        </p:spPr>
      </p:pic>
      <p:sp>
        <p:nvSpPr>
          <p:cNvPr id="4" name="TextBox 3">
            <a:extLst>
              <a:ext uri="{FF2B5EF4-FFF2-40B4-BE49-F238E27FC236}">
                <a16:creationId xmlns:a16="http://schemas.microsoft.com/office/drawing/2014/main" id="{3DF35B67-D27C-20AC-A814-DC9CA7A4A812}"/>
              </a:ext>
            </a:extLst>
          </p:cNvPr>
          <p:cNvSpPr txBox="1"/>
          <p:nvPr/>
        </p:nvSpPr>
        <p:spPr>
          <a:xfrm>
            <a:off x="595423" y="164805"/>
            <a:ext cx="10430540" cy="198515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腓立比書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Philippians 4:13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我靠著那加給我力量的，凡事都能做。</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can do all things through Him who strengthens me.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77999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2F99C-59EF-9CBD-FD33-C2A34301751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F40023-CB39-EB0A-7E89-C69D9A87F7D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1642"/>
            <a:ext cx="12399335" cy="6858000"/>
          </a:xfrm>
          <a:prstGeom prst="rect">
            <a:avLst/>
          </a:prstGeom>
        </p:spPr>
      </p:pic>
      <p:sp>
        <p:nvSpPr>
          <p:cNvPr id="4" name="TextBox 3">
            <a:extLst>
              <a:ext uri="{FF2B5EF4-FFF2-40B4-BE49-F238E27FC236}">
                <a16:creationId xmlns:a16="http://schemas.microsoft.com/office/drawing/2014/main" id="{D2D47DE7-D05F-A662-88DC-61A130979634}"/>
              </a:ext>
            </a:extLst>
          </p:cNvPr>
          <p:cNvSpPr txBox="1"/>
          <p:nvPr/>
        </p:nvSpPr>
        <p:spPr>
          <a:xfrm>
            <a:off x="595423" y="164805"/>
            <a:ext cx="10744302" cy="660180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腓立比書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Philippians 4:11-13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我並不是因缺乏說這話；我無論在甚麼景況都可以知足，這是我已經學會了。</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我知道怎樣處卑賤，也知道怎樣處豐富；或飽足，或飢餓；或有餘，或缺乏，隨事隨在，我都得了祕訣。 我靠著那加給我力量的，凡事都能做。</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Not that I speak from want, for I have learned to be content in whatever circumstances I am. I know how to get along with humble means, and I also know how to live in prosperity; in any and every circumstance I have learned the secret of being filled and going hungry, both of having abundance and suffering need.  I can do all things through Him who strengthens me.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07479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A8521-9970-01FD-F300-CE2509723D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149BE9-B9E3-4C5A-A2B8-F7FDA22E31A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1642"/>
            <a:ext cx="12399335" cy="6858000"/>
          </a:xfrm>
          <a:prstGeom prst="rect">
            <a:avLst/>
          </a:prstGeom>
        </p:spPr>
      </p:pic>
      <p:sp>
        <p:nvSpPr>
          <p:cNvPr id="4" name="TextBox 3">
            <a:extLst>
              <a:ext uri="{FF2B5EF4-FFF2-40B4-BE49-F238E27FC236}">
                <a16:creationId xmlns:a16="http://schemas.microsoft.com/office/drawing/2014/main" id="{AA27CFB8-B98C-FACC-3EE4-88BE73C2CCF8}"/>
              </a:ext>
            </a:extLst>
          </p:cNvPr>
          <p:cNvSpPr txBox="1"/>
          <p:nvPr/>
        </p:nvSpPr>
        <p:spPr>
          <a:xfrm>
            <a:off x="595422" y="164805"/>
            <a:ext cx="10889907" cy="34624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Ephesians 3:20</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神能照著運行在我們心裡的大力充充足足地成就一切，超過我們所求所想的。</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to Him who is able to do far more abundantly beyond all that we ask or think, according to the power that works within us,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976746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54ADB-3180-BD68-AAAD-C23517F1A2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BC5AFA-9D42-9E9F-9BCD-FC452A5B591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1642"/>
            <a:ext cx="12399335" cy="6858000"/>
          </a:xfrm>
          <a:prstGeom prst="rect">
            <a:avLst/>
          </a:prstGeom>
        </p:spPr>
      </p:pic>
      <p:sp>
        <p:nvSpPr>
          <p:cNvPr id="4" name="TextBox 3">
            <a:extLst>
              <a:ext uri="{FF2B5EF4-FFF2-40B4-BE49-F238E27FC236}">
                <a16:creationId xmlns:a16="http://schemas.microsoft.com/office/drawing/2014/main" id="{177F7301-1808-3F77-B54C-A3DBCA7ED384}"/>
              </a:ext>
            </a:extLst>
          </p:cNvPr>
          <p:cNvSpPr txBox="1"/>
          <p:nvPr/>
        </p:nvSpPr>
        <p:spPr>
          <a:xfrm>
            <a:off x="343628" y="164805"/>
            <a:ext cx="11409615" cy="63555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Ephesians 3:18-20</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使基督因你們的信，住在你們心裡，叫你們的愛心有根有基，能以和眾聖徒一同明白基督的愛是何等長闊高深，並知道這愛是過於人所能測度的，便叫　神一切所充滿的，充滿了你們。　神能照著運行在我們心裡的大力充充足足地成就一切，超過我們所求所想的。</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19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to know the love of Christ which surpasses knowledge, that you may be filled up to all the fullness of God. Now to Him who is able to do far more abundantly beyond all that we ask or think, according to the power that works within us,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73861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82003-2DBA-2F31-A0AA-1D361146F1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2401CD-5C3C-875F-7AB5-8AA99047E45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80EAD5C9-7A09-40E5-C6DB-C58264EA0D0C}"/>
              </a:ext>
            </a:extLst>
          </p:cNvPr>
          <p:cNvSpPr txBox="1"/>
          <p:nvPr/>
        </p:nvSpPr>
        <p:spPr>
          <a:xfrm>
            <a:off x="396046" y="123708"/>
            <a:ext cx="11176647" cy="66171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4:5-7</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魔鬼就帶他進了聖城，叫他站在殿頂上，對他說：「你若是　神的兒子，可以跳下去，因為經上記著說：主要為你吩咐他的使者用手托著你，免得你的腳碰在石頭上。」 耶穌對他說：「經上又記著說：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不可試探主─你的　神。</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6 and said to Him, “If You are the Son of God, throw Yourself down; for it is written, ‘He will command His angels concerning You’; and ‘On their hands they will bear You up, So that You will not strike Your foot against a stone.’” Jesus said to him, “On the other hand, it is written, ‘You shall not put the Lord your God to the test.’”. (NASB)</a:t>
            </a: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29185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6D9EB-A40D-1827-333B-ED703B8D05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8E4DFE-4526-A182-1DCF-269572224F4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CBCBFD5C-B391-D9BB-839B-350462379F70}"/>
              </a:ext>
            </a:extLst>
          </p:cNvPr>
          <p:cNvSpPr txBox="1"/>
          <p:nvPr/>
        </p:nvSpPr>
        <p:spPr>
          <a:xfrm>
            <a:off x="477585" y="37214"/>
            <a:ext cx="10553457" cy="450892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91:11-12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因他要為你吩咐他的使者，在你行的一切道路上保護你。 他們要用手托著你，免得你的腳碰在石頭上。</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He will give His angels charge concerning you,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guard you in all your ways.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They will bear you up in their hands,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you do not strike your foot against a stone.  (NASB)</a:t>
            </a: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362686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D2A67-DE4E-C702-5E8E-5BDCE2E2B1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36FB76-764C-EAA9-0A3B-BB2B9858003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227798EF-4624-9BD9-3A1A-D16AEC3F7D01}"/>
              </a:ext>
            </a:extLst>
          </p:cNvPr>
          <p:cNvSpPr txBox="1"/>
          <p:nvPr/>
        </p:nvSpPr>
        <p:spPr>
          <a:xfrm>
            <a:off x="396046" y="123708"/>
            <a:ext cx="10786425" cy="30315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申命記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Deuteronomy 6:16</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你們不可試探耶和華─你們的　神，像你們在瑪撒那樣試探他。</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shall not put the Lord your God to the test, as you tested Him at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Massah</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(NASB)</a:t>
            </a: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699032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24DC-C9F5-D8AF-A3BD-2A8EF58643B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F8D39E-66A3-014F-6240-F348C1D95EE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99C5AD03-B3B9-0445-A04C-A8AA10BCA902}"/>
              </a:ext>
            </a:extLst>
          </p:cNvPr>
          <p:cNvSpPr txBox="1"/>
          <p:nvPr/>
        </p:nvSpPr>
        <p:spPr>
          <a:xfrm>
            <a:off x="396046" y="123708"/>
            <a:ext cx="10914557" cy="30315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歌羅西書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Colossians 3:20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你們作兒女的，要凡事聽從父母，因為這是主所喜悅的。</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Children, be obedient to your parents in all things, for this is well-pleasing to the Lord.  (NASB)</a:t>
            </a: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191188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EECAD-5699-4A57-D9C0-6D6D98AB5E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86D77B-E539-5ABA-5698-DB3BA01A0B6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37214"/>
            <a:ext cx="12399335" cy="6858000"/>
          </a:xfrm>
          <a:prstGeom prst="rect">
            <a:avLst/>
          </a:prstGeom>
        </p:spPr>
      </p:pic>
      <p:sp>
        <p:nvSpPr>
          <p:cNvPr id="4" name="TextBox 3">
            <a:extLst>
              <a:ext uri="{FF2B5EF4-FFF2-40B4-BE49-F238E27FC236}">
                <a16:creationId xmlns:a16="http://schemas.microsoft.com/office/drawing/2014/main" id="{DD3CD782-5188-DEB7-F574-D5BD23CB63E0}"/>
              </a:ext>
            </a:extLst>
          </p:cNvPr>
          <p:cNvSpPr txBox="1"/>
          <p:nvPr/>
        </p:nvSpPr>
        <p:spPr>
          <a:xfrm>
            <a:off x="396047" y="123708"/>
            <a:ext cx="10402028" cy="407803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a:t>
            </a:r>
            <a:r>
              <a:rPr kumimoji="1" lang="en-US" altLang="zh-TW" sz="3200" b="1" dirty="0" err="1">
                <a:solidFill>
                  <a:srgbClr val="000000"/>
                </a:solidFill>
                <a:highlight>
                  <a:srgbClr val="FFFF00"/>
                </a:highlight>
                <a:latin typeface="Century" panose="02040604050505020304" pitchFamily="18" charset="0"/>
                <a:ea typeface="DFKai-SB" panose="03000509000000000000" pitchFamily="65" charset="-120"/>
              </a:rPr>
              <a:t>sians</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 6:1-2</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你們作兒女的，要在主裡聽從父母，這是理所當然的。「要孝敬父母，使你得福，在世長壽。」這是第一條帶應許的誡命。</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Children, obey your parents in the Lord, for this is right.  Honor your father and mother (which is the first commandment with a promise),  (NASB)</a:t>
            </a: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544523372"/>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10774</TotalTime>
  <Words>2878</Words>
  <Application>Microsoft Office PowerPoint</Application>
  <PresentationFormat>Widescreen</PresentationFormat>
  <Paragraphs>208</Paragraphs>
  <Slides>35</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 Unicode MS</vt:lpstr>
      <vt:lpstr>DFKai-SB</vt:lpstr>
      <vt:lpstr>Yu Gothic UI Semibold</vt:lpstr>
      <vt:lpstr>Arial</vt:lpstr>
      <vt:lpstr>Calibri</vt:lpstr>
      <vt:lpstr>Cambria</vt:lpstr>
      <vt:lpstr>Century</vt:lpstr>
      <vt:lpstr>Century Gothic</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752</cp:revision>
  <cp:lastPrinted>2020-09-23T16:34:05Z</cp:lastPrinted>
  <dcterms:created xsi:type="dcterms:W3CDTF">2015-02-24T04:35:26Z</dcterms:created>
  <dcterms:modified xsi:type="dcterms:W3CDTF">2024-02-27T00:07:57Z</dcterms:modified>
</cp:coreProperties>
</file>