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61"/>
  </p:notesMasterIdLst>
  <p:sldIdLst>
    <p:sldId id="12039" r:id="rId2"/>
    <p:sldId id="12040" r:id="rId3"/>
    <p:sldId id="12118" r:id="rId4"/>
    <p:sldId id="12119" r:id="rId5"/>
    <p:sldId id="12042" r:id="rId6"/>
    <p:sldId id="12043" r:id="rId7"/>
    <p:sldId id="12044" r:id="rId8"/>
    <p:sldId id="12054" r:id="rId9"/>
    <p:sldId id="12055" r:id="rId10"/>
    <p:sldId id="12056" r:id="rId11"/>
    <p:sldId id="12088" r:id="rId12"/>
    <p:sldId id="12057" r:id="rId13"/>
    <p:sldId id="12098" r:id="rId14"/>
    <p:sldId id="12061" r:id="rId15"/>
    <p:sldId id="12104" r:id="rId16"/>
    <p:sldId id="12062" r:id="rId17"/>
    <p:sldId id="12097" r:id="rId18"/>
    <p:sldId id="12063" r:id="rId19"/>
    <p:sldId id="12103" r:id="rId20"/>
    <p:sldId id="12064" r:id="rId21"/>
    <p:sldId id="12106" r:id="rId22"/>
    <p:sldId id="12059" r:id="rId23"/>
    <p:sldId id="12105" r:id="rId24"/>
    <p:sldId id="12060" r:id="rId25"/>
    <p:sldId id="12108" r:id="rId26"/>
    <p:sldId id="12072" r:id="rId27"/>
    <p:sldId id="12046" r:id="rId28"/>
    <p:sldId id="12074" r:id="rId29"/>
    <p:sldId id="12107" r:id="rId30"/>
    <p:sldId id="12075" r:id="rId31"/>
    <p:sldId id="12100" r:id="rId32"/>
    <p:sldId id="12076" r:id="rId33"/>
    <p:sldId id="12117" r:id="rId34"/>
    <p:sldId id="12091" r:id="rId35"/>
    <p:sldId id="12067" r:id="rId36"/>
    <p:sldId id="12109" r:id="rId37"/>
    <p:sldId id="12068" r:id="rId38"/>
    <p:sldId id="12110" r:id="rId39"/>
    <p:sldId id="12069" r:id="rId40"/>
    <p:sldId id="12092" r:id="rId41"/>
    <p:sldId id="12070" r:id="rId42"/>
    <p:sldId id="12101" r:id="rId43"/>
    <p:sldId id="12071" r:id="rId44"/>
    <p:sldId id="12095" r:id="rId45"/>
    <p:sldId id="12077" r:id="rId46"/>
    <p:sldId id="12089" r:id="rId47"/>
    <p:sldId id="12116" r:id="rId48"/>
    <p:sldId id="12078" r:id="rId49"/>
    <p:sldId id="12114" r:id="rId50"/>
    <p:sldId id="12115" r:id="rId51"/>
    <p:sldId id="12111" r:id="rId52"/>
    <p:sldId id="12102" r:id="rId53"/>
    <p:sldId id="12065" r:id="rId54"/>
    <p:sldId id="12066" r:id="rId55"/>
    <p:sldId id="12113" r:id="rId56"/>
    <p:sldId id="12112" r:id="rId57"/>
    <p:sldId id="12099" r:id="rId58"/>
    <p:sldId id="12120" r:id="rId59"/>
    <p:sldId id="680" r:id="rId60"/>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9"/>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3/3/2024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13947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8958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p:cNvSpPr txBox="1">
            <a:spLocks noChangeArrowheads="1"/>
          </p:cNvSpPr>
          <p:nvPr/>
        </p:nvSpPr>
        <p:spPr bwMode="auto">
          <a:xfrm>
            <a:off x="1106598" y="1304365"/>
            <a:ext cx="9971037" cy="470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按著</a:t>
            </a:r>
            <a:r>
              <a:rPr lang="zh-TW" altLang="en-US" sz="6000" b="1" dirty="0">
                <a:solidFill>
                  <a:srgbClr val="002060"/>
                </a:solidFill>
                <a:latin typeface="Century" panose="02040604050505020304" pitchFamily="18" charset="0"/>
                <a:ea typeface="DFKai-SB" panose="03000509000000000000" pitchFamily="65" charset="-120"/>
                <a:cs typeface="Arial" charset="0"/>
              </a:rPr>
              <a:t>上下文的原則</a:t>
            </a:r>
            <a:r>
              <a:rPr kumimoji="0" lang="zh-TW" altLang="en-US" sz="60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解釋聖經</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Hermeneutics</a:t>
            </a:r>
            <a:r>
              <a:rPr kumimoji="0" lang="zh-TW" altLang="en-US"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with Context Principles</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8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March 3</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965525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15461-67D4-BA85-D8DB-96B446BB69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E2F6480-ED20-F89D-FC99-EED39FF784A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C6211AD5-6467-BE75-F82A-2C8581CDF321}"/>
              </a:ext>
            </a:extLst>
          </p:cNvPr>
          <p:cNvSpPr txBox="1"/>
          <p:nvPr/>
        </p:nvSpPr>
        <p:spPr>
          <a:xfrm>
            <a:off x="430317" y="99012"/>
            <a:ext cx="10664791" cy="39703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提摩太後書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a:t>
            </a:r>
            <a:r>
              <a:rPr kumimoji="1" lang="zh-TW" altLang="en-US"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Timothy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3:16-17</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聖經都是</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a:t>
            </a: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默示</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的，於教訓、督責、使人歸正、教導人學義都是有益的，叫屬　神的人得以完全，預備行各樣的善事。</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All Scripture is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God-breathed</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is useful for teaching, rebuking, correcting and training in righteousness, so that the servant of God may be thoroughly equipped for every good work.</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0580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4FA94-93BB-34C2-CA24-AB93C5D1B8E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4C6A811-996B-08F2-50B1-E10441F2856B}"/>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2638E32B-4546-CC66-AFCC-49B47DA4527A}"/>
              </a:ext>
            </a:extLst>
          </p:cNvPr>
          <p:cNvSpPr txBox="1"/>
          <p:nvPr/>
        </p:nvSpPr>
        <p:spPr>
          <a:xfrm>
            <a:off x="2126535" y="486137"/>
            <a:ext cx="8440538" cy="550920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聖經是聖靈吹氣</a:t>
            </a:r>
            <a:r>
              <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啟示</a:t>
            </a:r>
            <a:r>
              <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lang="zh-TW" altLang="en-US" sz="3600" dirty="0">
                <a:solidFill>
                  <a:srgbClr val="002060"/>
                </a:solidFill>
                <a:latin typeface="Yu Gothic UI Semibold" panose="020B0700000000000000" pitchFamily="34" charset="-128"/>
                <a:ea typeface="Yu Gothic UI Semibold" panose="020B0700000000000000" pitchFamily="34" charset="-128"/>
              </a:rPr>
              <a:t>超然性</a:t>
            </a:r>
            <a:endParaRPr lang="en-US" altLang="zh-TW" sz="3600"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權威性</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合一性</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002060"/>
                </a:solidFill>
                <a:latin typeface="Yu Gothic UI Semibold" panose="020B0700000000000000" pitchFamily="34" charset="-128"/>
                <a:ea typeface="Yu Gothic UI Semibold" panose="020B0700000000000000" pitchFamily="34" charset="-128"/>
              </a:rPr>
              <a:t>聖經是人</a:t>
            </a:r>
            <a:r>
              <a:rPr lang="en-US" altLang="zh-TW" sz="4000" b="1" dirty="0">
                <a:solidFill>
                  <a:srgbClr val="002060"/>
                </a:solidFill>
                <a:latin typeface="Yu Gothic UI Semibold" panose="020B0700000000000000" pitchFamily="34" charset="-128"/>
                <a:ea typeface="Yu Gothic UI Semibold" panose="020B0700000000000000" pitchFamily="34" charset="-128"/>
              </a:rPr>
              <a:t>(40</a:t>
            </a:r>
            <a:r>
              <a:rPr lang="zh-TW" altLang="en-US" sz="4000" b="1" dirty="0">
                <a:solidFill>
                  <a:srgbClr val="002060"/>
                </a:solidFill>
                <a:latin typeface="Yu Gothic UI Semibold" panose="020B0700000000000000" pitchFamily="34" charset="-128"/>
                <a:ea typeface="Yu Gothic UI Semibold" panose="020B0700000000000000" pitchFamily="34" charset="-128"/>
              </a:rPr>
              <a:t> 位作者</a:t>
            </a:r>
            <a:r>
              <a:rPr lang="en-US" altLang="zh-TW" sz="4000" b="1" dirty="0">
                <a:solidFill>
                  <a:srgbClr val="002060"/>
                </a:solidFill>
                <a:latin typeface="Yu Gothic UI Semibold" panose="020B0700000000000000" pitchFamily="34" charset="-128"/>
                <a:ea typeface="Yu Gothic UI Semibold" panose="020B0700000000000000" pitchFamily="34" charset="-128"/>
              </a:rPr>
              <a:t>)</a:t>
            </a:r>
            <a:r>
              <a:rPr lang="zh-TW" altLang="en-US" sz="4000" b="1" dirty="0">
                <a:solidFill>
                  <a:srgbClr val="002060"/>
                </a:solidFill>
                <a:latin typeface="Yu Gothic UI Semibold" panose="020B0700000000000000" pitchFamily="34" charset="-128"/>
                <a:ea typeface="Yu Gothic UI Semibold" panose="020B0700000000000000" pitchFamily="34" charset="-128"/>
              </a:rPr>
              <a:t>的語言寫成的</a:t>
            </a:r>
            <a:endParaRPr lang="en-US" altLang="zh-TW" sz="4000" b="1"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800" b="1"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歷史性</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1485900" lvl="2" indent="-571500">
              <a:buFont typeface="Wingdings" panose="05000000000000000000" pitchFamily="2" charset="2"/>
              <a:buChar char="§"/>
              <a:defRPr/>
            </a:pPr>
            <a:r>
              <a:rPr lang="zh-TW" altLang="en-US" sz="3600" b="1" dirty="0">
                <a:solidFill>
                  <a:srgbClr val="002060"/>
                </a:solidFill>
                <a:latin typeface="Yu Gothic UI Semibold" panose="020B0700000000000000" pitchFamily="34" charset="-128"/>
                <a:ea typeface="Yu Gothic UI Semibold" panose="020B0700000000000000" pitchFamily="34" charset="-128"/>
              </a:rPr>
              <a:t>人文性</a:t>
            </a:r>
            <a:endParaRPr lang="en-US" altLang="zh-TW" sz="3600" b="1" dirty="0">
              <a:solidFill>
                <a:srgbClr val="002060"/>
              </a:solidFill>
              <a:latin typeface="Yu Gothic UI Semibold" panose="020B0700000000000000" pitchFamily="34" charset="-128"/>
              <a:ea typeface="Yu Gothic UI Semibold" panose="020B0700000000000000" pitchFamily="34" charset="-128"/>
            </a:endParaRPr>
          </a:p>
          <a:p>
            <a:pPr marL="1485900" lvl="2" indent="-571500">
              <a:buFont typeface="Wingdings" panose="05000000000000000000" pitchFamily="2" charset="2"/>
              <a:buChar char="§"/>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多樣性</a:t>
            </a: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69979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72936-B0C4-9258-78E4-82648859756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ECB182-A5F6-5BF7-D65D-E8F840813A6A}"/>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DDC9EBEE-FDC2-9FC5-C543-FFD5316B83F5}"/>
              </a:ext>
            </a:extLst>
          </p:cNvPr>
          <p:cNvSpPr txBox="1"/>
          <p:nvPr/>
        </p:nvSpPr>
        <p:spPr>
          <a:xfrm>
            <a:off x="2204250" y="2526884"/>
            <a:ext cx="7938929" cy="132343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釋經學的目標就是要藉著解釋聖經以找出作者的意思。</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175153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4A230-84C6-9973-79B4-7BE7C111877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81C4364-28B8-5A2B-0B2D-83BA01E830B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D66DA350-BAF2-380C-D6BD-886336CCCA8F}"/>
              </a:ext>
            </a:extLst>
          </p:cNvPr>
          <p:cNvSpPr txBox="1"/>
          <p:nvPr/>
        </p:nvSpPr>
        <p:spPr>
          <a:xfrm>
            <a:off x="1102125" y="401358"/>
            <a:ext cx="9961509" cy="4585871"/>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釋經學 </a:t>
            </a: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Yu Gothic UI Semibold" panose="020B0700000000000000" pitchFamily="34" charset="-128"/>
                <a:cs typeface="+mn-cs"/>
              </a:rPr>
              <a:t>(Hermeneutics) </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的定義</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確定經文意義的科學（原則）和藝術（工作）</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其中包括了「解經」</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exegesis</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和「解說」</a:t>
            </a:r>
            <a:r>
              <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exposition</a:t>
            </a:r>
            <a:r>
              <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1.</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）「解經」</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exegesis</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a:t>
            </a:r>
            <a:r>
              <a:rPr kumimoji="0" lang="zh-TW" altLang="en-US"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的意思是指從歷史文化背景中確定聖經作者的意思</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2.</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）「解說」</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a:t>
            </a:r>
            <a:r>
              <a:rPr kumimoji="0" lang="en-US" altLang="zh-TW" sz="32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exposition</a:t>
            </a:r>
            <a:r>
              <a:rPr kumimoji="0" lang="en-US" altLang="zh-TW"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a:t>
            </a:r>
            <a:r>
              <a:rPr kumimoji="0" lang="zh-TW" altLang="en-US" sz="28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mn-cs"/>
              </a:rPr>
              <a:t>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是向現代的聽眾傳達經文的意思及現實意義 </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501954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B8419-C6CE-90D3-2049-AFFA995FADF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B0F959C-C5CD-EAC9-A22A-0EF89439F454}"/>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0591726F-AC39-5AE5-3E73-EF9C412E4077}"/>
              </a:ext>
            </a:extLst>
          </p:cNvPr>
          <p:cNvSpPr txBox="1"/>
          <p:nvPr/>
        </p:nvSpPr>
        <p:spPr>
          <a:xfrm>
            <a:off x="1102125" y="401358"/>
            <a:ext cx="9961509" cy="3385542"/>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釋經學 </a:t>
            </a: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Yu Gothic UI Semibold" panose="020B0700000000000000" pitchFamily="34" charset="-128"/>
                <a:cs typeface="+mn-cs"/>
              </a:rPr>
              <a:t>(Hermeneutics) </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的目的</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1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明白到底 神藉著一段經文說了什麼？</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2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學習解釋聖經的正確態度和方法</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1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3 </a:t>
            </a:r>
            <a:r>
              <a:rPr kumimoji="0" lang="zh-TW" altLang="en-US"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認識並跨越聖經作者與讀者之間在歷史上、地理上、文化上及語言上與靈性上的鴻溝</a:t>
            </a:r>
            <a:endParaRPr kumimoji="0" lang="en-US" altLang="zh-TW" sz="32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1451701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B2D3A-8040-6212-A446-F7EF707CB10F}"/>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34322" y="-345815"/>
            <a:ext cx="16970814" cy="7549630"/>
          </a:xfrm>
          <a:prstGeom prst="rect">
            <a:avLst/>
          </a:prstGeom>
        </p:spPr>
      </p:pic>
      <p:sp>
        <p:nvSpPr>
          <p:cNvPr id="4" name="TextBox 3">
            <a:extLst>
              <a:ext uri="{FF2B5EF4-FFF2-40B4-BE49-F238E27FC236}">
                <a16:creationId xmlns:a16="http://schemas.microsoft.com/office/drawing/2014/main" id="{865BE66A-1B7E-269B-E826-9B0EB8C7CD71}"/>
              </a:ext>
            </a:extLst>
          </p:cNvPr>
          <p:cNvSpPr txBox="1"/>
          <p:nvPr/>
        </p:nvSpPr>
        <p:spPr>
          <a:xfrm>
            <a:off x="1622909" y="2721114"/>
            <a:ext cx="8998664" cy="70788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釋經原則（一）上下文原則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endParaRPr kumimoji="0" lang="en-US" altLang="zh-TW" sz="40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259459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A11B3-4C40-CB85-C276-845893E6871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B3EC7CF-AB89-A06F-E089-A2FFAA07FF0C}"/>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493D3B01-2E69-EBF2-A244-D93A53EF9188}"/>
              </a:ext>
            </a:extLst>
          </p:cNvPr>
          <p:cNvSpPr txBox="1"/>
          <p:nvPr/>
        </p:nvSpPr>
        <p:spPr>
          <a:xfrm>
            <a:off x="1757781" y="1079864"/>
            <a:ext cx="8883496" cy="427809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1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一節或一段經文整體的來龍去脈。 在所有解經原則中，首推「不違背上下文」的原則，無論是那一段經文，其原意必須與所處的上下文一致。 錯誤的解經通常都是忽略上下文而引致。 錯誤的解經就會帶來錯誤的應用，嚴重者還會被帶進異端的信仰中。</a:t>
            </a:r>
            <a:endParaRPr kumimoji="0" lang="zh-TW" altLang="en-US" sz="2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983848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A8A53-0190-A91A-EC6A-9FFFB7D19B9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D7C45B1-FA80-468B-0C6B-A603F049051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019778B3-D601-B65A-C61F-8FB72BABF268}"/>
              </a:ext>
            </a:extLst>
          </p:cNvPr>
          <p:cNvSpPr txBox="1"/>
          <p:nvPr/>
        </p:nvSpPr>
        <p:spPr>
          <a:xfrm>
            <a:off x="1181543" y="1295017"/>
            <a:ext cx="9951194" cy="357020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）解經</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CN"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掌握</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經</a:t>
            </a:r>
            <a:r>
              <a:rPr kumimoji="0" lang="zh-CN"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文信息最重要的</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關鍵</a:t>
            </a:r>
            <a:endParaRPr kumimoji="0" lang="en-US" altLang="zh-CN"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lang="en-US" altLang="zh-TW" sz="700" b="1" dirty="0">
              <a:solidFill>
                <a:srgbClr val="002060"/>
              </a:solidFill>
              <a:latin typeface="Yu Gothic UI Semibold" panose="020B0700000000000000" pitchFamily="34" charset="-128"/>
              <a:ea typeface="Yu Gothic UI Semibold" panose="020B0700000000000000" pitchFamily="34" charset="-128"/>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lang="en-US" altLang="zh-TW" sz="700" b="1" dirty="0">
              <a:solidFill>
                <a:srgbClr val="002060"/>
              </a:solidFill>
              <a:latin typeface="Yu Gothic UI Semibold" panose="020B0700000000000000" pitchFamily="34" charset="-128"/>
              <a:ea typeface="Yu Gothic UI Semibold" panose="020B0700000000000000" pitchFamily="34" charset="-128"/>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CN"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提供了</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經文</a:t>
            </a:r>
            <a:r>
              <a:rPr kumimoji="0" lang="zh-CN"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作者思想上</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的連貫</a:t>
            </a:r>
            <a:r>
              <a:rPr kumimoji="0" lang="zh-CN"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性及相</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關</a:t>
            </a:r>
            <a:r>
              <a:rPr kumimoji="0" lang="zh-CN"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性</a:t>
            </a:r>
            <a:endParaRPr kumimoji="0" lang="en-US" altLang="zh-CN"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CN" sz="7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CN" sz="7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能決定一段經文的準確意義</a:t>
            </a:r>
            <a:endPar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7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zh-TW" sz="7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不致斷章取義</a:t>
            </a:r>
          </a:p>
        </p:txBody>
      </p:sp>
    </p:spTree>
    <p:extLst>
      <p:ext uri="{BB962C8B-B14F-4D97-AF65-F5344CB8AC3E}">
        <p14:creationId xmlns:p14="http://schemas.microsoft.com/office/powerpoint/2010/main" val="689895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BE245-E208-E874-5D53-79B5946D6AB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C1AE7D2-E8D9-ADBA-9888-072104D5107E}"/>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pic>
        <p:nvPicPr>
          <p:cNvPr id="3" name="Picture 2">
            <a:extLst>
              <a:ext uri="{FF2B5EF4-FFF2-40B4-BE49-F238E27FC236}">
                <a16:creationId xmlns:a16="http://schemas.microsoft.com/office/drawing/2014/main" id="{201099D5-63F3-5550-12E6-9CD9A55C7BD2}"/>
              </a:ext>
            </a:extLst>
          </p:cNvPr>
          <p:cNvPicPr>
            <a:picLocks noChangeAspect="1"/>
          </p:cNvPicPr>
          <p:nvPr/>
        </p:nvPicPr>
        <p:blipFill>
          <a:blip r:embed="rId4"/>
          <a:stretch>
            <a:fillRect/>
          </a:stretch>
        </p:blipFill>
        <p:spPr>
          <a:xfrm>
            <a:off x="869992" y="139278"/>
            <a:ext cx="10532758" cy="6497691"/>
          </a:xfrm>
          <a:prstGeom prst="rect">
            <a:avLst/>
          </a:prstGeom>
        </p:spPr>
      </p:pic>
      <p:sp>
        <p:nvSpPr>
          <p:cNvPr id="4" name="TextBox 3">
            <a:extLst>
              <a:ext uri="{FF2B5EF4-FFF2-40B4-BE49-F238E27FC236}">
                <a16:creationId xmlns:a16="http://schemas.microsoft.com/office/drawing/2014/main" id="{7DC90D92-156E-902C-7B6C-80D22EC5FCCD}"/>
              </a:ext>
            </a:extLst>
          </p:cNvPr>
          <p:cNvSpPr txBox="1"/>
          <p:nvPr/>
        </p:nvSpPr>
        <p:spPr>
          <a:xfrm>
            <a:off x="5305761" y="4723390"/>
            <a:ext cx="1846966" cy="584775"/>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本節經文</a:t>
            </a:r>
            <a:endParaRPr kumimoji="0" lang="en-US"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6" name="TextBox 5">
            <a:extLst>
              <a:ext uri="{FF2B5EF4-FFF2-40B4-BE49-F238E27FC236}">
                <a16:creationId xmlns:a16="http://schemas.microsoft.com/office/drawing/2014/main" id="{92492EDE-24FA-5823-E1F0-5AF25C292F19}"/>
              </a:ext>
            </a:extLst>
          </p:cNvPr>
          <p:cNvSpPr txBox="1"/>
          <p:nvPr/>
        </p:nvSpPr>
        <p:spPr>
          <a:xfrm>
            <a:off x="4633472" y="4661554"/>
            <a:ext cx="563172" cy="954107"/>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本段</a:t>
            </a:r>
            <a:endParaRPr kumimoji="0" 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8" name="TextBox 7">
            <a:extLst>
              <a:ext uri="{FF2B5EF4-FFF2-40B4-BE49-F238E27FC236}">
                <a16:creationId xmlns:a16="http://schemas.microsoft.com/office/drawing/2014/main" id="{92BD956A-B986-FB7F-82EB-ADFECFBD0A22}"/>
              </a:ext>
            </a:extLst>
          </p:cNvPr>
          <p:cNvSpPr txBox="1"/>
          <p:nvPr/>
        </p:nvSpPr>
        <p:spPr>
          <a:xfrm>
            <a:off x="4106729" y="4399945"/>
            <a:ext cx="502617" cy="95410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本書</a:t>
            </a:r>
            <a:endParaRPr kumimoji="0" 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10" name="TextBox 9">
            <a:extLst>
              <a:ext uri="{FF2B5EF4-FFF2-40B4-BE49-F238E27FC236}">
                <a16:creationId xmlns:a16="http://schemas.microsoft.com/office/drawing/2014/main" id="{FA58937F-FC25-EE0C-F73A-E4FE4D5A2205}"/>
              </a:ext>
            </a:extLst>
          </p:cNvPr>
          <p:cNvSpPr txBox="1"/>
          <p:nvPr/>
        </p:nvSpPr>
        <p:spPr>
          <a:xfrm>
            <a:off x="3563120" y="3969057"/>
            <a:ext cx="563172" cy="138499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本作者</a:t>
            </a:r>
            <a:endParaRPr kumimoji="0" 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12" name="TextBox 11">
            <a:extLst>
              <a:ext uri="{FF2B5EF4-FFF2-40B4-BE49-F238E27FC236}">
                <a16:creationId xmlns:a16="http://schemas.microsoft.com/office/drawing/2014/main" id="{D7C4D89A-C801-6399-687B-9C9B9A948648}"/>
              </a:ext>
            </a:extLst>
          </p:cNvPr>
          <p:cNvSpPr txBox="1"/>
          <p:nvPr/>
        </p:nvSpPr>
        <p:spPr>
          <a:xfrm>
            <a:off x="3046878" y="3769283"/>
            <a:ext cx="529868" cy="95410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新約</a:t>
            </a:r>
            <a:endParaRPr kumimoji="0" 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14" name="TextBox 13">
            <a:extLst>
              <a:ext uri="{FF2B5EF4-FFF2-40B4-BE49-F238E27FC236}">
                <a16:creationId xmlns:a16="http://schemas.microsoft.com/office/drawing/2014/main" id="{38E150C4-61FE-481B-2076-0821E13B4339}"/>
              </a:ext>
            </a:extLst>
          </p:cNvPr>
          <p:cNvSpPr txBox="1"/>
          <p:nvPr/>
        </p:nvSpPr>
        <p:spPr>
          <a:xfrm>
            <a:off x="2542610" y="3388123"/>
            <a:ext cx="511701" cy="95410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聖經</a:t>
            </a:r>
            <a:endParaRPr kumimoji="0" 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16" name="TextBox 15">
            <a:extLst>
              <a:ext uri="{FF2B5EF4-FFF2-40B4-BE49-F238E27FC236}">
                <a16:creationId xmlns:a16="http://schemas.microsoft.com/office/drawing/2014/main" id="{CE3389FD-73C3-4B5F-448E-BC8C4302418D}"/>
              </a:ext>
            </a:extLst>
          </p:cNvPr>
          <p:cNvSpPr txBox="1"/>
          <p:nvPr/>
        </p:nvSpPr>
        <p:spPr>
          <a:xfrm>
            <a:off x="2033801" y="3006963"/>
            <a:ext cx="560146" cy="95410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地理</a:t>
            </a:r>
            <a:endParaRPr kumimoji="0" 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18" name="TextBox 17">
            <a:extLst>
              <a:ext uri="{FF2B5EF4-FFF2-40B4-BE49-F238E27FC236}">
                <a16:creationId xmlns:a16="http://schemas.microsoft.com/office/drawing/2014/main" id="{AE636663-18C8-82E6-1182-1517625F64B8}"/>
              </a:ext>
            </a:extLst>
          </p:cNvPr>
          <p:cNvSpPr txBox="1"/>
          <p:nvPr/>
        </p:nvSpPr>
        <p:spPr>
          <a:xfrm>
            <a:off x="1514587" y="2625803"/>
            <a:ext cx="632814" cy="95410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歷史</a:t>
            </a:r>
            <a:endParaRPr kumimoji="0" lang="en-US"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20" name="TextBox 19">
            <a:extLst>
              <a:ext uri="{FF2B5EF4-FFF2-40B4-BE49-F238E27FC236}">
                <a16:creationId xmlns:a16="http://schemas.microsoft.com/office/drawing/2014/main" id="{2225639E-2040-05E1-54E7-A70631D9CB07}"/>
              </a:ext>
            </a:extLst>
          </p:cNvPr>
          <p:cNvSpPr txBox="1"/>
          <p:nvPr/>
        </p:nvSpPr>
        <p:spPr>
          <a:xfrm>
            <a:off x="936276" y="944859"/>
            <a:ext cx="578311" cy="206210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文化背景</a:t>
            </a:r>
            <a:endParaRPr kumimoji="0" lang="en-US" sz="32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239349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3C8AA-D2A5-78CF-5EAD-2D4CB7E7BCD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02728D2-F58F-229C-9EC7-113CA8AF0870}"/>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83BB01AD-F84D-8ED6-01FD-905E66FD5C83}"/>
              </a:ext>
            </a:extLst>
          </p:cNvPr>
          <p:cNvSpPr txBox="1"/>
          <p:nvPr/>
        </p:nvSpPr>
        <p:spPr>
          <a:xfrm>
            <a:off x="1483629" y="943791"/>
            <a:ext cx="9483115" cy="360098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）的分類</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的上下文</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Immediate Context</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這本書卷</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其它書卷平行的經文</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全本聖經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新約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舊約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p>
        </p:txBody>
      </p:sp>
    </p:spTree>
    <p:extLst>
      <p:ext uri="{BB962C8B-B14F-4D97-AF65-F5344CB8AC3E}">
        <p14:creationId xmlns:p14="http://schemas.microsoft.com/office/powerpoint/2010/main" val="3951209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94703-439C-D5F0-A3E5-586B44D5CD7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2EC4EED-6CD2-B1AE-74AA-35BEAD2DD9CB}"/>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3FEC7B5C-F330-F20C-61C5-E2268B20CF3B}"/>
              </a:ext>
            </a:extLst>
          </p:cNvPr>
          <p:cNvSpPr txBox="1"/>
          <p:nvPr/>
        </p:nvSpPr>
        <p:spPr>
          <a:xfrm>
            <a:off x="1138458" y="2036379"/>
            <a:ext cx="9985733" cy="495520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用</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的上下文</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經文來解經的範例：</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雅各書</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1:5</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725124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E5699-C78F-DD77-DCCD-971C749366B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DDC499-B4DA-A6C3-7622-57A4BFA01F2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99011"/>
            <a:ext cx="12538598" cy="7068653"/>
          </a:xfrm>
          <a:prstGeom prst="rect">
            <a:avLst/>
          </a:prstGeom>
        </p:spPr>
      </p:pic>
      <p:sp>
        <p:nvSpPr>
          <p:cNvPr id="4" name="TextBox 3">
            <a:extLst>
              <a:ext uri="{FF2B5EF4-FFF2-40B4-BE49-F238E27FC236}">
                <a16:creationId xmlns:a16="http://schemas.microsoft.com/office/drawing/2014/main" id="{16E09C5D-CD48-5BB1-FB82-93A867B7446F}"/>
              </a:ext>
            </a:extLst>
          </p:cNvPr>
          <p:cNvSpPr txBox="1"/>
          <p:nvPr/>
        </p:nvSpPr>
        <p:spPr>
          <a:xfrm>
            <a:off x="361101" y="164805"/>
            <a:ext cx="11211592" cy="280076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你們中間若有缺少智慧的，應當求那厚賜與眾人、也不斥責人的　神，主就必賜給他。</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if any of you lacks wisdom, let him ask of God, who gives to all generously and [a]without reproach, and it will be given to him.</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3927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DAFDF-9E3B-6FE3-3929-28870FEA348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9E03B9C-D768-1F96-790A-E6D9FBEF334C}"/>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800A7275-411C-E709-44F8-2490CE45134A}"/>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9D5E85EE-1303-90A6-F043-271B4342FD74}"/>
              </a:ext>
            </a:extLst>
          </p:cNvPr>
          <p:cNvSpPr txBox="1"/>
          <p:nvPr/>
        </p:nvSpPr>
        <p:spPr>
          <a:xfrm>
            <a:off x="1501795" y="1922106"/>
            <a:ext cx="9549727" cy="284693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雅各書</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James 1:5</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解釋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應用</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C00000"/>
                </a:solidFill>
                <a:latin typeface="Yu Gothic UI Semibold" panose="020B0700000000000000" pitchFamily="34" charset="-128"/>
                <a:ea typeface="Yu Gothic UI Semibold" panose="020B0700000000000000" pitchFamily="34" charset="-128"/>
              </a:rPr>
              <a:t>藉著禱告，神會賜給我無師自通的智慧</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572811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B8556-2948-3176-2D27-E0B99750659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20F8529-B004-3011-090E-0679DEFDD24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104836"/>
            <a:ext cx="12596840" cy="7074478"/>
          </a:xfrm>
          <a:prstGeom prst="rect">
            <a:avLst/>
          </a:prstGeom>
        </p:spPr>
      </p:pic>
      <p:sp>
        <p:nvSpPr>
          <p:cNvPr id="4" name="TextBox 3">
            <a:extLst>
              <a:ext uri="{FF2B5EF4-FFF2-40B4-BE49-F238E27FC236}">
                <a16:creationId xmlns:a16="http://schemas.microsoft.com/office/drawing/2014/main" id="{C9D6AF34-C5CE-D4D7-634A-690E73BE3699}"/>
              </a:ext>
            </a:extLst>
          </p:cNvPr>
          <p:cNvSpPr txBox="1"/>
          <p:nvPr/>
        </p:nvSpPr>
        <p:spPr>
          <a:xfrm>
            <a:off x="361101" y="164805"/>
            <a:ext cx="11211592" cy="547842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1:2-5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我的弟兄們，你們落在百般試煉中，都要以為大喜樂；因為知道你們的信心經過試驗，就生忍耐。 但忍耐也當成功，使你們成全、完備，毫無缺欠。 你們中間若有缺少智慧的，應當求那厚賜與眾人、也不斥責人的　神，主就必賜給他。</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Consider it all joy, my brethren, when you encounter various trials, knowing that the testing of your faith produces [b]endurance. 4 And let endurance have its perfect result, so that you may be perfect and complete, lacking in nothing.  But if any of you lacks wisdom, let him ask of God, who gives to all generously and without reproach, and it will be given to him.</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546968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E2680-75ED-374F-D19E-9418DE8580F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EB6C7E1-7EC0-D952-A06E-C41D8888A6F2}"/>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5D43CB85-FBD0-271B-2990-4A3A37E21580}"/>
              </a:ext>
            </a:extLst>
          </p:cNvPr>
          <p:cNvSpPr txBox="1"/>
          <p:nvPr/>
        </p:nvSpPr>
        <p:spPr>
          <a:xfrm>
            <a:off x="1205069" y="2036379"/>
            <a:ext cx="9888843" cy="495520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用</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的上下文</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經文來解經的範例：</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腓立比書</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4:13</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663633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A3680-E6F5-FF86-38AB-44C64E30C0E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6A3BF52-35B2-C54B-54AC-0193825DC76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46594"/>
            <a:ext cx="12567719" cy="7016236"/>
          </a:xfrm>
          <a:prstGeom prst="rect">
            <a:avLst/>
          </a:prstGeom>
        </p:spPr>
      </p:pic>
      <p:sp>
        <p:nvSpPr>
          <p:cNvPr id="4" name="TextBox 3">
            <a:extLst>
              <a:ext uri="{FF2B5EF4-FFF2-40B4-BE49-F238E27FC236}">
                <a16:creationId xmlns:a16="http://schemas.microsoft.com/office/drawing/2014/main" id="{99EA0775-B009-14A6-206C-8D909AF78B55}"/>
              </a:ext>
            </a:extLst>
          </p:cNvPr>
          <p:cNvSpPr txBox="1"/>
          <p:nvPr/>
        </p:nvSpPr>
        <p:spPr>
          <a:xfrm>
            <a:off x="595423" y="164805"/>
            <a:ext cx="10430540" cy="181588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腓立比書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Philippians 4:13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我靠著那加給我力量的，凡事都能做。</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can do all things through Him who strengthens me.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979706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1D4F5-3832-2DA6-7650-EF9895AF25E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4895142-0579-D8B7-9C5A-06E5AEC611E7}"/>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B96BEED4-D018-5E9A-11D2-F293D2A66EA3}"/>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C1AF3E52-76AC-0F00-A552-752606BF6011}"/>
              </a:ext>
            </a:extLst>
          </p:cNvPr>
          <p:cNvSpPr txBox="1"/>
          <p:nvPr/>
        </p:nvSpPr>
        <p:spPr>
          <a:xfrm>
            <a:off x="1501795" y="1922106"/>
            <a:ext cx="9549727" cy="276998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腓立比書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4:13</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解釋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應用： </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C00000"/>
                </a:solidFill>
                <a:latin typeface="Yu Gothic UI Semibold" panose="020B0700000000000000" pitchFamily="34" charset="-128"/>
                <a:ea typeface="Yu Gothic UI Semibold" panose="020B0700000000000000" pitchFamily="34" charset="-128"/>
              </a:rPr>
              <a:t>神能</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加給我力量去做所有的事？</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092859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C41C6-1565-5454-E57F-D341A3108F3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29ED0A4-F4AA-8D6F-2B1D-1A821D19731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6484"/>
            <a:ext cx="12567719" cy="7086126"/>
          </a:xfrm>
          <a:prstGeom prst="rect">
            <a:avLst/>
          </a:prstGeom>
        </p:spPr>
      </p:pic>
      <p:sp>
        <p:nvSpPr>
          <p:cNvPr id="4" name="TextBox 3">
            <a:extLst>
              <a:ext uri="{FF2B5EF4-FFF2-40B4-BE49-F238E27FC236}">
                <a16:creationId xmlns:a16="http://schemas.microsoft.com/office/drawing/2014/main" id="{4343ED6B-1DEA-E77B-46C9-7229C57CFB62}"/>
              </a:ext>
            </a:extLst>
          </p:cNvPr>
          <p:cNvSpPr txBox="1"/>
          <p:nvPr/>
        </p:nvSpPr>
        <p:spPr>
          <a:xfrm>
            <a:off x="595423" y="164805"/>
            <a:ext cx="10488037" cy="600164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腓立比書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Philippians 4:11-13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我並不是因缺乏說這話；我無論在甚麼景況都可以知足，這是我已經學會了。</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我知道怎樣處卑賤，也知道怎樣處豐富；或飽足，或飢餓；或有餘，或缺乏，隨事隨在，我都得了祕訣。</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我靠著那加給我力量的，凡事都能做。</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Not that I speak from want, for I have learned to be content in whatever circumstances I am. I know how to get along with humble means, and I also know how to live in prosperity; in any and every circumstance I have learned the secret of being filled and going hungry, both of having abundance and suffering need.  I can do all things through Him who strengthens me.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71674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5177C-1E5A-F451-7EDE-5DD8CC5FA7C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523645E-BF6E-4471-C7FA-30199F869F8D}"/>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EC82B8FC-9E24-87C3-23A7-FE17BBCFCA15}"/>
              </a:ext>
            </a:extLst>
          </p:cNvPr>
          <p:cNvSpPr txBox="1"/>
          <p:nvPr/>
        </p:nvSpPr>
        <p:spPr>
          <a:xfrm>
            <a:off x="1205069" y="2036379"/>
            <a:ext cx="9888843" cy="495520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用</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的上下文</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經文來解經的範例：</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約翰一書</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1:9</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012830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11C9F-207C-E6CF-0844-0F3FF161BF3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2C1D14B-F38F-1D66-13CC-DDBD2460F2C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0660"/>
            <a:ext cx="12550247" cy="7080302"/>
          </a:xfrm>
          <a:prstGeom prst="rect">
            <a:avLst/>
          </a:prstGeom>
        </p:spPr>
      </p:pic>
      <p:sp>
        <p:nvSpPr>
          <p:cNvPr id="4" name="TextBox 3">
            <a:extLst>
              <a:ext uri="{FF2B5EF4-FFF2-40B4-BE49-F238E27FC236}">
                <a16:creationId xmlns:a16="http://schemas.microsoft.com/office/drawing/2014/main" id="{8728924D-45D4-5261-0A5B-EADD1FC790D7}"/>
              </a:ext>
            </a:extLst>
          </p:cNvPr>
          <p:cNvSpPr txBox="1"/>
          <p:nvPr/>
        </p:nvSpPr>
        <p:spPr>
          <a:xfrm>
            <a:off x="595422" y="164805"/>
            <a:ext cx="10773423" cy="27699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約翰一書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John 1:9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我們若認自己的罪，</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神是信實的，是公義的，必要赦免我們的罪，洗淨我們一切的不義。</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If we confess our sins, He is faithful and righteous to forgive us our sins and to cleanse us from all unrighteousness.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156655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F27B4-5058-2303-3366-3BAD1E18AFD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0AE9F4B-00B7-6F19-75B5-3C0DDA933AB5}"/>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A5249D42-6D61-2C71-33B5-CDCC2F90326F}"/>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772AD6C4-3613-4889-94E5-9A03CEF62F56}"/>
              </a:ext>
            </a:extLst>
          </p:cNvPr>
          <p:cNvSpPr txBox="1"/>
          <p:nvPr/>
        </p:nvSpPr>
        <p:spPr>
          <a:xfrm>
            <a:off x="1501795" y="1922106"/>
            <a:ext cx="9549727" cy="289310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約翰一書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1:9</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解釋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應用：</a:t>
            </a: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endPar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帶領慕道友認罪悔改信主的經文？</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040066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F8AD1-BEA8-28D6-2EDA-1DA4A6703C6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250416-6D58-AC56-18FA-8CD394E4D44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04836"/>
            <a:ext cx="12544423" cy="7074478"/>
          </a:xfrm>
          <a:prstGeom prst="rect">
            <a:avLst/>
          </a:prstGeom>
        </p:spPr>
      </p:pic>
      <p:sp>
        <p:nvSpPr>
          <p:cNvPr id="4" name="TextBox 3">
            <a:extLst>
              <a:ext uri="{FF2B5EF4-FFF2-40B4-BE49-F238E27FC236}">
                <a16:creationId xmlns:a16="http://schemas.microsoft.com/office/drawing/2014/main" id="{9E9271A7-D4AB-F960-91B7-75BB0E57FA87}"/>
              </a:ext>
            </a:extLst>
          </p:cNvPr>
          <p:cNvSpPr txBox="1"/>
          <p:nvPr/>
        </p:nvSpPr>
        <p:spPr>
          <a:xfrm>
            <a:off x="361101" y="164805"/>
            <a:ext cx="11100932" cy="49244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約翰一書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John 1:6-9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我們若說是與　神相交，卻仍在黑暗裡行，就是說謊話，不行真理了。</a:t>
            </a:r>
            <a:r>
              <a:rPr kumimoji="0" lang="zh-TW" altLang="en-US" sz="1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我們若在光明中行，如同　神在光明中，就彼此相交，他兒子耶穌的血也洗淨我們一切的罪。</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我們若說自己無罪，便是自欺，真理不在我們心裡了。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我們若認自己的罪，</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神是信實的，是公義的，必要赦免我們的罪，洗淨我們一切的不義。</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6</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If we say that we have fellowship with Him and yet walk in the darkness, we lie and do not practice the truth; </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554416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B3C3A-FABD-CFE5-A63E-A45D20CBAC8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C8F590F-C0C4-E187-C5E2-DB10E0FB1912}"/>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F21402EC-9C3E-16E9-4715-63C259A16598}"/>
              </a:ext>
            </a:extLst>
          </p:cNvPr>
          <p:cNvSpPr txBox="1"/>
          <p:nvPr/>
        </p:nvSpPr>
        <p:spPr>
          <a:xfrm>
            <a:off x="1205069" y="2036379"/>
            <a:ext cx="9888843" cy="495520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用</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的上下文</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經文來解經的範例：</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馬太福音</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7:1-2</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032321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6895B-74B3-4E12-64D2-4F8BA45492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C8A61F0-5A57-4507-2619-56B972BD880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110660"/>
            <a:ext cx="12515130" cy="7005874"/>
          </a:xfrm>
          <a:prstGeom prst="rect">
            <a:avLst/>
          </a:prstGeom>
        </p:spPr>
      </p:pic>
      <p:sp>
        <p:nvSpPr>
          <p:cNvPr id="4" name="TextBox 3">
            <a:extLst>
              <a:ext uri="{FF2B5EF4-FFF2-40B4-BE49-F238E27FC236}">
                <a16:creationId xmlns:a16="http://schemas.microsoft.com/office/drawing/2014/main" id="{4A85CE41-40B7-1A6B-C079-08B97F3420E1}"/>
              </a:ext>
            </a:extLst>
          </p:cNvPr>
          <p:cNvSpPr txBox="1"/>
          <p:nvPr/>
        </p:nvSpPr>
        <p:spPr>
          <a:xfrm>
            <a:off x="559603" y="37214"/>
            <a:ext cx="10855836" cy="406265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7:1-2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你們不要論斷人，免得你們被論斷。</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因為你們怎樣論斷人，也必怎樣被論斷；你們用甚麼量器量給人，也必用甚麼量器量給你們。</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judge, or you too will be judged. For in the same way you judge others, you will be judged, and with the measure you use, it will be measured to you. (NASB)</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491486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F1023-D4E5-06FB-A5F9-461178F68CE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E584061-E600-0323-2BA3-A29492244556}"/>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2173099E-E9C8-3354-17D2-D2A95DDAE020}"/>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8E90AC6D-781E-A07C-BB36-E050C44A9040}"/>
              </a:ext>
            </a:extLst>
          </p:cNvPr>
          <p:cNvSpPr txBox="1"/>
          <p:nvPr/>
        </p:nvSpPr>
        <p:spPr>
          <a:xfrm>
            <a:off x="1501795" y="1922106"/>
            <a:ext cx="9549727" cy="289310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馬太福音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7:1-2</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解釋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應用： </a:t>
            </a:r>
            <a:endPar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不要去判斷別人的是非對錯？</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420704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20797-D2EC-121F-6C45-59A4FDE365E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9AB20D9-C7DD-72F5-9FD1-B6D08623192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93187"/>
            <a:ext cx="12561724" cy="6988401"/>
          </a:xfrm>
          <a:prstGeom prst="rect">
            <a:avLst/>
          </a:prstGeom>
        </p:spPr>
      </p:pic>
      <p:sp>
        <p:nvSpPr>
          <p:cNvPr id="4" name="TextBox 3">
            <a:extLst>
              <a:ext uri="{FF2B5EF4-FFF2-40B4-BE49-F238E27FC236}">
                <a16:creationId xmlns:a16="http://schemas.microsoft.com/office/drawing/2014/main" id="{0842378A-34B1-E1D6-1502-BD875AA38A39}"/>
              </a:ext>
            </a:extLst>
          </p:cNvPr>
          <p:cNvSpPr txBox="1"/>
          <p:nvPr/>
        </p:nvSpPr>
        <p:spPr>
          <a:xfrm>
            <a:off x="559603" y="37214"/>
            <a:ext cx="10826715" cy="627864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7:3-5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為甚麼看見你弟兄眼中有刺，卻不想自己眼中有樑木呢？</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你自己眼中有樑木，怎能對你弟兄說：</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容我去掉你眼中的刺</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呢？ 你這假冒為善的人！</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先去掉自己眼中的樑木，然後才能看得清楚，去掉你弟兄眼中的刺。</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Why do you look at the speck of sawdust in your brother’s eye and pay no attention to the plank in your own eye?  How can you say to your brother, ‘Let me take the speck out of your eye,’ when all the time there is a plank in your own eye?  You hypocrite, first take the plank out of your own eye, and then you will see clearly to remove the speck from your brother’s eye. (NASB)</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3960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D905D-8493-00A2-0C4F-CE32FB681D6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A6970FF-E01C-6EE7-AE3B-4B21228099ED}"/>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4ABDE809-E18B-056E-CE84-BD810E7CD589}"/>
              </a:ext>
            </a:extLst>
          </p:cNvPr>
          <p:cNvSpPr txBox="1"/>
          <p:nvPr/>
        </p:nvSpPr>
        <p:spPr>
          <a:xfrm>
            <a:off x="1205069" y="2036379"/>
            <a:ext cx="9888843" cy="433965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用</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直接</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的上下文</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經文來解經的範例：</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羅馬書</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2:1</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214489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2F167-5F2E-F683-52B4-C0EB8EEA57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C4E760F-8792-2CDA-BA17-5811903025C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0"/>
            <a:ext cx="12614313" cy="6969642"/>
          </a:xfrm>
          <a:prstGeom prst="rect">
            <a:avLst/>
          </a:prstGeom>
        </p:spPr>
      </p:pic>
      <p:sp>
        <p:nvSpPr>
          <p:cNvPr id="4" name="TextBox 3">
            <a:extLst>
              <a:ext uri="{FF2B5EF4-FFF2-40B4-BE49-F238E27FC236}">
                <a16:creationId xmlns:a16="http://schemas.microsoft.com/office/drawing/2014/main" id="{57C098A2-C002-613E-7463-457C9D35D771}"/>
              </a:ext>
            </a:extLst>
          </p:cNvPr>
          <p:cNvSpPr txBox="1"/>
          <p:nvPr/>
        </p:nvSpPr>
        <p:spPr>
          <a:xfrm>
            <a:off x="361101" y="164805"/>
            <a:ext cx="11211592" cy="363176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羅馬</a:t>
            </a: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你這論斷人的，無論你是誰，也無可推諉。</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你在甚麼事上論斷人，就在甚麼事上定自己的罪；因你這論斷人的，自己所行卻和別人一樣。</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therefore, have no excuse, you who pass judgment on someone else, for at whatever point you judge another, you are condemning yourself, because you who pass judgment do the same things. (NASB)</a:t>
            </a:r>
          </a:p>
        </p:txBody>
      </p:sp>
    </p:spTree>
    <p:extLst>
      <p:ext uri="{BB962C8B-B14F-4D97-AF65-F5344CB8AC3E}">
        <p14:creationId xmlns:p14="http://schemas.microsoft.com/office/powerpoint/2010/main" val="631292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9BD50-59C4-88EB-972B-8C5D5220ADC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8516192-D459-01A8-7EE2-FB06EDF9E4A2}"/>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499CA33B-E42B-7DC7-C259-49B570BADDF8}"/>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1D7EEFC0-06BA-926D-2AC5-5EB723E61B52}"/>
              </a:ext>
            </a:extLst>
          </p:cNvPr>
          <p:cNvSpPr txBox="1"/>
          <p:nvPr/>
        </p:nvSpPr>
        <p:spPr>
          <a:xfrm>
            <a:off x="1501795" y="1922106"/>
            <a:ext cx="9549727" cy="2862322"/>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羅馬書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2:1</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解釋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應用</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論斷人就在甚麼事上定自己的罪？</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778456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A4A7E-0E16-20E6-B093-4E436B2B35D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64C521-B72F-9F2E-D630-5742F351DA8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81539"/>
            <a:ext cx="12789039" cy="7051181"/>
          </a:xfrm>
          <a:prstGeom prst="rect">
            <a:avLst/>
          </a:prstGeom>
        </p:spPr>
      </p:pic>
      <p:sp>
        <p:nvSpPr>
          <p:cNvPr id="4" name="TextBox 3">
            <a:extLst>
              <a:ext uri="{FF2B5EF4-FFF2-40B4-BE49-F238E27FC236}">
                <a16:creationId xmlns:a16="http://schemas.microsoft.com/office/drawing/2014/main" id="{C0B1D425-1D2D-BAA0-5661-5C679E30647D}"/>
              </a:ext>
            </a:extLst>
          </p:cNvPr>
          <p:cNvSpPr txBox="1"/>
          <p:nvPr/>
        </p:nvSpPr>
        <p:spPr>
          <a:xfrm>
            <a:off x="361100" y="111642"/>
            <a:ext cx="11363021" cy="69557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羅馬</a:t>
            </a: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書</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2:1-4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你這論斷人的，無論你是誰，也無可推諉。你在甚麼事上論斷人，就在甚麼事上定自己的罪；因你這論斷人的，自己所行卻和別人一樣。</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我們知道這樣行的人，</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神必照真理審判他。</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你這人哪，你論斷行這樣事的人，自己所行的卻和別人一樣，你以為能逃脫　神的審判嗎？ 還是你藐視他豐富的恩慈、寬容、忍耐，不曉得他的恩慈是領你悔改呢？</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therefore, have no excuse, you who pass judgment on someone else, for at whatever point you judge another, you are condemning yourself, because you who pass judgment do the same things.  Now we know that God’s judgment against those who do such things is based on truth.  So when you, a mere human being, pass judgment on them and yet do the same things, do you think you will escape God’s judgment? (NASB)</a:t>
            </a:r>
          </a:p>
        </p:txBody>
      </p:sp>
    </p:spTree>
    <p:extLst>
      <p:ext uri="{BB962C8B-B14F-4D97-AF65-F5344CB8AC3E}">
        <p14:creationId xmlns:p14="http://schemas.microsoft.com/office/powerpoint/2010/main" val="15252148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81008-304D-6107-252E-3DCEC922916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CC540A3-1C13-225F-55E4-295FEF5E410B}"/>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5639FFC5-5A25-0D03-3CDE-0556EC5574F5}"/>
              </a:ext>
            </a:extLst>
          </p:cNvPr>
          <p:cNvSpPr txBox="1"/>
          <p:nvPr/>
        </p:nvSpPr>
        <p:spPr>
          <a:xfrm>
            <a:off x="1483629" y="943791"/>
            <a:ext cx="9483115" cy="360098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）的分類</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直接</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的上下文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Immediate Context</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這本書卷</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其它書卷平行的經文</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全本聖經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新約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舊約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p>
        </p:txBody>
      </p:sp>
    </p:spTree>
    <p:extLst>
      <p:ext uri="{BB962C8B-B14F-4D97-AF65-F5344CB8AC3E}">
        <p14:creationId xmlns:p14="http://schemas.microsoft.com/office/powerpoint/2010/main" val="2962719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9CBF6-567B-0B36-CE5A-D51D2CDA6B3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21538B8-AD08-F584-AAB8-5D9490E140FE}"/>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79F34ECC-3D29-CAB1-C9C4-19F086CF41BB}"/>
              </a:ext>
            </a:extLst>
          </p:cNvPr>
          <p:cNvSpPr txBox="1"/>
          <p:nvPr/>
        </p:nvSpPr>
        <p:spPr>
          <a:xfrm>
            <a:off x="2083136" y="1073533"/>
            <a:ext cx="8126655" cy="4955203"/>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平行的經文 ─ </a:t>
            </a:r>
            <a:r>
              <a:rPr lang="zh-TW" altLang="en-US" sz="4000" dirty="0">
                <a:solidFill>
                  <a:srgbClr val="002060"/>
                </a:solidFill>
                <a:latin typeface="Yu Gothic UI Semibold" panose="020B0700000000000000" pitchFamily="34" charset="-128"/>
                <a:ea typeface="Yu Gothic UI Semibold" panose="020B0700000000000000" pitchFamily="34" charset="-128"/>
              </a:rPr>
              <a:t>聖經</a:t>
            </a:r>
            <a:r>
              <a:rPr kumimoji="0" lang="zh-CN"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中描述同一事件或教</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導</a:t>
            </a:r>
            <a:r>
              <a:rPr kumimoji="0" lang="zh-CN"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同一真理的</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兩</a:t>
            </a:r>
            <a:r>
              <a:rPr kumimoji="0" lang="zh-CN"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段或</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幾</a:t>
            </a:r>
            <a:r>
              <a:rPr kumimoji="0" lang="zh-CN"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段</a:t>
            </a:r>
            <a:r>
              <a:rPr lang="zh-TW" altLang="en-US" sz="4000" dirty="0">
                <a:solidFill>
                  <a:srgbClr val="002060"/>
                </a:solidFill>
                <a:latin typeface="Yu Gothic UI Semibold" panose="020B0700000000000000" pitchFamily="34" charset="-128"/>
                <a:ea typeface="Yu Gothic UI Semibold" panose="020B0700000000000000" pitchFamily="34" charset="-128"/>
              </a:rPr>
              <a:t>經</a:t>
            </a:r>
            <a:r>
              <a:rPr kumimoji="0" lang="zh-CN"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文</a:t>
            </a:r>
            <a:endParaRPr kumimoji="0" lang="en-US" altLang="zh-CN"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lang="en-US" altLang="zh-TW" sz="4000"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主耶穌示範用</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其它書卷平行的經文</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來解經：</a:t>
            </a:r>
            <a:endParaRPr lang="en-US" altLang="zh-TW" sz="4000" dirty="0">
              <a:solidFill>
                <a:srgbClr val="002060"/>
              </a:solidFill>
              <a:latin typeface="Yu Gothic UI Semibold" panose="020B0700000000000000" pitchFamily="34" charset="-128"/>
              <a:ea typeface="Yu Gothic UI Semibold" panose="020B0700000000000000" pitchFamily="34"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馬太福音</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4:5-7</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044984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82003-2DBA-2F31-A0AA-1D361146F1C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2401CD-5C3C-875F-7AB5-8AA99047E45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145605"/>
            <a:ext cx="12503482" cy="7040819"/>
          </a:xfrm>
          <a:prstGeom prst="rect">
            <a:avLst/>
          </a:prstGeom>
        </p:spPr>
      </p:pic>
      <p:sp>
        <p:nvSpPr>
          <p:cNvPr id="4" name="TextBox 3">
            <a:extLst>
              <a:ext uri="{FF2B5EF4-FFF2-40B4-BE49-F238E27FC236}">
                <a16:creationId xmlns:a16="http://schemas.microsoft.com/office/drawing/2014/main" id="{80EAD5C9-7A09-40E5-C6DB-C58264EA0D0C}"/>
              </a:ext>
            </a:extLst>
          </p:cNvPr>
          <p:cNvSpPr txBox="1"/>
          <p:nvPr/>
        </p:nvSpPr>
        <p:spPr>
          <a:xfrm>
            <a:off x="396046" y="123708"/>
            <a:ext cx="11176647" cy="590931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4:5-7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魔鬼就帶他進了聖城，叫他站在殿頂上，對他說：「你若是　神的兒子，可以跳下去，因為經上記著說：主要為你吩咐他的使者用手托著你，免得你的腳碰在石頭上。」 耶穌對他說：「經上又記著說：</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不可試探主─你的　神。</a:t>
            </a:r>
            <a:r>
              <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Then the devil took Him into the holy city and had Him stand on the pinnacle of the temple, and said to Him, “If You are the Son of God, throw Yourself down; for it is written, ‘He will command His angels concerning You’; and ‘On their hands they will bear You up, So that You will not strike Your foot against a stone.’” Jesus said to him, “On the other hand, it is written, ‘You shall not put the Lord your God to the test.’”.  (NASB)</a:t>
            </a:r>
            <a:endParaRPr kumimoji="0" lang="en-US"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687399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8220F-77CA-B1F9-2C18-421A888790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FC572DA-74BD-4FF3-EFF1-F2FB638C9CD2}"/>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D192A5E6-868F-C262-DB9F-C44716D90C3E}"/>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D53D4D84-4491-63CB-F5D1-B90E2CC040F5}"/>
              </a:ext>
            </a:extLst>
          </p:cNvPr>
          <p:cNvSpPr txBox="1"/>
          <p:nvPr/>
        </p:nvSpPr>
        <p:spPr>
          <a:xfrm>
            <a:off x="1501795" y="1922106"/>
            <a:ext cx="9549727" cy="2308324"/>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US" altLang="zh-TW" sz="2800" b="1" dirty="0">
              <a:solidFill>
                <a:srgbClr val="C00000"/>
              </a:solidFill>
              <a:latin typeface="Yu Gothic UI Semibold" panose="020B0700000000000000" pitchFamily="34" charset="-128"/>
              <a:ea typeface="Yu Gothic UI Semibold" panose="020B0700000000000000" pitchFamily="34"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魔鬼</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斷章取義</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引用 詩篇</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91:11-12</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246420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6D9EB-A40D-1827-333B-ED703B8D05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8E4DFE-4526-A182-1DCF-269572224F4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07335" y="0"/>
            <a:ext cx="12399335" cy="6858000"/>
          </a:xfrm>
          <a:prstGeom prst="rect">
            <a:avLst/>
          </a:prstGeom>
        </p:spPr>
      </p:pic>
      <p:sp>
        <p:nvSpPr>
          <p:cNvPr id="4" name="TextBox 3">
            <a:extLst>
              <a:ext uri="{FF2B5EF4-FFF2-40B4-BE49-F238E27FC236}">
                <a16:creationId xmlns:a16="http://schemas.microsoft.com/office/drawing/2014/main" id="{CBCBFD5C-B391-D9BB-839B-350462379F70}"/>
              </a:ext>
            </a:extLst>
          </p:cNvPr>
          <p:cNvSpPr txBox="1"/>
          <p:nvPr/>
        </p:nvSpPr>
        <p:spPr>
          <a:xfrm>
            <a:off x="341602" y="37214"/>
            <a:ext cx="11205768" cy="357020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詩篇</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Psalm 91:11-12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因他要為你吩咐他的使者，在你行的一切道路上保護你。 他們要用手托著你，免得你的腳碰在石頭上。</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He will give His angels charge concerning you,</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To guard you in all your ways.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They will bear you up in their hands,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That you do not strike your foot against a stone.  (NASB)</a:t>
            </a:r>
            <a:endParaRPr kumimoji="0" lang="en-US"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665058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75C46-6D0C-84A5-05BF-AF59ECE5CAB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E158AD-F88A-92FF-B019-5F3E21392485}"/>
              </a:ext>
            </a:extLst>
          </p:cNvPr>
          <p:cNvPicPr>
            <a:picLocks noChangeAspect="1"/>
          </p:cNvPicPr>
          <p:nvPr/>
        </p:nvPicPr>
        <p:blipFill>
          <a:blip r:embed="rId2"/>
          <a:stretch>
            <a:fillRect/>
          </a:stretch>
        </p:blipFill>
        <p:spPr>
          <a:xfrm>
            <a:off x="-2474944" y="0"/>
            <a:ext cx="18279311" cy="7441135"/>
          </a:xfrm>
          <a:prstGeom prst="rect">
            <a:avLst/>
          </a:prstGeom>
        </p:spPr>
      </p:pic>
      <p:pic>
        <p:nvPicPr>
          <p:cNvPr id="4" name="Picture 3">
            <a:extLst>
              <a:ext uri="{FF2B5EF4-FFF2-40B4-BE49-F238E27FC236}">
                <a16:creationId xmlns:a16="http://schemas.microsoft.com/office/drawing/2014/main" id="{9D2F6DF6-5747-481E-9BCD-6984ED7DCEE0}"/>
              </a:ext>
            </a:extLst>
          </p:cNvPr>
          <p:cNvPicPr>
            <a:picLocks noChangeAspect="1"/>
          </p:cNvPicPr>
          <p:nvPr/>
        </p:nvPicPr>
        <p:blipFill>
          <a:blip r:embed="rId3"/>
          <a:stretch>
            <a:fillRect/>
          </a:stretch>
        </p:blipFill>
        <p:spPr>
          <a:xfrm>
            <a:off x="-314894" y="0"/>
            <a:ext cx="12415745" cy="6857772"/>
          </a:xfrm>
          <a:prstGeom prst="rect">
            <a:avLst/>
          </a:prstGeom>
        </p:spPr>
      </p:pic>
      <p:sp>
        <p:nvSpPr>
          <p:cNvPr id="7" name="TextBox 6">
            <a:extLst>
              <a:ext uri="{FF2B5EF4-FFF2-40B4-BE49-F238E27FC236}">
                <a16:creationId xmlns:a16="http://schemas.microsoft.com/office/drawing/2014/main" id="{C123B823-A6A3-3981-3FF7-EFE6931E6D48}"/>
              </a:ext>
            </a:extLst>
          </p:cNvPr>
          <p:cNvSpPr txBox="1"/>
          <p:nvPr/>
        </p:nvSpPr>
        <p:spPr>
          <a:xfrm>
            <a:off x="1297925" y="2249110"/>
            <a:ext cx="10167400" cy="3046988"/>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4000" b="1" dirty="0">
                <a:solidFill>
                  <a:srgbClr val="002060"/>
                </a:solidFill>
                <a:latin typeface="Yu Gothic UI Semibold" panose="020B0700000000000000" pitchFamily="34" charset="-128"/>
                <a:ea typeface="Yu Gothic UI Semibold" panose="020B0700000000000000" pitchFamily="34" charset="-128"/>
              </a:rPr>
              <a:t>主耶穌</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引用</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其它書卷的平行經文</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申命記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6:16</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19968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D2A67-DE4E-C702-5E8E-5BDCE2E2B19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36FB76-764C-EAA9-0A3B-BB2B9858003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07335" y="0"/>
            <a:ext cx="12399335" cy="6858000"/>
          </a:xfrm>
          <a:prstGeom prst="rect">
            <a:avLst/>
          </a:prstGeom>
        </p:spPr>
      </p:pic>
      <p:sp>
        <p:nvSpPr>
          <p:cNvPr id="4" name="TextBox 3">
            <a:extLst>
              <a:ext uri="{FF2B5EF4-FFF2-40B4-BE49-F238E27FC236}">
                <a16:creationId xmlns:a16="http://schemas.microsoft.com/office/drawing/2014/main" id="{227798EF-4624-9BD9-3A1A-D16AEC3F7D01}"/>
              </a:ext>
            </a:extLst>
          </p:cNvPr>
          <p:cNvSpPr txBox="1"/>
          <p:nvPr/>
        </p:nvSpPr>
        <p:spPr>
          <a:xfrm>
            <a:off x="396046" y="123708"/>
            <a:ext cx="11229065" cy="269304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申命記</a:t>
            </a:r>
            <a:r>
              <a:rPr kumimoji="1" lang="zh-TW" altLang="en-US"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Deuteronomy 6:16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你們不可試探耶和華─你們的　神，像你們在瑪撒那樣試探他。</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shall not put the Lord your God to the test, as you tested Him at </a:t>
            </a:r>
            <a:r>
              <a:rPr kumimoji="0" lang="en-US" sz="24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Massah</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(NASB)</a:t>
            </a:r>
            <a:endParaRPr kumimoji="0" lang="en-US"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483722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1DEA5-186F-8CFF-7961-7298E30B02B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64F7F57-9F07-575A-C6CE-AD9C3F9D88D1}"/>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88A89597-3A22-2C45-BC7A-3F1E59A1C87D}"/>
              </a:ext>
            </a:extLst>
          </p:cNvPr>
          <p:cNvSpPr txBox="1"/>
          <p:nvPr/>
        </p:nvSpPr>
        <p:spPr>
          <a:xfrm>
            <a:off x="1792466" y="1975823"/>
            <a:ext cx="8877553" cy="3046988"/>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用</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其它書卷的平行經文</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來解經的範例：</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歌羅西書</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3:20</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174051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DD5CB-238B-C960-52BB-A48D9F10AC3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1D91C9C-56B1-4BAC-E69A-E547AF8C6A0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75715"/>
            <a:ext cx="12520954" cy="6970929"/>
          </a:xfrm>
          <a:prstGeom prst="rect">
            <a:avLst/>
          </a:prstGeom>
        </p:spPr>
      </p:pic>
      <p:sp>
        <p:nvSpPr>
          <p:cNvPr id="4" name="TextBox 3">
            <a:extLst>
              <a:ext uri="{FF2B5EF4-FFF2-40B4-BE49-F238E27FC236}">
                <a16:creationId xmlns:a16="http://schemas.microsoft.com/office/drawing/2014/main" id="{47B63FF7-FB2D-13A3-84CF-906CBFAA2DC7}"/>
              </a:ext>
            </a:extLst>
          </p:cNvPr>
          <p:cNvSpPr txBox="1"/>
          <p:nvPr/>
        </p:nvSpPr>
        <p:spPr>
          <a:xfrm>
            <a:off x="396046" y="123708"/>
            <a:ext cx="11409615" cy="213904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歌羅西書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Colossians 3:20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你們作兒女的，要凡事聽從父母，因為這是主所喜悅的。</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Children, be obedient to your parents in all things, for this is well-pleasing to the Lord.  (NASB)</a:t>
            </a: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8506208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3AF81-ADE8-29E2-0405-44942B3616E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B4A5691-3654-A9DC-AB0D-57B4E70EC5F5}"/>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A729C09F-6395-A1D1-9DFE-910C3CA7523A}"/>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B8148EFB-04B1-8D59-1146-44D17D55F51C}"/>
              </a:ext>
            </a:extLst>
          </p:cNvPr>
          <p:cNvSpPr txBox="1"/>
          <p:nvPr/>
        </p:nvSpPr>
        <p:spPr>
          <a:xfrm>
            <a:off x="1501795" y="1922106"/>
            <a:ext cx="9549727" cy="2677656"/>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歌羅西書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3:20</a:t>
            </a:r>
            <a:endParaRPr kumimoji="0" lang="en-US" altLang="zh-TW" sz="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解釋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應用： </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作兒女的無論什麼事都要聽從父母？</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7951198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63264-E20B-892E-54AE-551375E9C75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19DA33-D23E-D338-4A98-5BC210109E3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07335" y="0"/>
            <a:ext cx="12399335" cy="6858000"/>
          </a:xfrm>
          <a:prstGeom prst="rect">
            <a:avLst/>
          </a:prstGeom>
        </p:spPr>
      </p:pic>
      <p:sp>
        <p:nvSpPr>
          <p:cNvPr id="4" name="TextBox 3">
            <a:extLst>
              <a:ext uri="{FF2B5EF4-FFF2-40B4-BE49-F238E27FC236}">
                <a16:creationId xmlns:a16="http://schemas.microsoft.com/office/drawing/2014/main" id="{B8C98A5E-A405-87C6-9D9A-1B8AA28F6ECB}"/>
              </a:ext>
            </a:extLst>
          </p:cNvPr>
          <p:cNvSpPr txBox="1"/>
          <p:nvPr/>
        </p:nvSpPr>
        <p:spPr>
          <a:xfrm>
            <a:off x="396046" y="123708"/>
            <a:ext cx="10990271" cy="324704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a:t>
            </a:r>
            <a:r>
              <a:rPr kumimoji="1" lang="en-US" altLang="zh-TW" sz="2800" b="1" i="0" u="none" strike="noStrike" kern="1200" cap="none" spc="0" normalizeH="0" baseline="0" noProof="0" dirty="0" err="1">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sians</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6:1-2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你們作兒女的，要在主裡聽從父母，這是理所當然的。「要孝敬父母，使你得福，在世長壽。」這是第一條帶應許的誡命。</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Children, obey your parents in the Lord, for this is right.  Honor your father and mother (which is the first commandment with a promise),  (NASB)</a:t>
            </a: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355824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1630C-69B5-0B77-E303-D05D1A3F07F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B359B5E-87DD-79DD-603A-12B49B4183A8}"/>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93D7F97D-9451-B5E7-D348-EE941BBD3360}"/>
              </a:ext>
            </a:extLst>
          </p:cNvPr>
          <p:cNvSpPr txBox="1"/>
          <p:nvPr/>
        </p:nvSpPr>
        <p:spPr>
          <a:xfrm>
            <a:off x="1737967" y="2036379"/>
            <a:ext cx="8889662" cy="3662541"/>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用</a:t>
            </a:r>
            <a:r>
              <a:rPr kumimoji="0" lang="zh-TW" altLang="en-US" sz="4000" b="0"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其它書卷的平行經文</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來解經的範例：</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彼得前書</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4:7-8</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671331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B53A2-BBC1-1691-6B1F-F0CD0607EC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A63E59-769F-E4C7-2180-11606D54318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5181" y="-81539"/>
            <a:ext cx="12550075" cy="6976753"/>
          </a:xfrm>
          <a:prstGeom prst="rect">
            <a:avLst/>
          </a:prstGeom>
        </p:spPr>
      </p:pic>
      <p:sp>
        <p:nvSpPr>
          <p:cNvPr id="4" name="TextBox 3">
            <a:extLst>
              <a:ext uri="{FF2B5EF4-FFF2-40B4-BE49-F238E27FC236}">
                <a16:creationId xmlns:a16="http://schemas.microsoft.com/office/drawing/2014/main" id="{5A822680-1FB3-5959-C02F-DEB359F127BC}"/>
              </a:ext>
            </a:extLst>
          </p:cNvPr>
          <p:cNvSpPr txBox="1"/>
          <p:nvPr/>
        </p:nvSpPr>
        <p:spPr>
          <a:xfrm>
            <a:off x="396046" y="123708"/>
            <a:ext cx="11176647" cy="330859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彼得前書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Peter 4:7-8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萬物的結局近了。所以，你們要謹慎自守，警醒禱告。</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最要緊的是彼此切實相愛，因為愛能</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遮掩</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許多的罪。</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end of all things is near; therefore, be of sound judgment and sober spirit for the purpose of prayer.  Above all, keep fervent in your love for one another, because love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covers</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 multitude of sins.  (NASB)</a:t>
            </a: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2278860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29AF8-B1C9-6FC8-01BE-FC11582A107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2239EE9-1231-FFE8-3089-DB33CE6FE0A7}"/>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587DD511-6C48-0E7E-001B-C47DC6CDD506}"/>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CA6CB9DD-D1DE-9E10-7915-D8C20ED332FA}"/>
              </a:ext>
            </a:extLst>
          </p:cNvPr>
          <p:cNvSpPr txBox="1"/>
          <p:nvPr/>
        </p:nvSpPr>
        <p:spPr>
          <a:xfrm>
            <a:off x="1053678" y="1922106"/>
            <a:ext cx="10155291" cy="2846933"/>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彼得前書</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4:7-8</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解釋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應用：</a:t>
            </a:r>
            <a:r>
              <a:rPr kumimoji="0" lang="zh-TW" altLang="en-US"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endParaRPr kumimoji="0" lang="en-US" altLang="zh-TW" sz="44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彼此相愛就是不要去指出或處理別人的罪？</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0131241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D1F81-39DA-6CA1-948A-C2EEB5C53E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31CE917-5A28-27CD-593B-EF2C74581ECD}"/>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D2976945-2364-8ED6-920A-69D53E885B46}"/>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5A9EE57A-95D2-7B6B-9CAA-4C28C76AD563}"/>
              </a:ext>
            </a:extLst>
          </p:cNvPr>
          <p:cNvSpPr txBox="1"/>
          <p:nvPr/>
        </p:nvSpPr>
        <p:spPr>
          <a:xfrm>
            <a:off x="1168735" y="2903118"/>
            <a:ext cx="10155291" cy="144655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「家是講愛的地方，不是講理的地方」？</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12593166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C5B9C-3BF6-F4EE-E19C-7959937D2C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527EEAC-2199-C351-618F-3DBEEDCC956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07335" y="0"/>
            <a:ext cx="12399335" cy="6858000"/>
          </a:xfrm>
          <a:prstGeom prst="rect">
            <a:avLst/>
          </a:prstGeom>
        </p:spPr>
      </p:pic>
      <p:sp>
        <p:nvSpPr>
          <p:cNvPr id="4" name="TextBox 3">
            <a:extLst>
              <a:ext uri="{FF2B5EF4-FFF2-40B4-BE49-F238E27FC236}">
                <a16:creationId xmlns:a16="http://schemas.microsoft.com/office/drawing/2014/main" id="{A7E2BF71-39D6-0797-68C9-9AB445A2C3B2}"/>
              </a:ext>
            </a:extLst>
          </p:cNvPr>
          <p:cNvSpPr txBox="1"/>
          <p:nvPr/>
        </p:nvSpPr>
        <p:spPr>
          <a:xfrm>
            <a:off x="396046" y="123708"/>
            <a:ext cx="11176647" cy="183127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13:6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不喜歡不義，只喜歡真理；</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does not rejoice in unrighteousness, but rejoices with the truth;   (NASB)</a:t>
            </a:r>
            <a:endPar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1762566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90FCB-411B-60DB-4602-C29B51F9AA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23BCBC-CCA9-51DE-C46C-566AD51E415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01946" y="-81539"/>
            <a:ext cx="12637610" cy="7051181"/>
          </a:xfrm>
          <a:prstGeom prst="rect">
            <a:avLst/>
          </a:prstGeom>
        </p:spPr>
      </p:pic>
      <p:sp>
        <p:nvSpPr>
          <p:cNvPr id="4" name="TextBox 3">
            <a:extLst>
              <a:ext uri="{FF2B5EF4-FFF2-40B4-BE49-F238E27FC236}">
                <a16:creationId xmlns:a16="http://schemas.microsoft.com/office/drawing/2014/main" id="{69D97F0C-703C-7CE5-0070-5216A7CB22CB}"/>
              </a:ext>
            </a:extLst>
          </p:cNvPr>
          <p:cNvSpPr txBox="1"/>
          <p:nvPr/>
        </p:nvSpPr>
        <p:spPr>
          <a:xfrm>
            <a:off x="378573" y="164805"/>
            <a:ext cx="11194120" cy="375487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雅各書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James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5:19-20</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我的弟兄們，你們中間若有失迷真道的，有人使他回轉， 這人該知道：叫一個罪人從迷路上轉回便是救一個靈魂不死，並且</a:t>
            </a:r>
            <a:r>
              <a:rPr kumimoji="0" lang="zh-TW" altLang="en-US" sz="40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遮蓋</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許多的罪。</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My brethren, if any among you strays from the truth and one turns him back, let him know that [a]he who turns a sinner from the error of his way will save his soul from death and will </a:t>
            </a:r>
            <a:r>
              <a:rPr kumimoji="0" lang="en-US" sz="28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cover</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 multitude of sins.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6642844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E299F-47B1-3920-6DD2-14323ED17A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07F623-ABDD-6F5D-FF09-25B221D9368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150346" y="-37214"/>
            <a:ext cx="12399335" cy="6907068"/>
          </a:xfrm>
          <a:prstGeom prst="rect">
            <a:avLst/>
          </a:prstGeom>
        </p:spPr>
      </p:pic>
      <p:sp>
        <p:nvSpPr>
          <p:cNvPr id="4" name="TextBox 3">
            <a:extLst>
              <a:ext uri="{FF2B5EF4-FFF2-40B4-BE49-F238E27FC236}">
                <a16:creationId xmlns:a16="http://schemas.microsoft.com/office/drawing/2014/main" id="{86CA8523-EA18-B6BB-D8D1-8EFAE4930264}"/>
              </a:ext>
            </a:extLst>
          </p:cNvPr>
          <p:cNvSpPr txBox="1"/>
          <p:nvPr/>
        </p:nvSpPr>
        <p:spPr>
          <a:xfrm>
            <a:off x="612667" y="37214"/>
            <a:ext cx="10663638" cy="683264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18:15-17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倘若你的弟兄得罪你，你就去，趁著只有他和你在一處的時候，指出他的錯來。</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他若聽你，你便得了你的弟兄；他若不聽，你就另外帶一兩個人同去，要憑兩三個人的口作見證，句句都可定準。</a:t>
            </a:r>
            <a:r>
              <a:rPr kumimoji="0"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若是不聽他們，就告訴教會；若是不聽教會，就看他像外邦人和稅吏一樣。</a:t>
            </a: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If your brother sins, go and show him his fault in private; if he listens to you, you have won your brother. But if he does not listen to you, take one or two more with you, so that by the mouth of two or three witnesses every fact may be confirmed. If he refuses to listen to them, tell it to the church; and if he refuses to listen even to the church, let him be to you as a Gentile and a tax collector.</a:t>
            </a:r>
            <a:r>
              <a:rPr kumimoji="0" lang="zh-TW" alt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(NASB)</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9742956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C8A8B-AE9F-0C19-9BB7-6F2463DBEAB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9B54883-90B1-51FE-7E09-F3ED2F272148}"/>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5FA16A1F-01A3-7D32-C2E9-D2DE0E6786EE}"/>
              </a:ext>
            </a:extLst>
          </p:cNvPr>
          <p:cNvSpPr txBox="1"/>
          <p:nvPr/>
        </p:nvSpPr>
        <p:spPr>
          <a:xfrm>
            <a:off x="2494921" y="2036379"/>
            <a:ext cx="7938929" cy="427809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解經練習：</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以弗所書</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3:20</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0749479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EC53C-49A1-7E27-BA82-2241399EFB8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0569AF8-97E5-BC96-6CC9-12F9A1CC5DD4}"/>
              </a:ext>
            </a:extLst>
          </p:cNvPr>
          <p:cNvPicPr>
            <a:picLocks noChangeAspect="1"/>
          </p:cNvPicPr>
          <p:nvPr/>
        </p:nvPicPr>
        <p:blipFill>
          <a:blip r:embed="rId2"/>
          <a:stretch>
            <a:fillRect/>
          </a:stretch>
        </p:blipFill>
        <p:spPr>
          <a:xfrm>
            <a:off x="-3770849" y="0"/>
            <a:ext cx="18279311" cy="7441135"/>
          </a:xfrm>
          <a:prstGeom prst="rect">
            <a:avLst/>
          </a:prstGeom>
        </p:spPr>
      </p:pic>
      <p:pic>
        <p:nvPicPr>
          <p:cNvPr id="4" name="Picture 3">
            <a:extLst>
              <a:ext uri="{FF2B5EF4-FFF2-40B4-BE49-F238E27FC236}">
                <a16:creationId xmlns:a16="http://schemas.microsoft.com/office/drawing/2014/main" id="{F3CC4C2A-2EF6-0AC2-A90B-AEFD6E4B3D42}"/>
              </a:ext>
            </a:extLst>
          </p:cNvPr>
          <p:cNvPicPr>
            <a:picLocks noChangeAspect="1"/>
          </p:cNvPicPr>
          <p:nvPr/>
        </p:nvPicPr>
        <p:blipFill>
          <a:blip r:embed="rId3"/>
          <a:stretch>
            <a:fillRect/>
          </a:stretch>
        </p:blipFill>
        <p:spPr>
          <a:xfrm>
            <a:off x="0" y="-60230"/>
            <a:ext cx="11471066" cy="6857772"/>
          </a:xfrm>
          <a:prstGeom prst="rect">
            <a:avLst/>
          </a:prstGeom>
        </p:spPr>
      </p:pic>
      <p:sp>
        <p:nvSpPr>
          <p:cNvPr id="7" name="TextBox 6">
            <a:extLst>
              <a:ext uri="{FF2B5EF4-FFF2-40B4-BE49-F238E27FC236}">
                <a16:creationId xmlns:a16="http://schemas.microsoft.com/office/drawing/2014/main" id="{0D809AA5-39A4-8397-1932-E302D98FE54C}"/>
              </a:ext>
            </a:extLst>
          </p:cNvPr>
          <p:cNvSpPr txBox="1"/>
          <p:nvPr/>
        </p:nvSpPr>
        <p:spPr>
          <a:xfrm>
            <a:off x="1556296" y="1628507"/>
            <a:ext cx="9549727" cy="353943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以弗所書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3:20</a:t>
            </a:r>
            <a:endParaRPr kumimoji="0" lang="en-US" altLang="zh-TW" sz="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解釋 </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應用：</a:t>
            </a: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 </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可成就一切的心裡的大力從何而來？ </a:t>
            </a:r>
            <a:endParaRPr kumimoji="0" lang="en-US" altLang="zh-TW"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7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為何有時不覺得心裡有這力量？</a:t>
            </a: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altLang="zh-TW" sz="2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252184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A8521-9970-01FD-F300-CE2509723D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9149BE9-B9E3-4C5A-A2B8-F7FDA22E31A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67001" y="-110660"/>
            <a:ext cx="12521126" cy="7080302"/>
          </a:xfrm>
          <a:prstGeom prst="rect">
            <a:avLst/>
          </a:prstGeom>
        </p:spPr>
      </p:pic>
      <p:sp>
        <p:nvSpPr>
          <p:cNvPr id="4" name="TextBox 3">
            <a:extLst>
              <a:ext uri="{FF2B5EF4-FFF2-40B4-BE49-F238E27FC236}">
                <a16:creationId xmlns:a16="http://schemas.microsoft.com/office/drawing/2014/main" id="{AA27CFB8-B98C-FACC-3EE4-88BE73C2CCF8}"/>
              </a:ext>
            </a:extLst>
          </p:cNvPr>
          <p:cNvSpPr txBox="1"/>
          <p:nvPr/>
        </p:nvSpPr>
        <p:spPr>
          <a:xfrm>
            <a:off x="595422" y="164805"/>
            <a:ext cx="11006392" cy="27699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3:20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神能照著運行在我們心裡的大力充充足足地成就一切，超過我們所求所想的。</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to Him who is able to do far more abundantly beyond all that we ask or think, according to the power that works within us,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42581646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54ADB-3180-BD68-AAAD-C23517F1A2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BC5AFA-9D42-9E9F-9BCD-FC452A5B591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07335" y="0"/>
            <a:ext cx="12399335" cy="6858000"/>
          </a:xfrm>
          <a:prstGeom prst="rect">
            <a:avLst/>
          </a:prstGeom>
        </p:spPr>
      </p:pic>
      <p:sp>
        <p:nvSpPr>
          <p:cNvPr id="4" name="TextBox 3">
            <a:extLst>
              <a:ext uri="{FF2B5EF4-FFF2-40B4-BE49-F238E27FC236}">
                <a16:creationId xmlns:a16="http://schemas.microsoft.com/office/drawing/2014/main" id="{177F7301-1808-3F77-B54C-A3DBCA7ED384}"/>
              </a:ext>
            </a:extLst>
          </p:cNvPr>
          <p:cNvSpPr txBox="1"/>
          <p:nvPr/>
        </p:nvSpPr>
        <p:spPr>
          <a:xfrm>
            <a:off x="343628" y="-64264"/>
            <a:ext cx="11409615" cy="698652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3:17-20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使基督因你們的信，住在你們心裡，叫你們的愛心有根有基，能以和眾聖徒一同明白基督的愛是何等長闊高深，並知道這愛是過於人所能測度的，便叫　神一切所充滿的，充滿了你們。</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神能照著運行在我們心裡的大力充充足足地成就一切，超過我們所求所想的。</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但願他在教會中，並在基督耶穌裡，得著榮耀，直到世世代代，永永遠遠。 阿們！</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so that Christ may dwell in your hearts through faith; and that you, being rooted and grounded in love, may be able to comprehend with all the saints what is the breadth and length and height and depth,</a:t>
            </a:r>
            <a:r>
              <a:rPr kumimoji="0" lang="zh-TW" alt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altLang="zh-TW"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to know the love of Christ which surpasses knowledge, that you may be filled up to all the fullness of God. Now to Him who is able to do far more abundantly beyond all that we ask or think, according to the power that works within us,</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0113609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E2E8E-BF25-C358-FDA5-EB6B46E324F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E932084-795B-832E-D794-310F93FBF29D}"/>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28267" y="-345815"/>
            <a:ext cx="16970814" cy="7549630"/>
          </a:xfrm>
          <a:prstGeom prst="rect">
            <a:avLst/>
          </a:prstGeom>
        </p:spPr>
      </p:pic>
      <p:sp>
        <p:nvSpPr>
          <p:cNvPr id="4" name="TextBox 3">
            <a:extLst>
              <a:ext uri="{FF2B5EF4-FFF2-40B4-BE49-F238E27FC236}">
                <a16:creationId xmlns:a16="http://schemas.microsoft.com/office/drawing/2014/main" id="{0FD1721E-7AE0-B396-6BC2-017713787894}"/>
              </a:ext>
            </a:extLst>
          </p:cNvPr>
          <p:cNvSpPr txBox="1"/>
          <p:nvPr/>
        </p:nvSpPr>
        <p:spPr>
          <a:xfrm>
            <a:off x="1483629" y="943791"/>
            <a:ext cx="9483115" cy="353943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上下文（</a:t>
            </a:r>
            <a:r>
              <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Context</a:t>
            </a:r>
            <a:r>
              <a:rPr kumimoji="0" lang="zh-TW" altLang="en-US"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）的分類</a:t>
            </a: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1.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直接</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本段</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的上下文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Immediate Context</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2. </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這本書卷</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zh-TW" altLang="en-US"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其它書卷平行的經文</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endParaRPr kumimoji="0" lang="en-US" altLang="zh-TW" sz="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742950" marR="0" lvl="0" indent="-742950" algn="l" defTabSz="457200" rtl="0" eaLnBrk="0" fontAlgn="base" latinLnBrk="0" hangingPunct="0">
              <a:lnSpc>
                <a:spcPct val="100000"/>
              </a:lnSpc>
              <a:spcBef>
                <a:spcPct val="0"/>
              </a:spcBef>
              <a:spcAft>
                <a:spcPct val="0"/>
              </a:spcAft>
              <a:buClrTx/>
              <a:buSzTx/>
              <a:buFontTx/>
              <a:buAutoNum type="arabicPeriod" startAt="3"/>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全本聖經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新約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舊約</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a:t>
            </a:r>
          </a:p>
        </p:txBody>
      </p:sp>
    </p:spTree>
    <p:extLst>
      <p:ext uri="{BB962C8B-B14F-4D97-AF65-F5344CB8AC3E}">
        <p14:creationId xmlns:p14="http://schemas.microsoft.com/office/powerpoint/2010/main" val="33777652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D0BDD-4C1D-5F75-EBDB-2C025DAB1EC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2C6F188-53D9-1126-9995-64DB148EE3F4}"/>
              </a:ext>
            </a:extLst>
          </p:cNvPr>
          <p:cNvPicPr>
            <a:picLocks noChangeAspect="1"/>
          </p:cNvPicPr>
          <p:nvPr/>
        </p:nvPicPr>
        <p:blipFill>
          <a:blip r:embed="rId2">
            <a:extLst>
              <a:ext uri="{BEBA8EAE-BF5A-486C-A8C5-ECC9F3942E4B}">
                <a14:imgProps xmlns:a14="http://schemas.microsoft.com/office/drawing/2010/main">
                  <a14:imgLayer r:embed="rId3">
                    <a14:imgEffect>
                      <a14:saturation sat="62000"/>
                    </a14:imgEffect>
                  </a14:imgLayer>
                </a14:imgProps>
              </a:ext>
            </a:extLst>
          </a:blip>
          <a:stretch>
            <a:fillRect/>
          </a:stretch>
        </p:blipFill>
        <p:spPr>
          <a:xfrm>
            <a:off x="-2389407" y="-345815"/>
            <a:ext cx="16970814" cy="7549630"/>
          </a:xfrm>
          <a:prstGeom prst="rect">
            <a:avLst/>
          </a:prstGeom>
        </p:spPr>
      </p:pic>
      <p:sp>
        <p:nvSpPr>
          <p:cNvPr id="4" name="TextBox 3">
            <a:extLst>
              <a:ext uri="{FF2B5EF4-FFF2-40B4-BE49-F238E27FC236}">
                <a16:creationId xmlns:a16="http://schemas.microsoft.com/office/drawing/2014/main" id="{2B86ABF5-F788-8900-69E0-AACF6BF1643D}"/>
              </a:ext>
            </a:extLst>
          </p:cNvPr>
          <p:cNvSpPr txBox="1"/>
          <p:nvPr/>
        </p:nvSpPr>
        <p:spPr>
          <a:xfrm>
            <a:off x="1604741" y="1031144"/>
            <a:ext cx="9246945" cy="353943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zh-TW" altLang="en-US" sz="4000" dirty="0">
                <a:solidFill>
                  <a:srgbClr val="002060"/>
                </a:solidFill>
                <a:latin typeface="Yu Gothic UI Semibold" panose="020B0700000000000000" pitchFamily="34" charset="-128"/>
                <a:ea typeface="Yu Gothic UI Semibold" panose="020B0700000000000000" pitchFamily="34" charset="-128"/>
              </a:rPr>
              <a:t>讓我們</a:t>
            </a:r>
            <a:r>
              <a:rPr kumimoji="0" lang="zh-TW" altLang="en-US"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養成一個習慣：</a:t>
            </a:r>
            <a:endParaRPr kumimoji="0" lang="en-US" altLang="zh-TW" sz="4000" b="0"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zh-TW" sz="40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在解釋某一節經文之前，至少先把整段經文和整章經文讀一遍，若是可行的話，把整卷書速讀一遍，以便能透過作者受聖靈感動的整體思想和作者當代的歷史文化背景來理解。</a:t>
            </a:r>
            <a:endPar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37571646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FC155-EA93-F662-46B1-36960BE74D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219DED-DBD0-1A4C-1C77-907E810A045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87363"/>
            <a:ext cx="12527965" cy="6984010"/>
          </a:xfrm>
          <a:prstGeom prst="rect">
            <a:avLst/>
          </a:prstGeom>
        </p:spPr>
      </p:pic>
      <p:sp>
        <p:nvSpPr>
          <p:cNvPr id="4" name="TextBox 3">
            <a:extLst>
              <a:ext uri="{FF2B5EF4-FFF2-40B4-BE49-F238E27FC236}">
                <a16:creationId xmlns:a16="http://schemas.microsoft.com/office/drawing/2014/main" id="{EB1DAD9A-6EF3-EF3A-1E97-E725F282B670}"/>
              </a:ext>
            </a:extLst>
          </p:cNvPr>
          <p:cNvSpPr txBox="1"/>
          <p:nvPr/>
        </p:nvSpPr>
        <p:spPr>
          <a:xfrm>
            <a:off x="430317" y="99012"/>
            <a:ext cx="11025964" cy="27699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提摩太後書</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a:t>
            </a:r>
            <a:r>
              <a:rPr kumimoji="1" lang="zh-TW" altLang="en-US"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T</a:t>
            </a:r>
            <a:r>
              <a:rPr kumimoji="1" lang="en-US" altLang="zh-TW" sz="2800" b="1" i="0" u="none" strike="noStrike" kern="1200" cap="none" spc="0" normalizeH="0" baseline="0" noProof="0" dirty="0" err="1">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imothy</a:t>
            </a:r>
            <a:r>
              <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2:15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你當竭力在　神面前得蒙喜悅，作無愧的工人，按著正意分解真理的道。</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 diligent to present yourself approved to God as a workman who does not need to be ashamed, accurately handling the word of truth.</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4060885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158B4-AB39-6C76-F2F9-7DF171408F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8754E71-460C-B887-4170-E3ED7BDA5EA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87363"/>
            <a:ext cx="12527965" cy="6984010"/>
          </a:xfrm>
          <a:prstGeom prst="rect">
            <a:avLst/>
          </a:prstGeom>
        </p:spPr>
      </p:pic>
      <p:sp>
        <p:nvSpPr>
          <p:cNvPr id="4" name="TextBox 3">
            <a:extLst>
              <a:ext uri="{FF2B5EF4-FFF2-40B4-BE49-F238E27FC236}">
                <a16:creationId xmlns:a16="http://schemas.microsoft.com/office/drawing/2014/main" id="{E82D7D88-7271-21CE-7FD9-428D2580D294}"/>
              </a:ext>
            </a:extLst>
          </p:cNvPr>
          <p:cNvSpPr txBox="1"/>
          <p:nvPr/>
        </p:nvSpPr>
        <p:spPr>
          <a:xfrm>
            <a:off x="430317" y="99012"/>
            <a:ext cx="11025964" cy="276998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600" b="1" dirty="0">
                <a:solidFill>
                  <a:srgbClr val="000000"/>
                </a:solidFill>
                <a:highlight>
                  <a:srgbClr val="FFFF00"/>
                </a:highlight>
                <a:latin typeface="DFKai-SB" panose="03000509000000000000" pitchFamily="65" charset="-120"/>
                <a:ea typeface="DFKai-SB" panose="03000509000000000000" pitchFamily="65" charset="-120"/>
              </a:rPr>
              <a:t>約翰福音</a:t>
            </a:r>
            <a:r>
              <a:rPr kumimoji="1" lang="zh-TW" altLang="en-US" sz="18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2800" b="1" dirty="0">
                <a:solidFill>
                  <a:srgbClr val="000000"/>
                </a:solidFill>
                <a:highlight>
                  <a:srgbClr val="FFFF00"/>
                </a:highlight>
                <a:latin typeface="Century" panose="02040604050505020304" pitchFamily="18" charset="0"/>
                <a:ea typeface="DFKai-SB" panose="03000509000000000000" pitchFamily="65" charset="-120"/>
              </a:rPr>
              <a:t>John 6:63</a:t>
            </a:r>
            <a:endParaRPr kumimoji="1" lang="en-US" altLang="zh-TW" sz="2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叫人活著的乃是靈，肉體是無益的。</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我對你們所說的話就是靈，就是生命。</a:t>
            </a:r>
            <a:endParaRPr kumimoji="0" lang="en-US" altLang="zh-TW"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Spirit gives life; the flesh counts for nothing. The words I have spoken to you—they are full of the Spirit and life.</a:t>
            </a:r>
            <a:endPar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143923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生命的話語 </a:t>
            </a: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Speak To Me</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11467</TotalTime>
  <Words>4200</Words>
  <Application>Microsoft Office PowerPoint</Application>
  <PresentationFormat>Widescreen</PresentationFormat>
  <Paragraphs>410</Paragraphs>
  <Slides>59</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59</vt:i4>
      </vt:variant>
    </vt:vector>
  </HeadingPairs>
  <TitlesOfParts>
    <vt:vector size="70" baseType="lpstr">
      <vt:lpstr>Arial Unicode MS</vt:lpstr>
      <vt:lpstr>DFKai-SB</vt:lpstr>
      <vt:lpstr>Yu Gothic UI Semibold</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774</cp:revision>
  <cp:lastPrinted>2020-09-23T16:34:05Z</cp:lastPrinted>
  <dcterms:created xsi:type="dcterms:W3CDTF">2015-02-24T04:35:26Z</dcterms:created>
  <dcterms:modified xsi:type="dcterms:W3CDTF">2024-03-04T06:39:56Z</dcterms:modified>
</cp:coreProperties>
</file>