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25"/>
  </p:notesMasterIdLst>
  <p:sldIdLst>
    <p:sldId id="67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680" r:id="rId24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439" autoAdjust="0"/>
    <p:restoredTop sz="92509" autoAdjust="0"/>
  </p:normalViewPr>
  <p:slideViewPr>
    <p:cSldViewPr snapToGrid="0">
      <p:cViewPr varScale="1">
        <p:scale>
          <a:sx n="79" d="100"/>
          <a:sy n="79" d="100"/>
        </p:scale>
        <p:origin x="27" y="17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3/10/2024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075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35000" y="1644650"/>
            <a:ext cx="10922000" cy="1939727"/>
          </a:xfrm>
          <a:prstGeom prst="rect">
            <a:avLst/>
          </a:prstGeom>
        </p:spPr>
        <p:txBody>
          <a:bodyPr/>
          <a:lstStyle>
            <a:lvl1pPr defTabSz="1219169">
              <a:lnSpc>
                <a:spcPct val="90000"/>
              </a:lnSpc>
              <a:defRPr sz="5800" spc="-174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35000" y="6080215"/>
            <a:ext cx="10922000" cy="347028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175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35000" y="3492500"/>
            <a:ext cx="10922000" cy="1256176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3200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0" algn="ctr" defTabSz="412750">
              <a:spcBef>
                <a:spcPts val="0"/>
              </a:spcBef>
              <a:buClrTx/>
              <a:buSzTx/>
              <a:buNone/>
              <a:defRPr sz="3200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0" algn="ctr" defTabSz="412750">
              <a:spcBef>
                <a:spcPts val="0"/>
              </a:spcBef>
              <a:buClrTx/>
              <a:buSzTx/>
              <a:buNone/>
              <a:defRPr sz="3200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0" algn="ctr" defTabSz="412750">
              <a:spcBef>
                <a:spcPts val="0"/>
              </a:spcBef>
              <a:buClrTx/>
              <a:buSzTx/>
              <a:buNone/>
              <a:defRPr sz="3200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0" algn="ctr" defTabSz="412750">
              <a:spcBef>
                <a:spcPts val="0"/>
              </a:spcBef>
              <a:buClrTx/>
              <a:buSzTx/>
              <a:buNone/>
              <a:defRPr sz="3200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331663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169517375_2880x1920.jpg"/>
          <p:cNvSpPr>
            <a:spLocks noGrp="1"/>
          </p:cNvSpPr>
          <p:nvPr>
            <p:ph type="pic" idx="21"/>
          </p:nvPr>
        </p:nvSpPr>
        <p:spPr>
          <a:xfrm>
            <a:off x="0" y="-635000"/>
            <a:ext cx="12192000" cy="8128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35000" y="6083300"/>
            <a:ext cx="10922000" cy="347028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175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3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35000" y="1644650"/>
            <a:ext cx="10922000" cy="1936750"/>
          </a:xfrm>
          <a:prstGeom prst="rect">
            <a:avLst/>
          </a:prstGeom>
        </p:spPr>
        <p:txBody>
          <a:bodyPr/>
          <a:lstStyle>
            <a:lvl1pPr defTabSz="1219200">
              <a:lnSpc>
                <a:spcPct val="90000"/>
              </a:lnSpc>
              <a:defRPr sz="5800" spc="-174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35000" y="3492500"/>
            <a:ext cx="10922000" cy="1257300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0" algn="ctr" defTabSz="412750">
              <a:spcBef>
                <a:spcPts val="0"/>
              </a:spcBef>
              <a:buClrTx/>
              <a:buSzTx/>
              <a:buNone/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0" algn="ctr" defTabSz="412750">
              <a:spcBef>
                <a:spcPts val="0"/>
              </a:spcBef>
              <a:buClrTx/>
              <a:buSzTx/>
              <a:buNone/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0" algn="ctr" defTabSz="412750">
              <a:spcBef>
                <a:spcPts val="0"/>
              </a:spcBef>
              <a:buClrTx/>
              <a:buSzTx/>
              <a:buNone/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0" algn="ctr" defTabSz="412750">
              <a:spcBef>
                <a:spcPts val="0"/>
              </a:spcBef>
              <a:buClrTx/>
              <a:buSzTx/>
              <a:buNone/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6916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184386109_2439x1626.jpg"/>
          <p:cNvSpPr>
            <a:spLocks noGrp="1"/>
          </p:cNvSpPr>
          <p:nvPr>
            <p:ph type="pic" idx="21"/>
          </p:nvPr>
        </p:nvSpPr>
        <p:spPr>
          <a:xfrm>
            <a:off x="3981450" y="-12700"/>
            <a:ext cx="10325100" cy="6883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35000" y="1942554"/>
            <a:ext cx="4826000" cy="1600102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</a:defRPr>
            </a:lvl1pPr>
          </a:lstStyle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35000" y="3422650"/>
            <a:ext cx="4826000" cy="2832100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2700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228600" algn="ctr" defTabSz="412750">
              <a:spcBef>
                <a:spcPts val="0"/>
              </a:spcBef>
              <a:buClrTx/>
              <a:buSzTx/>
              <a:buNone/>
              <a:defRPr sz="2700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457200" algn="ctr" defTabSz="412750">
              <a:spcBef>
                <a:spcPts val="0"/>
              </a:spcBef>
              <a:buClrTx/>
              <a:buSzTx/>
              <a:buNone/>
              <a:defRPr sz="2700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685800" algn="ctr" defTabSz="412750">
              <a:spcBef>
                <a:spcPts val="0"/>
              </a:spcBef>
              <a:buClrTx/>
              <a:buSzTx/>
              <a:buNone/>
              <a:defRPr sz="2700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914400" algn="ctr" defTabSz="412750">
              <a:spcBef>
                <a:spcPts val="0"/>
              </a:spcBef>
              <a:buClrTx/>
              <a:buSzTx/>
              <a:buNone/>
              <a:defRPr sz="2700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932101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35000" y="1066800"/>
            <a:ext cx="10922000" cy="508000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27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4522678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35000" y="2134658"/>
            <a:ext cx="10922000" cy="4216401"/>
          </a:xfrm>
          <a:prstGeom prst="rect">
            <a:avLst/>
          </a:prstGeom>
        </p:spPr>
        <p:txBody>
          <a:bodyPr numCol="2" spcCol="109220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4540035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988149250_2145x1620.jpg"/>
          <p:cNvSpPr>
            <a:spLocks noGrp="1"/>
          </p:cNvSpPr>
          <p:nvPr>
            <p:ph type="pic" idx="21"/>
          </p:nvPr>
        </p:nvSpPr>
        <p:spPr>
          <a:xfrm>
            <a:off x="5092700" y="0"/>
            <a:ext cx="90805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35000" y="419100"/>
            <a:ext cx="4826000" cy="774700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5E03FF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Slide Title</a:t>
            </a:r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5000" y="2133600"/>
            <a:ext cx="4826000" cy="421640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35000" y="1066800"/>
            <a:ext cx="4826000" cy="508000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27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3317271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635000" y="1644650"/>
            <a:ext cx="10922000" cy="193675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5800" spc="-174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238955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35000" y="1066800"/>
            <a:ext cx="10922000" cy="508000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27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2161811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635000" y="406400"/>
            <a:ext cx="10922000" cy="78105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35000" y="1066800"/>
            <a:ext cx="10922000" cy="508000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27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412750">
              <a:buClrTx/>
              <a:buSzTx/>
              <a:buNone/>
              <a:defRPr sz="2750" spc="-28"/>
            </a:lvl1pPr>
            <a:lvl2pPr marL="0" indent="228600" defTabSz="412750">
              <a:buClrTx/>
              <a:buSzTx/>
              <a:buNone/>
              <a:defRPr sz="2750" spc="-28"/>
            </a:lvl2pPr>
            <a:lvl3pPr marL="0" indent="457200" defTabSz="412750">
              <a:buClrTx/>
              <a:buSzTx/>
              <a:buNone/>
              <a:defRPr sz="2750" spc="-28"/>
            </a:lvl3pPr>
            <a:lvl4pPr marL="0" indent="685800" defTabSz="412750">
              <a:buClrTx/>
              <a:buSzTx/>
              <a:buNone/>
              <a:defRPr sz="2750" spc="-28"/>
            </a:lvl4pPr>
            <a:lvl5pPr marL="0" indent="914400" defTabSz="412750">
              <a:buClrTx/>
              <a:buSzTx/>
              <a:buNone/>
              <a:defRPr sz="2750" spc="-28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3139832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5000" y="2463800"/>
            <a:ext cx="10922000" cy="1951435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ClrTx/>
              <a:buSzTx/>
              <a:buNone/>
              <a:defRPr sz="4200" spc="-12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4200" spc="-12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4200" spc="-12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4200" spc="-12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4200" spc="-12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0314988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5000" y="1953048"/>
            <a:ext cx="10922000" cy="2244302"/>
          </a:xfrm>
          <a:prstGeom prst="rect">
            <a:avLst/>
          </a:prstGeom>
        </p:spPr>
        <p:txBody>
          <a:bodyPr anchor="b"/>
          <a:lstStyle>
            <a:lvl1pPr marL="0" indent="0" algn="ctr" defTabSz="1219169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11200" spc="-224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1pPr>
            <a:lvl2pPr marL="0" indent="228600" algn="ctr" defTabSz="1219169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11200" spc="-224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2pPr>
            <a:lvl3pPr marL="0" indent="457200" algn="ctr" defTabSz="1219169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11200" spc="-224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3pPr>
            <a:lvl4pPr marL="0" indent="685800" algn="ctr" defTabSz="1219169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11200" spc="-224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4pPr>
            <a:lvl5pPr marL="0" indent="914400" algn="ctr" defTabSz="1219169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11200" spc="-224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35000" y="4260850"/>
            <a:ext cx="10922000" cy="508000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22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9984310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35000" y="5577543"/>
            <a:ext cx="10922000" cy="416307"/>
          </a:xfrm>
          <a:prstGeom prst="rect">
            <a:avLst/>
          </a:prstGeom>
        </p:spPr>
        <p:txBody>
          <a:bodyPr anchor="ctr"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22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5000" y="2570985"/>
            <a:ext cx="10922000" cy="171509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4200" spc="-84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4200" spc="-84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4200" spc="-84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4200" spc="-84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4200" spc="-84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899447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988149250_2145x1620.jpg"/>
          <p:cNvSpPr>
            <a:spLocks noGrp="1"/>
          </p:cNvSpPr>
          <p:nvPr>
            <p:ph type="pic" sz="half" idx="21"/>
          </p:nvPr>
        </p:nvSpPr>
        <p:spPr>
          <a:xfrm>
            <a:off x="6096000" y="2406650"/>
            <a:ext cx="6096000" cy="460397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1169517375_2880x1920.jpg"/>
          <p:cNvSpPr>
            <a:spLocks noGrp="1"/>
          </p:cNvSpPr>
          <p:nvPr>
            <p:ph type="pic" sz="half" idx="22"/>
          </p:nvPr>
        </p:nvSpPr>
        <p:spPr>
          <a:xfrm>
            <a:off x="6096000" y="-314325"/>
            <a:ext cx="6096000" cy="406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184386109_2439x1626.jpg"/>
          <p:cNvSpPr>
            <a:spLocks noGrp="1"/>
          </p:cNvSpPr>
          <p:nvPr>
            <p:ph type="pic" idx="23"/>
          </p:nvPr>
        </p:nvSpPr>
        <p:spPr>
          <a:xfrm>
            <a:off x="-2101850" y="0"/>
            <a:ext cx="10287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2506753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1169517375_2880x1920.jpg"/>
          <p:cNvSpPr>
            <a:spLocks noGrp="1"/>
          </p:cNvSpPr>
          <p:nvPr>
            <p:ph type="pic" idx="21"/>
          </p:nvPr>
        </p:nvSpPr>
        <p:spPr>
          <a:xfrm>
            <a:off x="0" y="-635000"/>
            <a:ext cx="12192000" cy="8128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4192332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136033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35000" y="406400"/>
            <a:ext cx="10922000" cy="77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35000" y="2133600"/>
            <a:ext cx="10922000" cy="42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88812" y="6502185"/>
            <a:ext cx="274114" cy="27186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1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110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  <p:sldLayoutId id="2147483978" r:id="rId15"/>
  </p:sldLayoutIdLst>
  <p:transition spd="med"/>
  <p:txStyles>
    <p:titleStyle>
      <a:lvl1pPr marL="0" marR="0" indent="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1pPr>
      <a:lvl2pPr marL="0" marR="0" indent="22860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2pPr>
      <a:lvl3pPr marL="0" marR="0" indent="45720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3pPr>
      <a:lvl4pPr marL="0" marR="0" indent="68580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4pPr>
      <a:lvl5pPr marL="0" marR="0" indent="91440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5pPr>
      <a:lvl6pPr marL="0" marR="0" indent="114300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6pPr>
      <a:lvl7pPr marL="0" marR="0" indent="137160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7pPr>
      <a:lvl8pPr marL="0" marR="0" indent="160020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8pPr>
      <a:lvl9pPr marL="0" marR="0" indent="182880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9pPr>
    </p:titleStyle>
    <p:bodyStyle>
      <a:lvl1pPr marL="2794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5588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8382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11176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13970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16764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19558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22352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25146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2286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4572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6858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9144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11430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13716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16002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18288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003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合一的真諦"/>
          <p:cNvSpPr txBox="1">
            <a:spLocks noGrp="1"/>
          </p:cNvSpPr>
          <p:nvPr>
            <p:ph type="ctrTitle"/>
          </p:nvPr>
        </p:nvSpPr>
        <p:spPr>
          <a:xfrm>
            <a:off x="635000" y="1640129"/>
            <a:ext cx="10922000" cy="1939727"/>
          </a:xfrm>
          <a:prstGeom prst="rect">
            <a:avLst/>
          </a:prstGeom>
        </p:spPr>
        <p:txBody>
          <a:bodyPr/>
          <a:lstStyle/>
          <a:p>
            <a:r>
              <a:t>合一的真諦</a:t>
            </a:r>
          </a:p>
        </p:txBody>
      </p:sp>
      <p:sp>
        <p:nvSpPr>
          <p:cNvPr id="152" name="Jocelyn Huang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r>
              <a:t>Jocelyn Huang</a:t>
            </a:r>
          </a:p>
        </p:txBody>
      </p:sp>
      <p:sp>
        <p:nvSpPr>
          <p:cNvPr id="153" name="3/10/2024 波特蘭靈糧堂主日信息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3/10/2024 波特蘭靈糧堂主日信息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什麼是「合一」？"/>
          <p:cNvSpPr txBox="1">
            <a:spLocks noGrp="1"/>
          </p:cNvSpPr>
          <p:nvPr>
            <p:ph type="title"/>
          </p:nvPr>
        </p:nvSpPr>
        <p:spPr>
          <a:xfrm>
            <a:off x="635000" y="396387"/>
            <a:ext cx="10922000" cy="77871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08990">
              <a:defRPr sz="8232" spc="-24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什麼是「合一」？</a:t>
            </a:r>
          </a:p>
        </p:txBody>
      </p:sp>
      <p:sp>
        <p:nvSpPr>
          <p:cNvPr id="15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157" name="合而為一。Come together as one. Oneness.…"/>
          <p:cNvSpPr txBox="1">
            <a:spLocks noGrp="1"/>
          </p:cNvSpPr>
          <p:nvPr>
            <p:ph type="body" idx="1"/>
          </p:nvPr>
        </p:nvSpPr>
        <p:spPr>
          <a:xfrm>
            <a:off x="635000" y="2135684"/>
            <a:ext cx="10922001" cy="4216401"/>
          </a:xfrm>
          <a:prstGeom prst="rect">
            <a:avLst/>
          </a:prstGeom>
        </p:spPr>
        <p:txBody>
          <a:bodyPr/>
          <a:lstStyle/>
          <a:p>
            <a:r>
              <a:t>合而為一。Come together as one. Oneness.</a:t>
            </a:r>
          </a:p>
          <a:p>
            <a:r>
              <a:t>Joint Account</a:t>
            </a:r>
          </a:p>
          <a:p>
            <a:r>
              <a:t>合一 vs. 和睦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一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808990">
              <a:defRPr sz="8232" spc="-24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一</a:t>
            </a:r>
          </a:p>
        </p:txBody>
      </p:sp>
      <p:sp>
        <p:nvSpPr>
          <p:cNvPr id="160" name="אֶחָד H259 (ekh-awd’)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r>
              <a:rPr>
                <a:solidFill>
                  <a:schemeClr val="accent6"/>
                </a:solidFill>
              </a:rPr>
              <a:t>אֶחָד </a:t>
            </a:r>
            <a:r>
              <a:t>H259 (ekh-awd’)</a:t>
            </a:r>
          </a:p>
        </p:txBody>
      </p:sp>
      <p:sp>
        <p:nvSpPr>
          <p:cNvPr id="161" name="one (number)…"/>
          <p:cNvSpPr txBox="1">
            <a:spLocks noGrp="1"/>
          </p:cNvSpPr>
          <p:nvPr>
            <p:ph type="body" idx="1"/>
          </p:nvPr>
        </p:nvSpPr>
        <p:spPr>
          <a:xfrm>
            <a:off x="635000" y="1843927"/>
            <a:ext cx="10922001" cy="4506073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254254" indent="-254254" defTabSz="1109472">
              <a:spcBef>
                <a:spcPts val="1050"/>
              </a:spcBef>
              <a:defRPr sz="4368" b="1">
                <a:solidFill>
                  <a:schemeClr val="accent6"/>
                </a:solidFill>
              </a:defRPr>
            </a:pPr>
            <a:r>
              <a:t>one (number)</a:t>
            </a:r>
          </a:p>
          <a:p>
            <a:pPr marL="508508" lvl="1" indent="-254254" defTabSz="1109472">
              <a:spcBef>
                <a:spcPts val="1050"/>
              </a:spcBef>
              <a:defRPr sz="4368"/>
            </a:pPr>
            <a:r>
              <a:t>one (number)</a:t>
            </a:r>
          </a:p>
          <a:p>
            <a:pPr marL="508508" lvl="1" indent="-254254" defTabSz="1109472">
              <a:spcBef>
                <a:spcPts val="1050"/>
              </a:spcBef>
              <a:defRPr sz="4368"/>
            </a:pPr>
            <a:r>
              <a:t>each, every</a:t>
            </a:r>
          </a:p>
          <a:p>
            <a:pPr marL="508508" lvl="1" indent="-254254" defTabSz="1109472">
              <a:spcBef>
                <a:spcPts val="1050"/>
              </a:spcBef>
              <a:defRPr sz="4368"/>
            </a:pPr>
            <a:r>
              <a:t>a certain</a:t>
            </a:r>
          </a:p>
          <a:p>
            <a:pPr marL="508508" lvl="1" indent="-254254" defTabSz="1109472">
              <a:spcBef>
                <a:spcPts val="1050"/>
              </a:spcBef>
              <a:defRPr sz="4368"/>
            </a:pPr>
            <a:r>
              <a:t>an (indefinite article)</a:t>
            </a:r>
          </a:p>
          <a:p>
            <a:pPr marL="508508" lvl="1" indent="-254254" defTabSz="1109472">
              <a:spcBef>
                <a:spcPts val="1050"/>
              </a:spcBef>
              <a:defRPr sz="4368"/>
            </a:pPr>
            <a:r>
              <a:t>only, once, once for all</a:t>
            </a:r>
          </a:p>
          <a:p>
            <a:pPr marL="508508" lvl="1" indent="-254254" defTabSz="1109472">
              <a:spcBef>
                <a:spcPts val="1050"/>
              </a:spcBef>
              <a:defRPr sz="4368"/>
            </a:pPr>
            <a:r>
              <a:t>one...another, the one...the other, one after another, one by one</a:t>
            </a:r>
          </a:p>
          <a:p>
            <a:pPr marL="508508" lvl="1" indent="-254254" defTabSz="1109472">
              <a:spcBef>
                <a:spcPts val="1050"/>
              </a:spcBef>
              <a:defRPr sz="4368"/>
            </a:pPr>
            <a:r>
              <a:t>first</a:t>
            </a:r>
          </a:p>
          <a:p>
            <a:pPr marL="508508" lvl="1" indent="-254254" defTabSz="1109472">
              <a:spcBef>
                <a:spcPts val="1050"/>
              </a:spcBef>
              <a:defRPr sz="4368"/>
            </a:pPr>
            <a:r>
              <a:t>eleven (in combination), eleventh (ordinal)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一"/>
          <p:cNvSpPr txBox="1">
            <a:spLocks noGrp="1"/>
          </p:cNvSpPr>
          <p:nvPr>
            <p:ph type="title"/>
          </p:nvPr>
        </p:nvSpPr>
        <p:spPr>
          <a:xfrm>
            <a:off x="635000" y="396387"/>
            <a:ext cx="10922000" cy="77871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08990">
              <a:defRPr sz="8232" spc="-24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一</a:t>
            </a:r>
          </a:p>
        </p:txBody>
      </p:sp>
      <p:sp>
        <p:nvSpPr>
          <p:cNvPr id="164" name="אֶחָד H259 (ekh-awd’)"/>
          <p:cNvSpPr txBox="1">
            <a:spLocks noGrp="1"/>
          </p:cNvSpPr>
          <p:nvPr>
            <p:ph type="body" idx="21"/>
          </p:nvPr>
        </p:nvSpPr>
        <p:spPr>
          <a:xfrm>
            <a:off x="635000" y="945083"/>
            <a:ext cx="10922000" cy="5080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r>
              <a:rPr>
                <a:solidFill>
                  <a:schemeClr val="accent6"/>
                </a:solidFill>
              </a:rPr>
              <a:t>אֶחָד </a:t>
            </a:r>
            <a:r>
              <a:t>H259 (ekh-awd’)</a:t>
            </a:r>
          </a:p>
        </p:txBody>
      </p:sp>
      <p:sp>
        <p:nvSpPr>
          <p:cNvPr id="165" name="神稱光為晝，稱暗為夜。有晚上，有早晨。這是頭一日。（創世紀1：5）…"/>
          <p:cNvSpPr txBox="1">
            <a:spLocks noGrp="1"/>
          </p:cNvSpPr>
          <p:nvPr>
            <p:ph type="body" idx="1"/>
          </p:nvPr>
        </p:nvSpPr>
        <p:spPr>
          <a:xfrm>
            <a:off x="635000" y="1534919"/>
            <a:ext cx="10922000" cy="5112203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229108" indent="-229108" defTabSz="999744">
              <a:spcBef>
                <a:spcPts val="950"/>
              </a:spcBef>
              <a:defRPr sz="4182"/>
            </a:pPr>
            <a:r>
              <a:t>神稱光為晝，稱暗為夜。有晚上，有早晨。這是</a:t>
            </a:r>
            <a:r>
              <a:rPr>
                <a:solidFill>
                  <a:schemeClr val="accent6"/>
                </a:solidFill>
              </a:rPr>
              <a:t>頭一</a:t>
            </a:r>
            <a:r>
              <a:t>日。（創世紀1：5）</a:t>
            </a:r>
          </a:p>
          <a:p>
            <a:pPr marL="229108" indent="-229108" defTabSz="999744">
              <a:spcBef>
                <a:spcPts val="950"/>
              </a:spcBef>
              <a:defRPr sz="4182"/>
            </a:pPr>
            <a:r>
              <a:t>耶和華　神使他沉睡，他就睡了。於是取下他的</a:t>
            </a:r>
            <a:r>
              <a:rPr>
                <a:solidFill>
                  <a:schemeClr val="accent6"/>
                </a:solidFill>
              </a:rPr>
              <a:t>一</a:t>
            </a:r>
            <a:r>
              <a:t>條肋骨，又把肉合起來。耶和華　神就用那人身上所取的肋骨，造成一個女人，領他到那人跟前。那人說，這是我骨中的骨、肉中的肉，可以稱他為女人，因為他是從男人身上取出來的。因此，人要離開父母，與妻子連合，二人成為</a:t>
            </a:r>
            <a:r>
              <a:rPr>
                <a:solidFill>
                  <a:schemeClr val="accent6"/>
                </a:solidFill>
              </a:rPr>
              <a:t>一</a:t>
            </a:r>
            <a:r>
              <a:t>體。（創世紀2:21-24）</a:t>
            </a:r>
          </a:p>
          <a:p>
            <a:pPr marL="229108" indent="-229108" defTabSz="999744">
              <a:spcBef>
                <a:spcPts val="950"/>
              </a:spcBef>
              <a:defRPr sz="4182"/>
            </a:pPr>
            <a:r>
              <a:t>吹號的、歌唱的，都一齊發聲，聲</a:t>
            </a:r>
            <a:r>
              <a:rPr>
                <a:solidFill>
                  <a:schemeClr val="accent6"/>
                </a:solidFill>
              </a:rPr>
              <a:t>合為一</a:t>
            </a:r>
            <a:r>
              <a:t>，讚美感謝耶和華。吹號、敲鈸、用各種樂器，揚聲讚美耶和華說，耶和華本為善，他的慈愛永遠長存。那時耶和華的殿有雲充滿，甚至祭司不能站立供職，因為耶和華的榮光充滿了　神的殿。（歷代志下5：13-14）</a:t>
            </a:r>
          </a:p>
          <a:p>
            <a:pPr marL="229108" indent="-229108" defTabSz="999744">
              <a:spcBef>
                <a:spcPts val="950"/>
              </a:spcBef>
              <a:defRPr sz="4182"/>
            </a:pPr>
            <a:r>
              <a:t>你當說：主耶和華如此說：我必從萬民中招聚你們，從分散的列國內聚集你們，又要將以色列地賜給你們。他們必到那裡，也必從其中除掉一切可憎可厭的物。我要使他們有</a:t>
            </a:r>
            <a:r>
              <a:rPr>
                <a:solidFill>
                  <a:schemeClr val="accent6"/>
                </a:solidFill>
              </a:rPr>
              <a:t>合一</a:t>
            </a:r>
            <a:r>
              <a:t>的心，也要將新靈放在他們裡面，又從他們肉體中除掉石心，賜給他們肉心，使他們順從我的律例，謹守遵行我的典章。他們要作我的子民，我要作他們的神。（以西結書11:17-20）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合而為一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808990">
              <a:defRPr sz="8232" spc="-24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合而為一</a:t>
            </a:r>
          </a:p>
        </p:txBody>
      </p:sp>
      <p:sp>
        <p:nvSpPr>
          <p:cNvPr id="168" name="εἷς G1520 (hice)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r>
              <a:rPr>
                <a:solidFill>
                  <a:schemeClr val="accent6"/>
                </a:solidFill>
              </a:rPr>
              <a:t>εἷς </a:t>
            </a:r>
            <a:r>
              <a:t>G1520 (hice)</a:t>
            </a:r>
          </a:p>
        </p:txBody>
      </p:sp>
      <p:sp>
        <p:nvSpPr>
          <p:cNvPr id="169" name="One (in opposed to many)…"/>
          <p:cNvSpPr txBox="1">
            <a:spLocks noGrp="1"/>
          </p:cNvSpPr>
          <p:nvPr>
            <p:ph type="body" idx="1"/>
          </p:nvPr>
        </p:nvSpPr>
        <p:spPr>
          <a:xfrm>
            <a:off x="635000" y="1584843"/>
            <a:ext cx="10922000" cy="5127100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223520" indent="-223520" defTabSz="975360">
              <a:spcBef>
                <a:spcPts val="950"/>
              </a:spcBef>
              <a:defRPr sz="4000" b="1"/>
            </a:pPr>
            <a:r>
              <a:t>One (in opposed to many)</a:t>
            </a:r>
          </a:p>
          <a:p>
            <a:pPr marL="223520" indent="-223520" defTabSz="975360">
              <a:spcBef>
                <a:spcPts val="950"/>
              </a:spcBef>
              <a:defRPr sz="4000"/>
            </a:pPr>
            <a:r>
              <a:t>從今以後，我不在世上，他們卻在世上；我往你那裡去。聖父阿，求你因你所賜給我的名保守他們，叫他們</a:t>
            </a:r>
            <a:r>
              <a:rPr>
                <a:solidFill>
                  <a:schemeClr val="accent6"/>
                </a:solidFill>
              </a:rPr>
              <a:t>合而為一</a:t>
            </a:r>
            <a:r>
              <a:t>像我們一樣。我已將你的道賜給他們。世界又恨他們；因為他們不屬世界，正如我不屬世界一樣。我不求你叫他們離開世界，只求你保守他們脫離那惡者。</a:t>
            </a:r>
            <a:r>
              <a:rPr u="sng"/>
              <a:t>他們不屬世界</a:t>
            </a:r>
            <a:r>
              <a:t>，正如我不屬世界一樣。求你用真理使他們成聖；你的道就是真理。你怎樣差我到世上，我也照樣差他們到世上。我為他們的緣故，自己分別為聖，</a:t>
            </a:r>
            <a:r>
              <a:rPr u="sng"/>
              <a:t>叫他們也因真理成聖</a:t>
            </a:r>
            <a:r>
              <a:t>。我不但為這些人祈求，也為那些因他們的話信我的人祈求，使他們都</a:t>
            </a:r>
            <a:r>
              <a:rPr>
                <a:solidFill>
                  <a:schemeClr val="accent6"/>
                </a:solidFill>
              </a:rPr>
              <a:t>合而為一</a:t>
            </a:r>
            <a:r>
              <a:t>。正如你</a:t>
            </a:r>
            <a:r>
              <a:rPr u="sng"/>
              <a:t>父在我裡面，我在你裡面，使他們也在我們裡面</a:t>
            </a:r>
            <a:r>
              <a:t>，叫世人可以信你差了我來。你所賜給我的榮耀，我已賜給他們，使他們</a:t>
            </a:r>
            <a:r>
              <a:rPr>
                <a:solidFill>
                  <a:schemeClr val="accent6"/>
                </a:solidFill>
              </a:rPr>
              <a:t>合而為一</a:t>
            </a:r>
            <a:r>
              <a:t>，像我們</a:t>
            </a:r>
            <a:r>
              <a:rPr>
                <a:solidFill>
                  <a:schemeClr val="accent6"/>
                </a:solidFill>
              </a:rPr>
              <a:t>合而為一</a:t>
            </a:r>
            <a:r>
              <a:t>。我在他們裡面，你在我裡面，使他們完完全全的</a:t>
            </a:r>
            <a:r>
              <a:rPr>
                <a:solidFill>
                  <a:schemeClr val="accent6"/>
                </a:solidFill>
              </a:rPr>
              <a:t>合而為一</a:t>
            </a:r>
            <a:r>
              <a:t>，叫世人知道你差了我來，也知道你愛他們如同愛我一樣。(約翰福音17:11，14-23）</a:t>
            </a:r>
          </a:p>
          <a:p>
            <a:pPr marL="223520" indent="-223520" defTabSz="975360">
              <a:spcBef>
                <a:spcPts val="950"/>
              </a:spcBef>
              <a:defRPr sz="4000"/>
            </a:pPr>
            <a:r>
              <a:t>但與主聯合的，便是與主成為</a:t>
            </a:r>
            <a:r>
              <a:rPr>
                <a:solidFill>
                  <a:schemeClr val="accent6"/>
                </a:solidFill>
              </a:rPr>
              <a:t>一</a:t>
            </a:r>
            <a:r>
              <a:t>靈。（哥林多前書6:17）</a:t>
            </a:r>
          </a:p>
          <a:p>
            <a:pPr marL="223520" indent="-223520" defTabSz="975360">
              <a:spcBef>
                <a:spcPts val="950"/>
              </a:spcBef>
              <a:defRPr sz="4000"/>
            </a:pPr>
            <a:r>
              <a:t>神的神能已將一切關乎生命和虔敬的事賜給我們，皆因我們認識那用自己榮耀和美德召我們的主。（彼得後書1:3）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合而為一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808990">
              <a:defRPr sz="8232" spc="-24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合而為一</a:t>
            </a:r>
          </a:p>
        </p:txBody>
      </p:sp>
      <p:sp>
        <p:nvSpPr>
          <p:cNvPr id="172" name="ἑνότης G1775 (hen-ot-ace’) (origin: εἷς G1520)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r>
              <a:rPr>
                <a:solidFill>
                  <a:schemeClr val="accent6"/>
                </a:solidFill>
              </a:rPr>
              <a:t>ἑνότης </a:t>
            </a:r>
            <a:r>
              <a:t>G1775 (hen-ot-ace’) (origin: </a:t>
            </a:r>
            <a:r>
              <a:rPr>
                <a:solidFill>
                  <a:schemeClr val="accent6"/>
                </a:solidFill>
              </a:rPr>
              <a:t>εἷς</a:t>
            </a:r>
            <a:r>
              <a:t> G1520)</a:t>
            </a:r>
          </a:p>
        </p:txBody>
      </p:sp>
      <p:sp>
        <p:nvSpPr>
          <p:cNvPr id="173" name="Unity…"/>
          <p:cNvSpPr txBox="1">
            <a:spLocks noGrp="1"/>
          </p:cNvSpPr>
          <p:nvPr>
            <p:ph type="body" idx="1"/>
          </p:nvPr>
        </p:nvSpPr>
        <p:spPr>
          <a:xfrm>
            <a:off x="635000" y="1786556"/>
            <a:ext cx="8778797" cy="4621213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231902" indent="-231902" defTabSz="1011936">
              <a:spcBef>
                <a:spcPts val="950"/>
              </a:spcBef>
              <a:defRPr sz="4150" b="1">
                <a:solidFill>
                  <a:schemeClr val="accent6"/>
                </a:solidFill>
              </a:defRPr>
            </a:pPr>
            <a:r>
              <a:t>Unity</a:t>
            </a:r>
          </a:p>
          <a:p>
            <a:pPr marL="231902" indent="-231902" defTabSz="1011936">
              <a:spcBef>
                <a:spcPts val="950"/>
              </a:spcBef>
              <a:defRPr sz="4150" b="1">
                <a:solidFill>
                  <a:schemeClr val="accent6"/>
                </a:solidFill>
              </a:defRPr>
            </a:pPr>
            <a:r>
              <a:t>Unanimity, agreement</a:t>
            </a:r>
          </a:p>
          <a:p>
            <a:pPr marL="231902" indent="-231902" defTabSz="1011936">
              <a:spcBef>
                <a:spcPts val="950"/>
              </a:spcBef>
              <a:defRPr sz="4150"/>
            </a:pPr>
            <a:r>
              <a:t>我為主被囚的勸你們：既然蒙召，行事為人就當與蒙召的恩相稱。凡事謙虛、溫柔、忍耐，用愛心互相寬容，用和平(peace G1515）彼此聯絡，竭力保守聖靈所賜</a:t>
            </a:r>
            <a:r>
              <a:rPr>
                <a:solidFill>
                  <a:schemeClr val="accent6"/>
                </a:solidFill>
              </a:rPr>
              <a:t>合而為一</a:t>
            </a:r>
            <a:r>
              <a:t>的心。身體只有一個，聖靈只有一個，正如你們蒙召同有一個指望。一主，一信，一洗，一神，就是眾人的父，超乎眾人之上，貫乎眾人之中，也住在眾人之內。（以弗所書4:1-6）</a:t>
            </a:r>
          </a:p>
          <a:p>
            <a:pPr marL="231902" indent="-231902" defTabSz="1011936">
              <a:spcBef>
                <a:spcPts val="950"/>
              </a:spcBef>
              <a:defRPr sz="4150"/>
            </a:pPr>
            <a:r>
              <a:t>他所賜的有使徒，有先知，有傳福音的，有牧師和教師。為要成全聖徒，各盡其職，建立基督的身體，直等到我們眾人在真道上同歸於</a:t>
            </a:r>
            <a:r>
              <a:rPr>
                <a:solidFill>
                  <a:schemeClr val="accent6"/>
                </a:solidFill>
              </a:rPr>
              <a:t>一</a:t>
            </a:r>
            <a:r>
              <a:t>（unity)，認識　神的兒子，得以長大成人，滿有基督長成的身量。（以弗所書4:11-13）</a:t>
            </a:r>
          </a:p>
        </p:txBody>
      </p:sp>
      <p:pic>
        <p:nvPicPr>
          <p:cNvPr id="174" name="img_5921.jpg" descr="img_59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723" y="2739262"/>
            <a:ext cx="2208647" cy="2208646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"/>
          <p:cNvSpPr txBox="1"/>
          <p:nvPr/>
        </p:nvSpPr>
        <p:spPr>
          <a:xfrm>
            <a:off x="10126982" y="2706745"/>
            <a:ext cx="51361" cy="143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defTabSz="177800" eaLnBrk="1" fontAlgn="auto">
              <a:spcBef>
                <a:spcPts val="0"/>
              </a:spcBef>
              <a:spcAft>
                <a:spcPts val="0"/>
              </a:spcAft>
              <a:defRPr sz="1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600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與誰合一？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808990">
              <a:defRPr sz="8232" spc="-24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與誰合一？</a:t>
            </a:r>
          </a:p>
        </p:txBody>
      </p:sp>
      <p:sp>
        <p:nvSpPr>
          <p:cNvPr id="178" name="個別信徒與神？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4500" indent="-444500">
              <a:buClrTx/>
              <a:buAutoNum type="alphaUcPeriod"/>
            </a:pPr>
            <a:r>
              <a:t>個別信徒與神？</a:t>
            </a:r>
          </a:p>
          <a:p>
            <a:pPr marL="444500" indent="-444500">
              <a:buClrTx/>
              <a:buAutoNum type="alphaUcPeriod"/>
            </a:pPr>
            <a:r>
              <a:t>教會與神？</a:t>
            </a:r>
          </a:p>
          <a:p>
            <a:pPr marL="444500" indent="-444500">
              <a:buClrTx/>
              <a:buAutoNum type="alphaUcPeriod"/>
            </a:pPr>
            <a:r>
              <a:t>教會與教會？</a:t>
            </a:r>
          </a:p>
          <a:p>
            <a:pPr marL="444500" indent="-444500">
              <a:buClrTx/>
              <a:buAutoNum type="alphaUcPeriod"/>
            </a:pPr>
            <a:r>
              <a:t>信徒與信徒？</a:t>
            </a:r>
          </a:p>
          <a:p>
            <a:pPr marL="444500" indent="-444500">
              <a:buClrTx/>
              <a:buAutoNum type="alphaUcPeriod"/>
            </a:pPr>
            <a:r>
              <a:t>丈夫與妻子？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指揮的夢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808990">
              <a:defRPr sz="8232" spc="-24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指揮的夢</a:t>
            </a:r>
          </a:p>
        </p:txBody>
      </p:sp>
      <p:sp>
        <p:nvSpPr>
          <p:cNvPr id="181" name="Slide bullet text"/>
          <p:cNvSpPr txBox="1">
            <a:spLocks noGrp="1"/>
          </p:cNvSpPr>
          <p:nvPr>
            <p:ph type="body" idx="1"/>
          </p:nvPr>
        </p:nvSpPr>
        <p:spPr>
          <a:xfrm>
            <a:off x="635000" y="1594930"/>
            <a:ext cx="10922001" cy="4757155"/>
          </a:xfrm>
          <a:prstGeom prst="rect">
            <a:avLst/>
          </a:prstGeom>
        </p:spPr>
        <p:txBody>
          <a:bodyPr/>
          <a:lstStyle/>
          <a:p>
            <a:pPr marL="0" indent="0" algn="ctr" defTabSz="177800">
              <a:spcBef>
                <a:spcPts val="0"/>
              </a:spcBef>
              <a:buClrTx/>
              <a:buSzTx/>
              <a:buNone/>
              <a:defRPr sz="1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0" indent="0" algn="ctr" defTabSz="177800">
              <a:spcBef>
                <a:spcPts val="0"/>
              </a:spcBef>
              <a:buClrTx/>
              <a:buSzTx/>
              <a:buNone/>
              <a:defRPr sz="1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182" name="Screen Shot 2024-03-08 at 6.29.19 PM.png" descr="Screen Shot 2024-03-08 at 6.29.19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594930"/>
            <a:ext cx="7081553" cy="45801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同意、協定"/>
          <p:cNvSpPr txBox="1">
            <a:spLocks noGrp="1"/>
          </p:cNvSpPr>
          <p:nvPr>
            <p:ph type="title"/>
          </p:nvPr>
        </p:nvSpPr>
        <p:spPr>
          <a:xfrm>
            <a:off x="635000" y="396387"/>
            <a:ext cx="10922000" cy="77871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08990">
              <a:defRPr sz="8232" spc="-24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同意、協定</a:t>
            </a:r>
          </a:p>
        </p:txBody>
      </p:sp>
      <p:sp>
        <p:nvSpPr>
          <p:cNvPr id="185" name="συμφωνία (soom-fo-nee'-ah) G4858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r>
              <a:rPr>
                <a:solidFill>
                  <a:schemeClr val="accent6"/>
                </a:solidFill>
              </a:rPr>
              <a:t>συμφωνία</a:t>
            </a:r>
            <a:r>
              <a:t> (soom-fo-nee'-ah) G4858</a:t>
            </a:r>
          </a:p>
        </p:txBody>
      </p:sp>
      <p:sp>
        <p:nvSpPr>
          <p:cNvPr id="186" name="music (symphony)…"/>
          <p:cNvSpPr txBox="1">
            <a:spLocks noGrp="1"/>
          </p:cNvSpPr>
          <p:nvPr>
            <p:ph type="body" idx="1"/>
          </p:nvPr>
        </p:nvSpPr>
        <p:spPr>
          <a:xfrm>
            <a:off x="635000" y="2135684"/>
            <a:ext cx="10922001" cy="4216401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262636" indent="-262636" defTabSz="1146048">
              <a:spcBef>
                <a:spcPts val="1100"/>
              </a:spcBef>
              <a:defRPr sz="4700" b="1">
                <a:solidFill>
                  <a:schemeClr val="accent6"/>
                </a:solidFill>
              </a:defRPr>
            </a:pPr>
            <a:r>
              <a:t>music (symphony)</a:t>
            </a:r>
          </a:p>
          <a:p>
            <a:pPr marL="262636" indent="-262636" defTabSz="1146048">
              <a:spcBef>
                <a:spcPts val="1100"/>
              </a:spcBef>
              <a:defRPr sz="4700" b="1">
                <a:solidFill>
                  <a:schemeClr val="accent6"/>
                </a:solidFill>
              </a:defRPr>
            </a:pPr>
            <a:r>
              <a:t>agreement</a:t>
            </a:r>
          </a:p>
          <a:p>
            <a:pPr marL="262636" indent="-262636" defTabSz="1146048">
              <a:spcBef>
                <a:spcPts val="1100"/>
              </a:spcBef>
              <a:defRPr sz="4700"/>
            </a:pPr>
            <a:r>
              <a:t>origin: </a:t>
            </a:r>
            <a:r>
              <a:rPr b="1">
                <a:solidFill>
                  <a:schemeClr val="accent6"/>
                </a:solidFill>
              </a:rPr>
              <a:t>σύμφωνος</a:t>
            </a:r>
            <a:r>
              <a:rPr b="1"/>
              <a:t> G4859</a:t>
            </a:r>
            <a:r>
              <a:t>（soom’-fo-nos） </a:t>
            </a:r>
          </a:p>
          <a:p>
            <a:pPr marL="262636" indent="-262636" defTabSz="1146048">
              <a:spcBef>
                <a:spcPts val="1100"/>
              </a:spcBef>
              <a:defRPr sz="4700"/>
            </a:pPr>
            <a:r>
              <a:t>那時，大兒子正在田裡，他回來離家不遠，聽見</a:t>
            </a:r>
            <a:r>
              <a:rPr>
                <a:solidFill>
                  <a:schemeClr val="accent6"/>
                </a:solidFill>
              </a:rPr>
              <a:t>作樂</a:t>
            </a:r>
            <a:r>
              <a:t>（G4858）跳舞的聲音。(路加福音15:25）</a:t>
            </a:r>
          </a:p>
          <a:p>
            <a:pPr marL="262636" indent="-262636" defTabSz="1146048">
              <a:spcBef>
                <a:spcPts val="1100"/>
              </a:spcBef>
              <a:defRPr sz="4700"/>
            </a:pPr>
            <a:r>
              <a:t>夫妻不可彼此虧負，除非</a:t>
            </a:r>
            <a:r>
              <a:rPr>
                <a:solidFill>
                  <a:schemeClr val="accent6"/>
                </a:solidFill>
              </a:rPr>
              <a:t>兩相情願</a:t>
            </a:r>
            <a:r>
              <a:t>（G4859），暫時分房，為要專心禱告方可，以後仍要同房，免得撒但趁著你們情不自禁，引誘你們。（哥林多前書7:5）  </a:t>
            </a:r>
          </a:p>
          <a:p>
            <a:pPr marL="262636" indent="-262636" defTabSz="1146048">
              <a:spcBef>
                <a:spcPts val="1100"/>
              </a:spcBef>
              <a:defRPr sz="4700"/>
            </a:pPr>
            <a:r>
              <a:t>Unity in diversity；胃的故事。</a:t>
            </a:r>
          </a:p>
        </p:txBody>
      </p:sp>
      <p:sp>
        <p:nvSpPr>
          <p:cNvPr id="187" name="Text"/>
          <p:cNvSpPr txBox="1"/>
          <p:nvPr/>
        </p:nvSpPr>
        <p:spPr>
          <a:xfrm>
            <a:off x="8901688" y="3480780"/>
            <a:ext cx="51361" cy="143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defTabSz="177800" eaLnBrk="1" fontAlgn="auto">
              <a:spcBef>
                <a:spcPts val="0"/>
              </a:spcBef>
              <a:spcAft>
                <a:spcPts val="0"/>
              </a:spcAft>
              <a:defRPr sz="1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600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asted Graphic 1.jpg" descr="Pasted Graphic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787" y="-22379"/>
            <a:ext cx="5236892" cy="6902757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Text"/>
          <p:cNvSpPr txBox="1"/>
          <p:nvPr/>
        </p:nvSpPr>
        <p:spPr>
          <a:xfrm>
            <a:off x="7301536" y="3978358"/>
            <a:ext cx="51361" cy="143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defTabSz="177800" eaLnBrk="1" fontAlgn="auto">
              <a:spcBef>
                <a:spcPts val="0"/>
              </a:spcBef>
              <a:spcAft>
                <a:spcPts val="0"/>
              </a:spcAft>
              <a:defRPr sz="1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600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191" name="From Nothing to Something"/>
          <p:cNvSpPr txBox="1"/>
          <p:nvPr/>
        </p:nvSpPr>
        <p:spPr>
          <a:xfrm>
            <a:off x="7046852" y="1076086"/>
            <a:ext cx="3505279" cy="1097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>
              <a:defRPr sz="6800" b="1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r>
              <a:rPr sz="3400" kern="0">
                <a:latin typeface="Graphik"/>
                <a:sym typeface="Graphik"/>
              </a:rPr>
              <a:t>From Nothing to Something</a:t>
            </a:r>
          </a:p>
        </p:txBody>
      </p:sp>
      <p:sp>
        <p:nvSpPr>
          <p:cNvPr id="192" name="第二號手的心聲"/>
          <p:cNvSpPr txBox="1"/>
          <p:nvPr/>
        </p:nvSpPr>
        <p:spPr>
          <a:xfrm>
            <a:off x="7361008" y="2376809"/>
            <a:ext cx="2216954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4800" b="1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r>
              <a:rPr sz="2400" kern="0">
                <a:latin typeface="Graphik"/>
                <a:sym typeface="Graphik"/>
              </a:rPr>
              <a:t>第二號手的心聲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和睦同居同行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808990">
              <a:defRPr sz="8232" spc="-24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和睦同居同行</a:t>
            </a:r>
          </a:p>
        </p:txBody>
      </p:sp>
      <p:sp>
        <p:nvSpPr>
          <p:cNvPr id="195" name="יַחַד H3162 (Yachad)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r>
              <a:rPr b="1">
                <a:solidFill>
                  <a:schemeClr val="accent6"/>
                </a:solidFill>
                <a:latin typeface="Graphik"/>
                <a:ea typeface="Graphik"/>
                <a:cs typeface="Graphik"/>
                <a:sym typeface="Graphik"/>
              </a:rPr>
              <a:t>יַחַד </a:t>
            </a:r>
            <a:r>
              <a:t>H3162 (Yachad)</a:t>
            </a:r>
          </a:p>
        </p:txBody>
      </p:sp>
      <p:sp>
        <p:nvSpPr>
          <p:cNvPr id="196" name="Union,  unitednes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chemeClr val="accent6"/>
                </a:solidFill>
              </a:defRPr>
            </a:pPr>
            <a:r>
              <a:t>Union,  unitedness</a:t>
            </a:r>
          </a:p>
          <a:p>
            <a:pPr>
              <a:defRPr b="1">
                <a:solidFill>
                  <a:schemeClr val="accent6"/>
                </a:solidFill>
              </a:defRPr>
            </a:pPr>
            <a:r>
              <a:t>Together, altogether, alike</a:t>
            </a:r>
          </a:p>
          <a:p>
            <a:r>
              <a:t>看哪！弟兄</a:t>
            </a:r>
            <a:r>
              <a:rPr>
                <a:solidFill>
                  <a:schemeClr val="accent6"/>
                </a:solidFill>
              </a:rPr>
              <a:t>和睦同居</a:t>
            </a:r>
            <a:r>
              <a:t>，是何等的善、何等的美。（詩篇133:1）</a:t>
            </a:r>
          </a:p>
          <a:p>
            <a:pPr marL="0" lvl="1" indent="228600">
              <a:buClrTx/>
              <a:buSzTx/>
              <a:buNone/>
            </a:pPr>
            <a:r>
              <a:t>Behold, how good and how pleasant it is for brethren to dwell together in unity! (Psalms 133:1 KJV) </a:t>
            </a:r>
            <a:r>
              <a:rPr i="1"/>
              <a:t>“Hinei Ma Tov U’ma’naim Shevet’ Achim Gam Yachad!”</a:t>
            </a:r>
          </a:p>
          <a:p>
            <a:r>
              <a:t>二人若不同心、豈能</a:t>
            </a:r>
            <a:r>
              <a:rPr>
                <a:solidFill>
                  <a:schemeClr val="accent6"/>
                </a:solidFill>
              </a:rPr>
              <a:t>同行</a:t>
            </a:r>
            <a:r>
              <a:t>呢？（阿摩司書3:3）</a:t>
            </a:r>
          </a:p>
          <a:p>
            <a:pPr marL="0" lvl="1" indent="228600">
              <a:buClrTx/>
              <a:buSzTx/>
              <a:buNone/>
            </a:pPr>
            <a:r>
              <a:t>Can two walk together, except they be agreed? (Amos 3:3 KJV)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如何達到合一？"/>
          <p:cNvSpPr txBox="1">
            <a:spLocks noGrp="1"/>
          </p:cNvSpPr>
          <p:nvPr>
            <p:ph type="title"/>
          </p:nvPr>
        </p:nvSpPr>
        <p:spPr>
          <a:xfrm>
            <a:off x="635000" y="396387"/>
            <a:ext cx="10922000" cy="77871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08990">
              <a:defRPr sz="8232" spc="-24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如何達到合一？</a:t>
            </a:r>
          </a:p>
        </p:txBody>
      </p:sp>
      <p:sp>
        <p:nvSpPr>
          <p:cNvPr id="199" name="Slide Subtitle"/>
          <p:cNvSpPr txBox="1">
            <a:spLocks noGrp="1"/>
          </p:cNvSpPr>
          <p:nvPr>
            <p:ph type="body" idx="21"/>
          </p:nvPr>
        </p:nvSpPr>
        <p:spPr>
          <a:xfrm>
            <a:off x="635000" y="1066661"/>
            <a:ext cx="10922000" cy="50800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00" name="明白神的旨意。…"/>
          <p:cNvSpPr txBox="1">
            <a:spLocks noGrp="1"/>
          </p:cNvSpPr>
          <p:nvPr>
            <p:ph type="body" idx="1"/>
          </p:nvPr>
        </p:nvSpPr>
        <p:spPr>
          <a:xfrm>
            <a:off x="635000" y="1875489"/>
            <a:ext cx="10922001" cy="4476595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444500" indent="-444500">
              <a:buClrTx/>
              <a:buAutoNum type="arabicPeriod"/>
              <a:defRPr sz="5000" b="1">
                <a:solidFill>
                  <a:schemeClr val="accent6"/>
                </a:solidFill>
              </a:defRPr>
            </a:pPr>
            <a:r>
              <a:t>明白神的旨意。</a:t>
            </a:r>
          </a:p>
          <a:p>
            <a:pPr marL="444500" indent="-444500">
              <a:buClrTx/>
              <a:buAutoNum type="arabicPeriod"/>
              <a:defRPr sz="5000" b="1">
                <a:solidFill>
                  <a:schemeClr val="accent6"/>
                </a:solidFill>
              </a:defRPr>
            </a:pPr>
            <a:r>
              <a:t>扮演自己。</a:t>
            </a:r>
          </a:p>
          <a:p>
            <a:pPr marL="444500" indent="-444500">
              <a:buClrTx/>
              <a:buAutoNum type="arabicPeriod"/>
              <a:defRPr sz="5000" b="1">
                <a:solidFill>
                  <a:schemeClr val="accent6"/>
                </a:solidFill>
              </a:defRPr>
            </a:pPr>
            <a:r>
              <a:t>互敬互重以做成和睦。</a:t>
            </a:r>
          </a:p>
          <a:p>
            <a:pPr marL="0" lvl="1" indent="228600">
              <a:buClrTx/>
              <a:buSzTx/>
              <a:buNone/>
              <a:defRPr sz="5000" i="1"/>
            </a:pPr>
            <a:r>
              <a:t>你是誰？竟論斷別人的僕人呢？他或站住、或跌倒，自有他的主人在，而且他也必要站住，因為主能使他站住。你這個人，為甚麼論斷弟兄呢？又為甚麼輕看弟兄呢？因我們都要站在　神的臺前。這樣看來，我們</a:t>
            </a:r>
            <a:r>
              <a:rPr>
                <a:solidFill>
                  <a:schemeClr val="accent6"/>
                </a:solidFill>
              </a:rPr>
              <a:t>各人必要將自己的事，在　神面前說明。</a:t>
            </a:r>
            <a:r>
              <a:t> （So then each of us shall give account of himself to God.）（羅馬書14:4, 10, 12）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合一 VS. 和睦"/>
          <p:cNvSpPr txBox="1">
            <a:spLocks noGrp="1"/>
          </p:cNvSpPr>
          <p:nvPr>
            <p:ph type="title"/>
          </p:nvPr>
        </p:nvSpPr>
        <p:spPr>
          <a:xfrm>
            <a:off x="635000" y="396387"/>
            <a:ext cx="10922001" cy="77871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775969">
              <a:defRPr sz="7896" spc="-23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合一 VS. 和睦</a:t>
            </a:r>
          </a:p>
        </p:txBody>
      </p:sp>
      <p:sp>
        <p:nvSpPr>
          <p:cNvPr id="203" name="所以弟兄們，我以神的慈悲勸你們，將身體獻上，當作活祭，是聖潔的，是神所喜悅的；你們如此事奉乃是理所當然的。不要效法這個世界，只要心意更新而變化，叫你們察驗何為神的善良、純全、可喜悅的旨意。我憑著所賜我的恩對你們各人說：不要看自己過於所當看的，要照著神所分給各人信心的大小，看得合乎中道。正如我們一個 (εἷς hice G1520)身子上有好些肢體，肢體也不都是一樣的用處。我們這許多人，在基督裡成為一身，互相聯絡作肢體，也是如此。按我們所得的恩賜，各有不同。或說預言，就當照著信心的程度說預言，或作執事，就"/>
          <p:cNvSpPr txBox="1">
            <a:spLocks noGrp="1"/>
          </p:cNvSpPr>
          <p:nvPr>
            <p:ph type="body" idx="1"/>
          </p:nvPr>
        </p:nvSpPr>
        <p:spPr>
          <a:xfrm>
            <a:off x="635000" y="1276469"/>
            <a:ext cx="10922001" cy="5351397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0" indent="0" defTabSz="1194816">
              <a:spcBef>
                <a:spcPts val="1150"/>
              </a:spcBef>
              <a:buClrTx/>
              <a:buSzTx/>
              <a:buNone/>
              <a:defRPr sz="4900"/>
            </a:pPr>
            <a:r>
              <a:t>所以弟兄們，我以神的慈悲勸你們，將身體獻上，當作活祭，是聖潔的，是神所喜悅的；你們如此事奉乃是理所當然的。不要效法這個世界，只要心意更新而變化，</a:t>
            </a:r>
            <a:r>
              <a:rPr>
                <a:solidFill>
                  <a:schemeClr val="accent6"/>
                </a:solidFill>
              </a:rPr>
              <a:t>叫你們察驗何為神的善良、純全、可喜悅的旨意</a:t>
            </a:r>
            <a:r>
              <a:t>。我憑著所賜我的恩對你們各人說：</a:t>
            </a:r>
            <a:r>
              <a:rPr u="sng"/>
              <a:t>不要看自己過於所當看的</a:t>
            </a:r>
            <a:r>
              <a:t>，要照著神所分給各人信心的大小，看得合乎中道。正如我們</a:t>
            </a:r>
            <a:r>
              <a:rPr>
                <a:solidFill>
                  <a:schemeClr val="accent6"/>
                </a:solidFill>
              </a:rPr>
              <a:t>一個</a:t>
            </a:r>
            <a:r>
              <a:rPr>
                <a:solidFill>
                  <a:schemeClr val="accent5"/>
                </a:solidFill>
              </a:rPr>
              <a:t> </a:t>
            </a:r>
            <a:r>
              <a:t>(</a:t>
            </a:r>
            <a:r>
              <a:rPr>
                <a:solidFill>
                  <a:schemeClr val="accent6"/>
                </a:solidFill>
              </a:rPr>
              <a:t>εἷς</a:t>
            </a:r>
            <a:r>
              <a:rPr>
                <a:solidFill>
                  <a:schemeClr val="accent5"/>
                </a:solidFill>
              </a:rPr>
              <a:t> </a:t>
            </a:r>
            <a:r>
              <a:t>hice G1520)</a:t>
            </a:r>
            <a:r>
              <a:rPr>
                <a:solidFill>
                  <a:schemeClr val="accent6"/>
                </a:solidFill>
              </a:rPr>
              <a:t>身子</a:t>
            </a:r>
            <a:r>
              <a:t>上有</a:t>
            </a:r>
            <a:r>
              <a:rPr>
                <a:solidFill>
                  <a:schemeClr val="accent6"/>
                </a:solidFill>
              </a:rPr>
              <a:t>好些肢體</a:t>
            </a:r>
            <a:r>
              <a:t>，肢體也不都是一樣的用處。我們這許多人，在基督裡成為一身，互相聯絡作肢體，也是如此。按我們所得的恩賜，各有不同。或說預言，就當照著信心的程度說預言，或作執事，就當專一執事；或作教導的，就當專一教導；或作勸化的，就當專一勸化；施捨的，就當誠實；治理的，就當殷勤；憐憫人的，就當甘心。...要彼此同心；不要志氣高大，倒要俯就卑微的人；不要自以為聰明。...</a:t>
            </a:r>
            <a:r>
              <a:rPr>
                <a:solidFill>
                  <a:schemeClr val="accent6"/>
                </a:solidFill>
              </a:rPr>
              <a:t>若是能行，總要盡力與眾人和睦</a:t>
            </a:r>
            <a:r>
              <a:t>（</a:t>
            </a:r>
            <a:r>
              <a:rPr b="1">
                <a:solidFill>
                  <a:schemeClr val="accent6"/>
                </a:solidFill>
              </a:rPr>
              <a:t>εἰρηνεύω</a:t>
            </a:r>
            <a:r>
              <a:rPr>
                <a:solidFill>
                  <a:schemeClr val="accent6"/>
                </a:solidFill>
              </a:rPr>
              <a:t> </a:t>
            </a:r>
            <a:r>
              <a:t>G1514 i-rane-yoo’-o）。（羅馬書12:1-18）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和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808990">
              <a:defRPr sz="8232" spc="-24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和睦</a:t>
            </a:r>
          </a:p>
        </p:txBody>
      </p:sp>
      <p:sp>
        <p:nvSpPr>
          <p:cNvPr id="206" name="εἰρηνεύω G1514 (i-rane-yoo’-o)"/>
          <p:cNvSpPr txBox="1">
            <a:spLocks noGrp="1"/>
          </p:cNvSpPr>
          <p:nvPr>
            <p:ph type="body" idx="21"/>
          </p:nvPr>
        </p:nvSpPr>
        <p:spPr>
          <a:xfrm>
            <a:off x="635000" y="1066661"/>
            <a:ext cx="10922001" cy="5080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r>
              <a:rPr>
                <a:solidFill>
                  <a:schemeClr val="accent6"/>
                </a:solidFill>
              </a:rPr>
              <a:t>εἰρηνεύω</a:t>
            </a:r>
            <a:r>
              <a:t> G1514 (i-rane-yoo’-o)</a:t>
            </a:r>
          </a:p>
        </p:txBody>
      </p:sp>
      <p:sp>
        <p:nvSpPr>
          <p:cNvPr id="207" name="Make peac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chemeClr val="accent6"/>
                </a:solidFill>
              </a:defRPr>
            </a:pPr>
            <a:r>
              <a:t>Make peace</a:t>
            </a:r>
          </a:p>
          <a:p>
            <a:pPr>
              <a:defRPr b="1">
                <a:solidFill>
                  <a:schemeClr val="accent6"/>
                </a:solidFill>
              </a:defRPr>
            </a:pPr>
            <a:r>
              <a:t>Cultivate or keep peace, harmony</a:t>
            </a:r>
          </a:p>
          <a:p>
            <a:pPr>
              <a:defRPr b="1">
                <a:solidFill>
                  <a:schemeClr val="accent6"/>
                </a:solidFill>
              </a:defRPr>
            </a:pPr>
            <a:r>
              <a:t>To be at peace, live in peace</a:t>
            </a:r>
          </a:p>
          <a:p>
            <a:r>
              <a:t>Origin: </a:t>
            </a:r>
            <a:r>
              <a:rPr b="1">
                <a:solidFill>
                  <a:schemeClr val="accent6"/>
                </a:solidFill>
              </a:rPr>
              <a:t>εἰρήνη </a:t>
            </a:r>
            <a:r>
              <a:t>G1515 (i-ray’-nay)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太平/平安/和睦"/>
          <p:cNvSpPr txBox="1">
            <a:spLocks noGrp="1"/>
          </p:cNvSpPr>
          <p:nvPr>
            <p:ph type="title"/>
          </p:nvPr>
        </p:nvSpPr>
        <p:spPr>
          <a:xfrm>
            <a:off x="635000" y="396387"/>
            <a:ext cx="10922000" cy="77871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775969">
              <a:defRPr sz="7896" spc="-23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太平/平安/和睦</a:t>
            </a:r>
          </a:p>
        </p:txBody>
      </p:sp>
      <p:sp>
        <p:nvSpPr>
          <p:cNvPr id="210" name="εἰρήνη G1515 (i-ray'-nay)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r>
              <a:rPr b="1">
                <a:solidFill>
                  <a:schemeClr val="accent6"/>
                </a:solidFill>
                <a:latin typeface="Graphik"/>
                <a:ea typeface="Graphik"/>
                <a:cs typeface="Graphik"/>
                <a:sym typeface="Graphik"/>
              </a:rPr>
              <a:t>εἰρήνη</a:t>
            </a:r>
            <a:r>
              <a:t> G1515 (i-ray'-nay)</a:t>
            </a:r>
          </a:p>
        </p:txBody>
      </p:sp>
      <p:sp>
        <p:nvSpPr>
          <p:cNvPr id="211" name="A state of national tranquillity…"/>
          <p:cNvSpPr txBox="1">
            <a:spLocks noGrp="1"/>
          </p:cNvSpPr>
          <p:nvPr>
            <p:ph type="body" idx="1"/>
          </p:nvPr>
        </p:nvSpPr>
        <p:spPr>
          <a:xfrm>
            <a:off x="635000" y="1747096"/>
            <a:ext cx="10922000" cy="4993575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240284" indent="-240284" defTabSz="1048512">
              <a:spcBef>
                <a:spcPts val="1000"/>
              </a:spcBef>
              <a:defRPr sz="4300" b="1"/>
            </a:pPr>
            <a:r>
              <a:t>A state of national </a:t>
            </a:r>
            <a:r>
              <a:rPr>
                <a:solidFill>
                  <a:schemeClr val="accent6"/>
                </a:solidFill>
              </a:rPr>
              <a:t>tranquillity</a:t>
            </a:r>
          </a:p>
          <a:p>
            <a:pPr marL="240284" indent="-240284" defTabSz="1048512">
              <a:spcBef>
                <a:spcPts val="1000"/>
              </a:spcBef>
              <a:defRPr sz="4300" b="1"/>
            </a:pPr>
            <a:r>
              <a:rPr>
                <a:solidFill>
                  <a:schemeClr val="accent6"/>
                </a:solidFill>
              </a:rPr>
              <a:t>Exemption from</a:t>
            </a:r>
            <a:r>
              <a:t> the rage and havoc of </a:t>
            </a:r>
            <a:r>
              <a:rPr>
                <a:solidFill>
                  <a:schemeClr val="accent6"/>
                </a:solidFill>
              </a:rPr>
              <a:t>war</a:t>
            </a:r>
          </a:p>
          <a:p>
            <a:pPr marL="240284" indent="-240284" defTabSz="1048512">
              <a:spcBef>
                <a:spcPts val="1000"/>
              </a:spcBef>
              <a:defRPr sz="4300" b="1"/>
            </a:pPr>
            <a:r>
              <a:t>Peace between individuals, i.e. </a:t>
            </a:r>
            <a:r>
              <a:rPr>
                <a:solidFill>
                  <a:schemeClr val="accent6"/>
                </a:solidFill>
              </a:rPr>
              <a:t>harmony, concord</a:t>
            </a:r>
          </a:p>
          <a:p>
            <a:pPr marL="240284" indent="-240284" defTabSz="1048512">
              <a:spcBef>
                <a:spcPts val="1000"/>
              </a:spcBef>
              <a:defRPr sz="4300" b="1"/>
            </a:pPr>
            <a:r>
              <a:rPr>
                <a:solidFill>
                  <a:schemeClr val="accent6"/>
                </a:solidFill>
              </a:rPr>
              <a:t>Security, safety, prosperity, felicity</a:t>
            </a:r>
            <a:r>
              <a:t> (because peace and harmony make and keep things safe and prosperous)</a:t>
            </a:r>
          </a:p>
          <a:p>
            <a:pPr marL="240284" indent="-240284" defTabSz="1048512">
              <a:spcBef>
                <a:spcPts val="1000"/>
              </a:spcBef>
              <a:defRPr sz="4300" b="1"/>
            </a:pPr>
            <a:r>
              <a:t>Of the Messiah's peace</a:t>
            </a:r>
          </a:p>
          <a:p>
            <a:pPr marL="240284" indent="-240284" defTabSz="1048512">
              <a:spcBef>
                <a:spcPts val="1000"/>
              </a:spcBef>
              <a:defRPr sz="4300" b="1"/>
            </a:pPr>
            <a:r>
              <a:t>The way that leads to peace (salvation)</a:t>
            </a:r>
          </a:p>
          <a:p>
            <a:pPr marL="240284" indent="-240284" defTabSz="1048512">
              <a:spcBef>
                <a:spcPts val="1000"/>
              </a:spcBef>
              <a:defRPr sz="4300" b="1"/>
            </a:pPr>
            <a:r>
              <a:t>Of Christianity, the tranquil state of a soul assured of its salvation through Christ, and so fearing nothing from God and content with its earthly lot, of whatsoever sort that is</a:t>
            </a:r>
          </a:p>
          <a:p>
            <a:pPr marL="240284" indent="-240284" defTabSz="1048512">
              <a:spcBef>
                <a:spcPts val="1000"/>
              </a:spcBef>
              <a:defRPr sz="4300" b="1"/>
            </a:pPr>
            <a:r>
              <a:t>The blessed state of devout and upright men after death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太平/平安/和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775969">
              <a:defRPr sz="7896" spc="-23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太平/平安/和睦</a:t>
            </a:r>
          </a:p>
        </p:txBody>
      </p:sp>
      <p:sp>
        <p:nvSpPr>
          <p:cNvPr id="214" name="εἰρήνη G1515 (i-ray'-nay)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r>
              <a:rPr>
                <a:solidFill>
                  <a:schemeClr val="accent6"/>
                </a:solidFill>
              </a:rPr>
              <a:t>εἰρήνη</a:t>
            </a:r>
            <a:r>
              <a:t> G1515 (i-ray'-nay)</a:t>
            </a:r>
          </a:p>
        </p:txBody>
      </p:sp>
      <p:sp>
        <p:nvSpPr>
          <p:cNvPr id="215" name="你們不要想我來，是叫地上太平（send peace)。我來，並不是叫地上太平，乃是叫地上動刀兵。（馬太福音10:34）…"/>
          <p:cNvSpPr txBox="1">
            <a:spLocks noGrp="1"/>
          </p:cNvSpPr>
          <p:nvPr>
            <p:ph type="body" idx="1"/>
          </p:nvPr>
        </p:nvSpPr>
        <p:spPr>
          <a:xfrm>
            <a:off x="635000" y="1885570"/>
            <a:ext cx="10922001" cy="4464431"/>
          </a:xfrm>
          <a:prstGeom prst="rect">
            <a:avLst/>
          </a:prstGeom>
        </p:spPr>
        <p:txBody>
          <a:bodyPr/>
          <a:lstStyle/>
          <a:p>
            <a:r>
              <a:t>你們不要想我來，是叫地上</a:t>
            </a:r>
            <a:r>
              <a:rPr>
                <a:solidFill>
                  <a:schemeClr val="accent6"/>
                </a:solidFill>
              </a:rPr>
              <a:t>太平</a:t>
            </a:r>
            <a:r>
              <a:t>（send </a:t>
            </a:r>
            <a:r>
              <a:rPr>
                <a:solidFill>
                  <a:schemeClr val="accent6"/>
                </a:solidFill>
              </a:rPr>
              <a:t>peace</a:t>
            </a:r>
            <a:r>
              <a:t>)。我來，並不是叫地上</a:t>
            </a:r>
            <a:r>
              <a:rPr>
                <a:solidFill>
                  <a:schemeClr val="accent6"/>
                </a:solidFill>
              </a:rPr>
              <a:t>太平</a:t>
            </a:r>
            <a:r>
              <a:t>，乃是叫地上動刀兵。（馬太福音10:34）</a:t>
            </a:r>
          </a:p>
          <a:p>
            <a:r>
              <a:t>我留下</a:t>
            </a:r>
            <a:r>
              <a:rPr>
                <a:solidFill>
                  <a:schemeClr val="accent6"/>
                </a:solidFill>
              </a:rPr>
              <a:t>平安</a:t>
            </a:r>
            <a:r>
              <a:t>（</a:t>
            </a:r>
            <a:r>
              <a:rPr>
                <a:solidFill>
                  <a:schemeClr val="accent6"/>
                </a:solidFill>
              </a:rPr>
              <a:t>peace</a:t>
            </a:r>
            <a:r>
              <a:t>）給你們，我將我的</a:t>
            </a:r>
            <a:r>
              <a:rPr>
                <a:solidFill>
                  <a:schemeClr val="accent6"/>
                </a:solidFill>
              </a:rPr>
              <a:t>平安</a:t>
            </a:r>
            <a:r>
              <a:t>賜給你們。我所賜的，不像世人所賜的。你們心裡不要憂愁，也不要膽怯。（約翰福音14:27）</a:t>
            </a:r>
          </a:p>
          <a:p>
            <a:r>
              <a:t>正說這話的時候，耶穌親自站在他們當中，說，願你們</a:t>
            </a:r>
            <a:r>
              <a:rPr>
                <a:solidFill>
                  <a:schemeClr val="accent6"/>
                </a:solidFill>
              </a:rPr>
              <a:t>平安</a:t>
            </a:r>
            <a:r>
              <a:t>。（路加福音24:36）</a:t>
            </a:r>
          </a:p>
          <a:p>
            <a:r>
              <a:t>倘若那不信的人要離去，就由他離去罷。無論是弟兄、是姐妹，遇著這樣的事，都不必拘束。　神召我們原是要我們</a:t>
            </a:r>
            <a:r>
              <a:rPr>
                <a:solidFill>
                  <a:schemeClr val="accent6"/>
                </a:solidFill>
              </a:rPr>
              <a:t>和睦</a:t>
            </a:r>
            <a:r>
              <a:t>。(God has called us to </a:t>
            </a:r>
            <a:r>
              <a:rPr>
                <a:solidFill>
                  <a:schemeClr val="accent6"/>
                </a:solidFill>
              </a:rPr>
              <a:t>peace</a:t>
            </a:r>
            <a:r>
              <a:t>.)（哥林多前書7:15）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平安/和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775969">
              <a:defRPr sz="7896" spc="-23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平安/和睦</a:t>
            </a:r>
          </a:p>
        </p:txBody>
      </p:sp>
      <p:sp>
        <p:nvSpPr>
          <p:cNvPr id="218" name="שָׁלוֹם H7965 (shaw-lome’)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r>
              <a:rPr>
                <a:solidFill>
                  <a:schemeClr val="accent6"/>
                </a:solidFill>
              </a:rPr>
              <a:t>שָׁלוֹם </a:t>
            </a:r>
            <a:r>
              <a:t>H7965 (shaw-lome’)</a:t>
            </a:r>
          </a:p>
        </p:txBody>
      </p:sp>
      <p:sp>
        <p:nvSpPr>
          <p:cNvPr id="219" name="Completeness, soundness, welfare, peace…"/>
          <p:cNvSpPr txBox="1">
            <a:spLocks noGrp="1"/>
          </p:cNvSpPr>
          <p:nvPr>
            <p:ph type="body" idx="1"/>
          </p:nvPr>
        </p:nvSpPr>
        <p:spPr>
          <a:xfrm>
            <a:off x="635000" y="1858785"/>
            <a:ext cx="10922001" cy="4491215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229108" indent="-229108" defTabSz="999744">
              <a:spcBef>
                <a:spcPts val="950"/>
              </a:spcBef>
              <a:defRPr sz="3936" b="1">
                <a:solidFill>
                  <a:schemeClr val="accent6"/>
                </a:solidFill>
              </a:defRPr>
            </a:pPr>
            <a:r>
              <a:t>Completeness, soundness, welfare, peace</a:t>
            </a:r>
          </a:p>
          <a:p>
            <a:pPr marL="458216" lvl="1" indent="-229108" defTabSz="999744">
              <a:spcBef>
                <a:spcPts val="950"/>
              </a:spcBef>
              <a:defRPr sz="3936"/>
            </a:pPr>
            <a:r>
              <a:t>completeness (in number)</a:t>
            </a:r>
          </a:p>
          <a:p>
            <a:pPr marL="458216" lvl="1" indent="-229108" defTabSz="999744">
              <a:spcBef>
                <a:spcPts val="950"/>
              </a:spcBef>
              <a:defRPr sz="3936"/>
            </a:pPr>
            <a:r>
              <a:t>safety, soundness (in body)</a:t>
            </a:r>
          </a:p>
          <a:p>
            <a:pPr marL="458216" lvl="1" indent="-229108" defTabSz="999744">
              <a:spcBef>
                <a:spcPts val="950"/>
              </a:spcBef>
              <a:defRPr sz="3936"/>
            </a:pPr>
            <a:r>
              <a:t>welfare, health, prosperity</a:t>
            </a:r>
          </a:p>
          <a:p>
            <a:pPr marL="458216" lvl="1" indent="-229108" defTabSz="999744">
              <a:spcBef>
                <a:spcPts val="950"/>
              </a:spcBef>
              <a:defRPr sz="3936"/>
            </a:pPr>
            <a:r>
              <a:t>peace, quiet, tranquillity, contentment</a:t>
            </a:r>
          </a:p>
          <a:p>
            <a:pPr marL="458216" lvl="1" indent="-229108" defTabSz="999744">
              <a:spcBef>
                <a:spcPts val="950"/>
              </a:spcBef>
              <a:defRPr sz="3936"/>
            </a:pPr>
            <a:r>
              <a:t>peace, friendship</a:t>
            </a:r>
          </a:p>
          <a:p>
            <a:pPr marL="458216" lvl="1" indent="-229108" defTabSz="999744">
              <a:spcBef>
                <a:spcPts val="950"/>
              </a:spcBef>
              <a:defRPr sz="3936"/>
            </a:pPr>
            <a:r>
              <a:t>of human relationships</a:t>
            </a:r>
          </a:p>
          <a:p>
            <a:pPr marL="458216" lvl="1" indent="-229108" defTabSz="999744">
              <a:spcBef>
                <a:spcPts val="950"/>
              </a:spcBef>
              <a:defRPr sz="3936"/>
            </a:pPr>
            <a:r>
              <a:t>with God especially in covenant relationship</a:t>
            </a:r>
          </a:p>
          <a:p>
            <a:pPr marL="458216" lvl="1" indent="-229108" defTabSz="999744">
              <a:spcBef>
                <a:spcPts val="950"/>
              </a:spcBef>
              <a:defRPr sz="3936"/>
            </a:pPr>
            <a:r>
              <a:t>peace (from war)</a:t>
            </a:r>
          </a:p>
          <a:p>
            <a:pPr marL="458216" lvl="1" indent="-229108" defTabSz="999744">
              <a:spcBef>
                <a:spcPts val="950"/>
              </a:spcBef>
              <a:defRPr sz="3936"/>
            </a:pPr>
            <a:r>
              <a:t>peace (as adjective)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平安/和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775969">
              <a:defRPr sz="7896" spc="-23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平安/和睦</a:t>
            </a:r>
          </a:p>
        </p:txBody>
      </p:sp>
      <p:sp>
        <p:nvSpPr>
          <p:cNvPr id="222" name="שָׁלוֹם H7965 (shaw-lome’)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r>
              <a:rPr>
                <a:solidFill>
                  <a:schemeClr val="accent6"/>
                </a:solidFill>
              </a:rPr>
              <a:t>שָׁלוֹם </a:t>
            </a:r>
            <a:r>
              <a:t>H7965 (shaw-lome’)</a:t>
            </a:r>
          </a:p>
        </p:txBody>
      </p:sp>
      <p:sp>
        <p:nvSpPr>
          <p:cNvPr id="223" name="但你要享大壽數，平平安安的歸到你列祖那裡，被人埋葬。（創世紀15：15）…"/>
          <p:cNvSpPr txBox="1">
            <a:spLocks noGrp="1"/>
          </p:cNvSpPr>
          <p:nvPr>
            <p:ph type="body" idx="1"/>
          </p:nvPr>
        </p:nvSpPr>
        <p:spPr>
          <a:xfrm>
            <a:off x="635000" y="1777760"/>
            <a:ext cx="10922001" cy="4706914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276606" indent="-276606" defTabSz="1207008">
              <a:spcBef>
                <a:spcPts val="1150"/>
              </a:spcBef>
              <a:defRPr sz="4950"/>
            </a:pPr>
            <a:r>
              <a:t>但你要享大壽數，</a:t>
            </a:r>
            <a:r>
              <a:rPr>
                <a:solidFill>
                  <a:schemeClr val="accent6"/>
                </a:solidFill>
              </a:rPr>
              <a:t>平平安安</a:t>
            </a:r>
            <a:r>
              <a:t>的歸到你列祖那裡，被人埋葬。（創世紀15：15）</a:t>
            </a:r>
          </a:p>
          <a:p>
            <a:pPr marL="276606" indent="-276606" defTabSz="1207008">
              <a:spcBef>
                <a:spcPts val="1150"/>
              </a:spcBef>
              <a:defRPr sz="4950"/>
            </a:pPr>
            <a:r>
              <a:t>約瑟的哥哥們見父親愛約瑟過於愛他們、就恨約瑟、不與他說</a:t>
            </a:r>
            <a:r>
              <a:rPr>
                <a:solidFill>
                  <a:schemeClr val="accent6"/>
                </a:solidFill>
              </a:rPr>
              <a:t>和睦</a:t>
            </a:r>
            <a:r>
              <a:t>的話。（創世紀37:4）</a:t>
            </a:r>
          </a:p>
          <a:p>
            <a:pPr marL="276606" indent="-276606" defTabSz="1207008">
              <a:spcBef>
                <a:spcPts val="1150"/>
              </a:spcBef>
              <a:defRPr sz="4950"/>
            </a:pPr>
            <a:r>
              <a:t>有何人喜好存活，愛慕長壽，得享美福，就要禁止舌頭不出惡言，嘴唇不說詭詐的話。要離惡行善，尋求</a:t>
            </a:r>
            <a:r>
              <a:rPr>
                <a:solidFill>
                  <a:schemeClr val="accent6"/>
                </a:solidFill>
              </a:rPr>
              <a:t>和睦</a:t>
            </a:r>
            <a:r>
              <a:t>，一心追趕。（詩篇34:12-14）</a:t>
            </a:r>
          </a:p>
          <a:p>
            <a:pPr marL="276606" indent="-276606" defTabSz="1207008">
              <a:spcBef>
                <a:spcPts val="1150"/>
              </a:spcBef>
              <a:defRPr sz="4950"/>
            </a:pPr>
            <a:r>
              <a:t>但謙卑人必承受地土，以豐盛的</a:t>
            </a:r>
            <a:r>
              <a:rPr>
                <a:solidFill>
                  <a:schemeClr val="accent6"/>
                </a:solidFill>
              </a:rPr>
              <a:t>平安</a:t>
            </a:r>
            <a:r>
              <a:t>為樂。（詩篇37:11）</a:t>
            </a:r>
          </a:p>
          <a:p>
            <a:pPr marL="276606" indent="-276606" defTabSz="1207008">
              <a:spcBef>
                <a:spcPts val="1150"/>
              </a:spcBef>
              <a:defRPr sz="4950"/>
            </a:pPr>
            <a:r>
              <a:t>耶和華對他說，你</a:t>
            </a:r>
            <a:r>
              <a:rPr>
                <a:solidFill>
                  <a:schemeClr val="accent6"/>
                </a:solidFill>
              </a:rPr>
              <a:t>放心 </a:t>
            </a:r>
            <a:r>
              <a:t>(Peace be unto you)、不要懼怕、你必不至死。（士師記8:9）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合一的真諦"/>
          <p:cNvSpPr txBox="1">
            <a:spLocks noGrp="1"/>
          </p:cNvSpPr>
          <p:nvPr>
            <p:ph type="title"/>
          </p:nvPr>
        </p:nvSpPr>
        <p:spPr>
          <a:xfrm>
            <a:off x="635000" y="396387"/>
            <a:ext cx="10922000" cy="77871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08990">
              <a:defRPr sz="8232" spc="-24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合一的真諦</a:t>
            </a:r>
          </a:p>
        </p:txBody>
      </p:sp>
      <p:sp>
        <p:nvSpPr>
          <p:cNvPr id="22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27" name="專心愛神、竭力認識神，明白、順服神的旨意，與神合而為一，漸漸有基督長成的身量。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專心愛神、竭力認識神，明白、順服神的旨意，與神合而為一，漸漸有基督長成的身量。</a:t>
            </a:r>
          </a:p>
          <a:p>
            <a:r>
              <a:t>肢體互相包容、相互尊重，彼此相愛、彼此相顧。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恩慈與界線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808990">
              <a:defRPr sz="8232" spc="-24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恩慈與界線</a:t>
            </a:r>
          </a:p>
        </p:txBody>
      </p:sp>
      <p:sp>
        <p:nvSpPr>
          <p:cNvPr id="230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31" name="“My life is better when I assume that people are doing their best. It keeps me out of judgment and lets me focus on what is, and not what should or could be.&quot;…"/>
          <p:cNvSpPr txBox="1">
            <a:spLocks noGrp="1"/>
          </p:cNvSpPr>
          <p:nvPr>
            <p:ph type="body" idx="1"/>
          </p:nvPr>
        </p:nvSpPr>
        <p:spPr>
          <a:xfrm>
            <a:off x="635000" y="1618481"/>
            <a:ext cx="7389510" cy="4731519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t>“My life is better when I assume that </a:t>
            </a:r>
            <a:r>
              <a:rPr>
                <a:solidFill>
                  <a:schemeClr val="accent6"/>
                </a:solidFill>
              </a:rPr>
              <a:t>people are doing their best.</a:t>
            </a:r>
            <a:r>
              <a:t> It keeps me out of judgment and lets me focus on what is, and not what should or could be."</a:t>
            </a:r>
          </a:p>
          <a:p>
            <a:pPr marL="0" indent="0">
              <a:buClrTx/>
              <a:buSzTx/>
              <a:buNone/>
            </a:pPr>
            <a:r>
              <a:t>"The most compassionate people I interviewed also have </a:t>
            </a:r>
            <a:r>
              <a:rPr>
                <a:solidFill>
                  <a:schemeClr val="accent6"/>
                </a:solidFill>
              </a:rPr>
              <a:t>the most well-defined and well-respected boundaries.</a:t>
            </a:r>
            <a:r>
              <a:t> They assume that other people are doing the best they can, but they also ask for what they need and they don't put up with a lot of crap."</a:t>
            </a:r>
          </a:p>
          <a:p>
            <a:pPr marL="0" indent="0">
              <a:buClrTx/>
              <a:buSzTx/>
              <a:buNone/>
              <a:defRPr i="1"/>
            </a:pPr>
            <a:r>
              <a:t>~"Rising Strong" by Brené Brown</a:t>
            </a:r>
          </a:p>
        </p:txBody>
      </p:sp>
      <p:pic>
        <p:nvPicPr>
          <p:cNvPr id="232" name="Screen Shot 2024-03-04 at 11.24.21 PM.png" descr="Screen Shot 2024-03-04 at 11.24.2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0673" y="1652624"/>
            <a:ext cx="3025594" cy="46632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「主耶穌，我渴慕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162679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1_ColorGradientLight">
  <a:themeElements>
    <a:clrScheme name="31_ColorGradient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1_ColorGradientLight">
      <a:majorFont>
        <a:latin typeface="Graphik Semibold"/>
        <a:ea typeface="Graphik Semibold"/>
        <a:cs typeface="Graphik Semibold"/>
      </a:majorFont>
      <a:minorFont>
        <a:latin typeface="Graphik Semibold"/>
        <a:ea typeface="Graphik Semibold"/>
        <a:cs typeface="Graphik Semibold"/>
      </a:minorFont>
    </a:fontScheme>
    <a:fmtScheme name="31_ColorGradien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 Medium"/>
            <a:ea typeface="Graphik Medium"/>
            <a:cs typeface="Graphik Medium"/>
            <a:sym typeface="Graphik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9865</TotalTime>
  <Words>1223</Words>
  <Application>Microsoft Office PowerPoint</Application>
  <PresentationFormat>Widescreen</PresentationFormat>
  <Paragraphs>124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DFKai-SB</vt:lpstr>
      <vt:lpstr>Graphik</vt:lpstr>
      <vt:lpstr>Graphik Medium</vt:lpstr>
      <vt:lpstr>Graphik Semibold</vt:lpstr>
      <vt:lpstr>Helvetica Neue</vt:lpstr>
      <vt:lpstr>Arial</vt:lpstr>
      <vt:lpstr>Calibri</vt:lpstr>
      <vt:lpstr>Cambria</vt:lpstr>
      <vt:lpstr>Century</vt:lpstr>
      <vt:lpstr>Century Gothic</vt:lpstr>
      <vt:lpstr>14_Default Design</vt:lpstr>
      <vt:lpstr>31_ColorGradientLight</vt:lpstr>
      <vt:lpstr>PowerPoint Presentation</vt:lpstr>
      <vt:lpstr>合一的真諦</vt:lpstr>
      <vt:lpstr>什麼是「合一」？</vt:lpstr>
      <vt:lpstr>一</vt:lpstr>
      <vt:lpstr>一</vt:lpstr>
      <vt:lpstr>合而為一</vt:lpstr>
      <vt:lpstr>合而為一</vt:lpstr>
      <vt:lpstr>與誰合一？</vt:lpstr>
      <vt:lpstr>指揮的夢</vt:lpstr>
      <vt:lpstr>同意、協定</vt:lpstr>
      <vt:lpstr>PowerPoint Presentation</vt:lpstr>
      <vt:lpstr>和睦同居同行</vt:lpstr>
      <vt:lpstr>如何達到合一？</vt:lpstr>
      <vt:lpstr>合一 VS. 和睦</vt:lpstr>
      <vt:lpstr>和睦</vt:lpstr>
      <vt:lpstr>太平/平安/和睦</vt:lpstr>
      <vt:lpstr>太平/平安/和睦</vt:lpstr>
      <vt:lpstr>平安/和睦</vt:lpstr>
      <vt:lpstr>平安/和睦</vt:lpstr>
      <vt:lpstr>合一的真諦</vt:lpstr>
      <vt:lpstr>恩慈與界線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701</cp:revision>
  <cp:lastPrinted>2020-09-23T16:34:05Z</cp:lastPrinted>
  <dcterms:created xsi:type="dcterms:W3CDTF">2015-02-24T04:35:26Z</dcterms:created>
  <dcterms:modified xsi:type="dcterms:W3CDTF">2024-03-11T06:27:54Z</dcterms:modified>
</cp:coreProperties>
</file>