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38"/>
  </p:notesMasterIdLst>
  <p:sldIdLst>
    <p:sldId id="674" r:id="rId2"/>
    <p:sldId id="12040" r:id="rId3"/>
    <p:sldId id="12164" r:id="rId4"/>
    <p:sldId id="12122" r:id="rId5"/>
    <p:sldId id="12057" r:id="rId6"/>
    <p:sldId id="12142" r:id="rId7"/>
    <p:sldId id="12139" r:id="rId8"/>
    <p:sldId id="12140" r:id="rId9"/>
    <p:sldId id="12042" r:id="rId10"/>
    <p:sldId id="12133" r:id="rId11"/>
    <p:sldId id="12128" r:id="rId12"/>
    <p:sldId id="12144" r:id="rId13"/>
    <p:sldId id="12155" r:id="rId14"/>
    <p:sldId id="12156" r:id="rId15"/>
    <p:sldId id="11941" r:id="rId16"/>
    <p:sldId id="12130" r:id="rId17"/>
    <p:sldId id="12147" r:id="rId18"/>
    <p:sldId id="12149" r:id="rId19"/>
    <p:sldId id="12150" r:id="rId20"/>
    <p:sldId id="12146" r:id="rId21"/>
    <p:sldId id="12157" r:id="rId22"/>
    <p:sldId id="12121" r:id="rId23"/>
    <p:sldId id="12132" r:id="rId24"/>
    <p:sldId id="12151" r:id="rId25"/>
    <p:sldId id="12129" r:id="rId26"/>
    <p:sldId id="12159" r:id="rId27"/>
    <p:sldId id="12158" r:id="rId28"/>
    <p:sldId id="12152" r:id="rId29"/>
    <p:sldId id="12137" r:id="rId30"/>
    <p:sldId id="12153" r:id="rId31"/>
    <p:sldId id="12160" r:id="rId32"/>
    <p:sldId id="12135" r:id="rId33"/>
    <p:sldId id="12138" r:id="rId34"/>
    <p:sldId id="12154" r:id="rId35"/>
    <p:sldId id="12161" r:id="rId36"/>
    <p:sldId id="680" r:id="rId37"/>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79" d="100"/>
          <a:sy n="79" d="100"/>
        </p:scale>
        <p:origin x="27" y="51"/>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3/19/2024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106598" y="1304365"/>
            <a:ext cx="9971037" cy="4708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a:solidFill>
                  <a:srgbClr val="002060"/>
                </a:solidFill>
                <a:latin typeface="Century" panose="02040604050505020304" pitchFamily="18" charset="0"/>
                <a:ea typeface="DFKai-SB" panose="03000509000000000000" pitchFamily="65" charset="-120"/>
                <a:cs typeface="Arial" charset="0"/>
              </a:rPr>
              <a:t>服事主的動力</a:t>
            </a:r>
            <a:endPar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Motivation to Serve the Lord</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March 17,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965525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D3A744-0AA5-6D17-41D3-244ABE3ADFD2}"/>
              </a:ext>
            </a:extLst>
          </p:cNvPr>
          <p:cNvPicPr>
            <a:picLocks noChangeAspect="1"/>
          </p:cNvPicPr>
          <p:nvPr/>
        </p:nvPicPr>
        <p:blipFill>
          <a:blip r:embed="rId2"/>
          <a:stretch>
            <a:fillRect/>
          </a:stretch>
        </p:blipFill>
        <p:spPr>
          <a:xfrm>
            <a:off x="4474839" y="1277739"/>
            <a:ext cx="8311139" cy="4468354"/>
          </a:xfrm>
          <a:prstGeom prst="rect">
            <a:avLst/>
          </a:prstGeom>
        </p:spPr>
      </p:pic>
      <p:pic>
        <p:nvPicPr>
          <p:cNvPr id="2" name="Picture 1">
            <a:extLst>
              <a:ext uri="{FF2B5EF4-FFF2-40B4-BE49-F238E27FC236}">
                <a16:creationId xmlns:a16="http://schemas.microsoft.com/office/drawing/2014/main" id="{5650EAA4-ED68-2333-0307-87A0D8BCCE04}"/>
              </a:ext>
            </a:extLst>
          </p:cNvPr>
          <p:cNvPicPr>
            <a:picLocks noChangeAspect="1"/>
          </p:cNvPicPr>
          <p:nvPr/>
        </p:nvPicPr>
        <p:blipFill>
          <a:blip r:embed="rId3"/>
          <a:stretch>
            <a:fillRect/>
          </a:stretch>
        </p:blipFill>
        <p:spPr>
          <a:xfrm>
            <a:off x="664327" y="1698604"/>
            <a:ext cx="5557667" cy="3460792"/>
          </a:xfrm>
          <a:prstGeom prst="rect">
            <a:avLst/>
          </a:prstGeom>
        </p:spPr>
      </p:pic>
      <p:sp>
        <p:nvSpPr>
          <p:cNvPr id="3" name="TextBox 2">
            <a:extLst>
              <a:ext uri="{FF2B5EF4-FFF2-40B4-BE49-F238E27FC236}">
                <a16:creationId xmlns:a16="http://schemas.microsoft.com/office/drawing/2014/main" id="{388C2DAC-A331-3E25-9D04-A1F202FAFF2F}"/>
              </a:ext>
            </a:extLst>
          </p:cNvPr>
          <p:cNvSpPr txBox="1"/>
          <p:nvPr/>
        </p:nvSpPr>
        <p:spPr>
          <a:xfrm>
            <a:off x="3863491" y="5501761"/>
            <a:ext cx="5032228" cy="83099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越服事越甘甜</a:t>
            </a:r>
            <a:r>
              <a:rPr kumimoji="0" lang="zh-TW" altLang="en-US" sz="2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8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sz="44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028830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DD0B0-6810-2816-F9C3-64CF3BAF220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4FDC2CE-EEFD-7DFF-6474-FB59BC62A7F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D9F5D756-BCAA-BB11-EB8B-369027276DA1}"/>
              </a:ext>
            </a:extLst>
          </p:cNvPr>
          <p:cNvSpPr txBox="1"/>
          <p:nvPr/>
        </p:nvSpPr>
        <p:spPr>
          <a:xfrm>
            <a:off x="376039" y="0"/>
            <a:ext cx="11316778" cy="543225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哥林多後書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2</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Corinthians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5:13-15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我們若果顛狂，是為</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神；若果謹守，是為你們。</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原來</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基督的愛激勵我們</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；因我們想，一人既替眾人死，眾人就都死了；並且他替眾人死，是叫那些活著的人不再為自己活，乃為替他們死而復活的主活。</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8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If we are “out of our mind,” as some say, it is for God; if we are in our right mind, it is for you. For </a:t>
            </a:r>
            <a:r>
              <a:rPr kumimoji="0" lang="en-US" sz="32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Christ’s love compels us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because we are convinced that one died for all, and therefore all died. And he died for all, that those who live should no longer live for themselves but for him who died for them and was raised again.</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323959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3C8AA-D2A5-78CF-5EAD-2D4CB7E7BCD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02728D2-F58F-229C-9EC7-113CA8AF0870}"/>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83BB01AD-F84D-8ED6-01FD-905E66FD5C83}"/>
              </a:ext>
            </a:extLst>
          </p:cNvPr>
          <p:cNvSpPr txBox="1"/>
          <p:nvPr/>
        </p:nvSpPr>
        <p:spPr>
          <a:xfrm>
            <a:off x="1429129" y="943791"/>
            <a:ext cx="9810120" cy="360098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上下文</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Context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的解經</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直接</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的上下文 </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哥林多後書第 </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5 </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章</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2.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這本書卷</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其它書卷平行的經文</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全本聖經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新約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舊約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p>
        </p:txBody>
      </p:sp>
    </p:spTree>
    <p:extLst>
      <p:ext uri="{BB962C8B-B14F-4D97-AF65-F5344CB8AC3E}">
        <p14:creationId xmlns:p14="http://schemas.microsoft.com/office/powerpoint/2010/main" val="3951209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50D32-9609-E530-792F-8DF4DE92482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812612D-8530-8C33-C449-06995AA31ED6}"/>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53BD4AF5-54D7-B9CB-77D2-B7BE5A084923}"/>
              </a:ext>
            </a:extLst>
          </p:cNvPr>
          <p:cNvPicPr>
            <a:picLocks noChangeAspect="1"/>
          </p:cNvPicPr>
          <p:nvPr/>
        </p:nvPicPr>
        <p:blipFill>
          <a:blip r:embed="rId3"/>
          <a:stretch>
            <a:fillRect/>
          </a:stretch>
        </p:blipFill>
        <p:spPr>
          <a:xfrm>
            <a:off x="993123" y="193781"/>
            <a:ext cx="10288514" cy="5662012"/>
          </a:xfrm>
          <a:prstGeom prst="rect">
            <a:avLst/>
          </a:prstGeom>
        </p:spPr>
      </p:pic>
      <p:sp>
        <p:nvSpPr>
          <p:cNvPr id="3" name="TextBox 2">
            <a:extLst>
              <a:ext uri="{FF2B5EF4-FFF2-40B4-BE49-F238E27FC236}">
                <a16:creationId xmlns:a16="http://schemas.microsoft.com/office/drawing/2014/main" id="{5C707D8F-8113-7905-9ADF-2ACC68EACC5E}"/>
              </a:ext>
            </a:extLst>
          </p:cNvPr>
          <p:cNvSpPr txBox="1"/>
          <p:nvPr/>
        </p:nvSpPr>
        <p:spPr>
          <a:xfrm>
            <a:off x="2888536" y="2643349"/>
            <a:ext cx="6970029" cy="163121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哥林多後書第 </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5 </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章的重點</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C00000"/>
                </a:solidFill>
                <a:latin typeface="Yu Gothic UI Semibold" panose="020B0700000000000000" pitchFamily="34" charset="-128"/>
                <a:ea typeface="Yu Gothic UI Semibold" panose="020B0700000000000000" pitchFamily="34" charset="-128"/>
              </a:rPr>
              <a:t>是什麼</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162619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8BBD8-7270-EAF4-882D-D7EF312CDC0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81000B4-C258-BD57-72F7-7783E38F0E2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C09F3E65-53EE-342D-2786-5AF0D3094E08}"/>
              </a:ext>
            </a:extLst>
          </p:cNvPr>
          <p:cNvSpPr txBox="1"/>
          <p:nvPr/>
        </p:nvSpPr>
        <p:spPr>
          <a:xfrm>
            <a:off x="511989" y="0"/>
            <a:ext cx="10911654" cy="333937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哥林多後書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2</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Corinthians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5:1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我們原知道，我們這地上的帳棚若拆毀了，必得</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神所造，不是人手所造，在天上永存的房屋。</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8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we know that if the earthly tent which is our house is torn down, we have a building from God, a house not made with hands, eternal in the heavens.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852691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117AB-77B1-EB5D-972D-58CF54C2B87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FB9F63E-B8D9-4B03-AA80-FBDAD35D361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B209B3EE-3F6C-6F80-7672-0D978EA65351}"/>
              </a:ext>
            </a:extLst>
          </p:cNvPr>
          <p:cNvSpPr txBox="1"/>
          <p:nvPr/>
        </p:nvSpPr>
        <p:spPr>
          <a:xfrm>
            <a:off x="511989" y="0"/>
            <a:ext cx="10911654" cy="290848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哥林多後書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2</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Corinthians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5:9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所以，無論是住在身內，離開身外，我們立了志向，要得主的喜悅。</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8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Therefore we also have as our ambition, whether at home or absent, to be pleasing to Him.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425396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72936-B0C4-9258-78E4-82648859756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ECB182-A5F6-5BF7-D65D-E8F840813A6A}"/>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DDC9EBEE-FDC2-9FC5-C543-FFD5316B83F5}"/>
              </a:ext>
            </a:extLst>
          </p:cNvPr>
          <p:cNvSpPr txBox="1"/>
          <p:nvPr/>
        </p:nvSpPr>
        <p:spPr>
          <a:xfrm>
            <a:off x="2198194" y="1739652"/>
            <a:ext cx="8496047" cy="249299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哥林多後書</a:t>
            </a:r>
            <a:r>
              <a:rPr lang="zh-TW" altLang="en-US" sz="4000" dirty="0">
                <a:solidFill>
                  <a:srgbClr val="002060"/>
                </a:solidFill>
                <a:latin typeface="Yu Gothic UI Semibold" panose="020B0700000000000000" pitchFamily="34" charset="-128"/>
                <a:ea typeface="Yu Gothic UI Semibold" panose="020B0700000000000000" pitchFamily="34" charset="-128"/>
              </a:rPr>
              <a:t>第 </a:t>
            </a:r>
            <a:r>
              <a:rPr lang="en-US" altLang="zh-TW" sz="4000" dirty="0">
                <a:solidFill>
                  <a:srgbClr val="002060"/>
                </a:solidFill>
                <a:latin typeface="Yu Gothic UI Semibold" panose="020B0700000000000000" pitchFamily="34" charset="-128"/>
                <a:ea typeface="Yu Gothic UI Semibold" panose="020B0700000000000000" pitchFamily="34" charset="-128"/>
              </a:rPr>
              <a:t>5 </a:t>
            </a:r>
            <a:r>
              <a:rPr lang="zh-TW" altLang="en-US" sz="4000" dirty="0">
                <a:solidFill>
                  <a:srgbClr val="002060"/>
                </a:solidFill>
                <a:latin typeface="Yu Gothic UI Semibold" panose="020B0700000000000000" pitchFamily="34" charset="-128"/>
                <a:ea typeface="Yu Gothic UI Semibold" panose="020B0700000000000000" pitchFamily="34" charset="-128"/>
              </a:rPr>
              <a:t>章的重點：</a:t>
            </a:r>
            <a:endParaRPr lang="en-US" altLang="zh-TW" sz="4000"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4000"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dirty="0">
                <a:solidFill>
                  <a:srgbClr val="C00000"/>
                </a:solidFill>
                <a:latin typeface="Yu Gothic UI Semibold" panose="020B0700000000000000" pitchFamily="34" charset="-128"/>
                <a:ea typeface="Yu Gothic UI Semibold" panose="020B0700000000000000" pitchFamily="34" charset="-128"/>
              </a:rPr>
              <a:t>主的僕人在世的時候如何為主而活。</a:t>
            </a:r>
            <a:endParaRPr lang="en-US" altLang="zh-TW" sz="4000" dirty="0">
              <a:solidFill>
                <a:srgbClr val="C0000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175153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8F25AB-B0E8-7408-EDF5-5C67A34D9F65}"/>
              </a:ext>
            </a:extLst>
          </p:cNvPr>
          <p:cNvPicPr>
            <a:picLocks noChangeAspect="1"/>
          </p:cNvPicPr>
          <p:nvPr/>
        </p:nvPicPr>
        <p:blipFill>
          <a:blip r:embed="rId2"/>
          <a:stretch>
            <a:fillRect/>
          </a:stretch>
        </p:blipFill>
        <p:spPr>
          <a:xfrm>
            <a:off x="3312169" y="120893"/>
            <a:ext cx="5924025" cy="3205162"/>
          </a:xfrm>
          <a:prstGeom prst="rect">
            <a:avLst/>
          </a:prstGeom>
        </p:spPr>
      </p:pic>
      <p:pic>
        <p:nvPicPr>
          <p:cNvPr id="4" name="Picture 3">
            <a:extLst>
              <a:ext uri="{FF2B5EF4-FFF2-40B4-BE49-F238E27FC236}">
                <a16:creationId xmlns:a16="http://schemas.microsoft.com/office/drawing/2014/main" id="{E4D08A3A-E468-22FE-1725-DDF02002AE28}"/>
              </a:ext>
            </a:extLst>
          </p:cNvPr>
          <p:cNvPicPr>
            <a:picLocks noChangeAspect="1"/>
          </p:cNvPicPr>
          <p:nvPr/>
        </p:nvPicPr>
        <p:blipFill>
          <a:blip r:embed="rId3"/>
          <a:stretch>
            <a:fillRect/>
          </a:stretch>
        </p:blipFill>
        <p:spPr>
          <a:xfrm>
            <a:off x="2712922" y="3876042"/>
            <a:ext cx="7272811" cy="3033114"/>
          </a:xfrm>
          <a:prstGeom prst="rect">
            <a:avLst/>
          </a:prstGeom>
        </p:spPr>
      </p:pic>
      <p:sp>
        <p:nvSpPr>
          <p:cNvPr id="2" name="TextBox 1">
            <a:extLst>
              <a:ext uri="{FF2B5EF4-FFF2-40B4-BE49-F238E27FC236}">
                <a16:creationId xmlns:a16="http://schemas.microsoft.com/office/drawing/2014/main" id="{C7EB5A79-714D-7009-2A12-8EE2E7565C21}"/>
              </a:ext>
            </a:extLst>
          </p:cNvPr>
          <p:cNvSpPr txBox="1"/>
          <p:nvPr/>
        </p:nvSpPr>
        <p:spPr>
          <a:xfrm>
            <a:off x="3312169" y="3233995"/>
            <a:ext cx="5924025" cy="830997"/>
          </a:xfrm>
          <a:prstGeom prst="rect">
            <a:avLst/>
          </a:prstGeom>
          <a:noFill/>
        </p:spPr>
        <p:txBody>
          <a:bodyPr wrap="square" rtlCol="0">
            <a:spAutoFit/>
          </a:bodyPr>
          <a:lstStyle/>
          <a:p>
            <a:pPr algn="ctr"/>
            <a:r>
              <a:rPr lang="zh-TW" altLang="en-US" sz="4800" dirty="0">
                <a:solidFill>
                  <a:srgbClr val="C00000"/>
                </a:solidFill>
                <a:latin typeface="Yu Gothic UI Semibold" panose="020B0700000000000000" pitchFamily="34" charset="-128"/>
                <a:ea typeface="Yu Gothic UI Semibold" panose="020B0700000000000000" pitchFamily="34" charset="-128"/>
              </a:rPr>
              <a:t>見樹又見林</a:t>
            </a:r>
            <a:endParaRPr lang="en-US" sz="4800" dirty="0">
              <a:solidFill>
                <a:srgbClr val="C00000"/>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427239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2C231-FD3A-5F47-8776-2A7F890199F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30E88B-7DF4-E0F6-1C57-05B2FB286537}"/>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1EFAE2CA-F9AA-D880-4933-BC29F1A32FA6}"/>
              </a:ext>
            </a:extLst>
          </p:cNvPr>
          <p:cNvSpPr txBox="1"/>
          <p:nvPr/>
        </p:nvSpPr>
        <p:spPr>
          <a:xfrm>
            <a:off x="1429129" y="943791"/>
            <a:ext cx="9810120" cy="360098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上下文</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Context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的解經</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直接</a:t>
            </a:r>
            <a:r>
              <a:rPr kumimoji="0" lang="en-US" altLang="zh-TW" sz="36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36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的上下文  </a:t>
            </a:r>
            <a:r>
              <a:rPr kumimoji="0" lang="en-US" altLang="zh-TW" sz="32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Immediate Context</a:t>
            </a:r>
            <a:endParaRPr kumimoji="0" lang="en-US" altLang="zh-TW" sz="36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2.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這本書卷 </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哥林多後書</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其它書卷平行的經文</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全本聖經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新約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舊約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p>
        </p:txBody>
      </p:sp>
    </p:spTree>
    <p:extLst>
      <p:ext uri="{BB962C8B-B14F-4D97-AF65-F5344CB8AC3E}">
        <p14:creationId xmlns:p14="http://schemas.microsoft.com/office/powerpoint/2010/main" val="3705021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2A475-E059-99A0-1C11-9C12B0EA527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F3E5CE5-E5A6-5050-0F86-C9EC59C9AF24}"/>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A21027D3-DDCA-E463-AFED-087C0844E9F8}"/>
              </a:ext>
            </a:extLst>
          </p:cNvPr>
          <p:cNvPicPr>
            <a:picLocks noChangeAspect="1"/>
          </p:cNvPicPr>
          <p:nvPr/>
        </p:nvPicPr>
        <p:blipFill>
          <a:blip r:embed="rId3"/>
          <a:stretch>
            <a:fillRect/>
          </a:stretch>
        </p:blipFill>
        <p:spPr>
          <a:xfrm>
            <a:off x="993123" y="193781"/>
            <a:ext cx="10288514" cy="5662012"/>
          </a:xfrm>
          <a:prstGeom prst="rect">
            <a:avLst/>
          </a:prstGeom>
        </p:spPr>
      </p:pic>
      <p:sp>
        <p:nvSpPr>
          <p:cNvPr id="3" name="TextBox 2">
            <a:extLst>
              <a:ext uri="{FF2B5EF4-FFF2-40B4-BE49-F238E27FC236}">
                <a16:creationId xmlns:a16="http://schemas.microsoft.com/office/drawing/2014/main" id="{FAEB70EE-711C-6F1A-E8D3-3938BDF1FAFA}"/>
              </a:ext>
            </a:extLst>
          </p:cNvPr>
          <p:cNvSpPr txBox="1"/>
          <p:nvPr/>
        </p:nvSpPr>
        <p:spPr>
          <a:xfrm>
            <a:off x="2888536" y="2643349"/>
            <a:ext cx="6970029" cy="132343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哥林多後書的重點</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是什麼？</a:t>
            </a:r>
          </a:p>
        </p:txBody>
      </p:sp>
    </p:spTree>
    <p:extLst>
      <p:ext uri="{BB962C8B-B14F-4D97-AF65-F5344CB8AC3E}">
        <p14:creationId xmlns:p14="http://schemas.microsoft.com/office/powerpoint/2010/main" val="2551913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7938C-367F-98EB-5A04-54458A5DAEF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A839F33-AB16-311C-ED7D-9E2A9DE6F7CB}"/>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18367E2C-D222-CA5B-789B-D8F28BCC7489}"/>
              </a:ext>
            </a:extLst>
          </p:cNvPr>
          <p:cNvSpPr txBox="1"/>
          <p:nvPr/>
        </p:nvSpPr>
        <p:spPr>
          <a:xfrm>
            <a:off x="1859078" y="1515593"/>
            <a:ext cx="8956276" cy="353943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哥林多後書的重點：</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6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保羅敞開分享他個人服事主的領受和為人的見證，以及他如何處理他與與他所愛的教會的關係。</a:t>
            </a:r>
            <a:endParaRPr kumimoji="0" lang="en-US" altLang="zh-TW" sz="36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053479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874AC-F6F6-1469-3A6F-E152776F03B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4F121A-21E6-5190-A918-A0E722F8C02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6B51D6D6-B88E-DF66-611E-B253AC997B20}"/>
              </a:ext>
            </a:extLst>
          </p:cNvPr>
          <p:cNvSpPr txBox="1"/>
          <p:nvPr/>
        </p:nvSpPr>
        <p:spPr>
          <a:xfrm>
            <a:off x="376039" y="0"/>
            <a:ext cx="11316778" cy="543225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哥林多後書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Corinthians 5:13-15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我們若果顛狂，是為</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神；若果謹守，是為你們。</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原來</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基督的愛激勵我們</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；因我們想，一人既替眾人死，眾人就都死了；並且他替眾人死，是叫那些活著的人不再為自己活，乃為替他們死而復活的主活。</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If we are “out of our mind,” as some say, it is for God; if we are in our right mind, it is for you. For </a:t>
            </a:r>
            <a:r>
              <a:rPr kumimoji="0" lang="en-US" sz="32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Christ’s love compels us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because we are convinced that one died for all, and therefore all died. And he died for all, that those who live should no longer live for themselves but for him who died for them and was raised again.</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119848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5209A0CD-5824-149A-8C32-FBD336FE32BC}"/>
              </a:ext>
            </a:extLst>
          </p:cNvPr>
          <p:cNvSpPr txBox="1"/>
          <p:nvPr/>
        </p:nvSpPr>
        <p:spPr>
          <a:xfrm>
            <a:off x="641897" y="42390"/>
            <a:ext cx="11069690" cy="167738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服事主的動力</a:t>
            </a:r>
            <a:endParaRPr kumimoji="0" lang="en-US" altLang="zh-TW" sz="4800" b="1" i="0" u="sng"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1100" b="1" dirty="0">
              <a:solidFill>
                <a:schemeClr val="bg1"/>
              </a:solidFill>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耶穌的愛激勵 </a:t>
            </a:r>
            <a:r>
              <a:rPr kumimoji="0" lang="en-US" altLang="zh-TW"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緊緊抓住</a:t>
            </a:r>
            <a:r>
              <a:rPr kumimoji="0" lang="en-US" altLang="zh-TW"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 我們</a:t>
            </a:r>
          </a:p>
        </p:txBody>
      </p:sp>
    </p:spTree>
    <p:extLst>
      <p:ext uri="{BB962C8B-B14F-4D97-AF65-F5344CB8AC3E}">
        <p14:creationId xmlns:p14="http://schemas.microsoft.com/office/powerpoint/2010/main" val="3467876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5632B-358B-3178-5A9C-5E85533A835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BA31037-86F8-9E4E-9035-D77CF004560B}"/>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3EDEBAB5-CD3C-C326-3A01-A3FEF1CC2D0E}"/>
              </a:ext>
            </a:extLst>
          </p:cNvPr>
          <p:cNvSpPr txBox="1"/>
          <p:nvPr/>
        </p:nvSpPr>
        <p:spPr>
          <a:xfrm>
            <a:off x="1429129" y="943791"/>
            <a:ext cx="9810120" cy="360098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上下文</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Context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的解經</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直接</a:t>
            </a:r>
            <a:r>
              <a:rPr kumimoji="0" lang="en-US" altLang="zh-TW"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的上下文  </a:t>
            </a:r>
            <a:r>
              <a:rPr kumimoji="0" lang="en-US" altLang="zh-TW" sz="32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Immediate Context</a:t>
            </a:r>
            <a:endParaRPr kumimoji="0" lang="en-US" altLang="zh-TW"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2.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這本書卷</a:t>
            </a:r>
            <a:endParaRPr kumimoji="0" lang="en-US" altLang="zh-TW" sz="36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其它書卷平行的經文 </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耶穌的愛的激勵</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全本聖經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新約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舊約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p>
        </p:txBody>
      </p:sp>
    </p:spTree>
    <p:extLst>
      <p:ext uri="{BB962C8B-B14F-4D97-AF65-F5344CB8AC3E}">
        <p14:creationId xmlns:p14="http://schemas.microsoft.com/office/powerpoint/2010/main" val="925099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5F4BC-C9AB-31EB-418F-9D4FE3A80E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4C4AB83-D177-4BAF-CA10-3C1834BA736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83701" y="-80478"/>
            <a:ext cx="12448368" cy="7018955"/>
          </a:xfrm>
          <a:prstGeom prst="rect">
            <a:avLst/>
          </a:prstGeom>
        </p:spPr>
      </p:pic>
      <p:sp>
        <p:nvSpPr>
          <p:cNvPr id="4" name="TextBox 3">
            <a:extLst>
              <a:ext uri="{FF2B5EF4-FFF2-40B4-BE49-F238E27FC236}">
                <a16:creationId xmlns:a16="http://schemas.microsoft.com/office/drawing/2014/main" id="{0F3C6252-66B5-E9BD-16C5-BDCB8E78F832}"/>
              </a:ext>
            </a:extLst>
          </p:cNvPr>
          <p:cNvSpPr txBox="1"/>
          <p:nvPr/>
        </p:nvSpPr>
        <p:spPr>
          <a:xfrm>
            <a:off x="437198" y="0"/>
            <a:ext cx="10911051" cy="267765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約翰一書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1 John 4:19</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愛</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l-GR" altLang="zh-TW" sz="4800" i="0" u="none" strike="noStrike" kern="1200" cap="none" spc="0" normalizeH="0" baseline="0" noProof="0" dirty="0">
                <a:ln>
                  <a:noFill/>
                </a:ln>
                <a:solidFill>
                  <a:srgbClr val="FFFF00"/>
                </a:solidFill>
                <a:effectLst/>
                <a:uLnTx/>
                <a:uFillTx/>
                <a:latin typeface="DejaVu Serif Display" panose="02060603050605020204" pitchFamily="18" charset="0"/>
                <a:ea typeface="DejaVu Serif Display" panose="02060603050605020204" pitchFamily="18" charset="0"/>
                <a:cs typeface="DejaVu Serif Display" panose="02060603050605020204" pitchFamily="18" charset="0"/>
              </a:rPr>
              <a:t>ἀγαπῶμεν</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神先</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愛</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l-GR" altLang="zh-TW" sz="4800" i="0" u="none" strike="noStrike" kern="1200" cap="none" spc="0" normalizeH="0" baseline="0" noProof="0" dirty="0">
                <a:ln>
                  <a:noFill/>
                </a:ln>
                <a:solidFill>
                  <a:srgbClr val="FFFF00"/>
                </a:solidFill>
                <a:effectLst/>
                <a:uLnTx/>
                <a:uFillTx/>
                <a:latin typeface="DejaVu Serif Display" panose="02060603050605020204" pitchFamily="18" charset="0"/>
                <a:ea typeface="DejaVu Serif Display" panose="02060603050605020204" pitchFamily="18" charset="0"/>
                <a:cs typeface="DejaVu Serif Display" panose="02060603050605020204" pitchFamily="18" charset="0"/>
              </a:rPr>
              <a:t>ἠγάπησεν</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We love, because He first loved us.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67324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26228-432B-7508-5417-E32C9206A67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ADD4FA3-9C36-7934-DF8B-E0185117A9EA}"/>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8D722D5A-C108-2ABC-72EC-23023C695324}"/>
              </a:ext>
            </a:extLst>
          </p:cNvPr>
          <p:cNvSpPr txBox="1"/>
          <p:nvPr/>
        </p:nvSpPr>
        <p:spPr>
          <a:xfrm>
            <a:off x="1917616" y="1703318"/>
            <a:ext cx="8356768" cy="2554545"/>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約翰一書的重點：</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4000"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「耶穌所愛的門徒」約翰，寫給神家裏兒女們「愛的家書」</a:t>
            </a:r>
            <a:endParaRPr kumimoji="0" lang="en-US" altLang="zh-TW"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4268942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3A39D-0BB8-0948-AD91-B6277C948E7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9A6F28E-16F6-BF52-8F9C-37FCA7BDD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77CC24E6-A081-3670-B3BD-1893D3D3189F}"/>
              </a:ext>
            </a:extLst>
          </p:cNvPr>
          <p:cNvSpPr txBox="1"/>
          <p:nvPr/>
        </p:nvSpPr>
        <p:spPr>
          <a:xfrm>
            <a:off x="641897" y="42390"/>
            <a:ext cx="11069690" cy="33547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服事主的動力</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耶穌的愛激勵 </a:t>
            </a:r>
            <a:r>
              <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緊緊抓住</a:t>
            </a:r>
            <a:r>
              <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 我們</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lang="zh-TW" altLang="en-US" sz="4000" b="1" dirty="0">
                <a:solidFill>
                  <a:srgbClr val="FFFFFF"/>
                </a:solidFill>
                <a:latin typeface="Century" panose="02040604050505020304" pitchFamily="18" charset="0"/>
                <a:ea typeface="DFKai-SB" panose="03000509000000000000" pitchFamily="65" charset="-120"/>
                <a:cs typeface="Arial" charset="0"/>
              </a:rPr>
              <a:t>我們用愛回應神的愛</a:t>
            </a:r>
            <a:endParaRPr lang="en-US" altLang="zh-TW" sz="4000" b="1" dirty="0">
              <a:solidFill>
                <a:srgbClr val="FFFFFF"/>
              </a:solidFill>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178792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4A598-1E9B-EA0A-B4F8-75C4396479D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D379D4C-709E-AAC0-5D05-877824CC3CA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80478"/>
            <a:ext cx="12448368" cy="7018955"/>
          </a:xfrm>
          <a:prstGeom prst="rect">
            <a:avLst/>
          </a:prstGeom>
        </p:spPr>
      </p:pic>
      <p:sp>
        <p:nvSpPr>
          <p:cNvPr id="4" name="TextBox 3">
            <a:extLst>
              <a:ext uri="{FF2B5EF4-FFF2-40B4-BE49-F238E27FC236}">
                <a16:creationId xmlns:a16="http://schemas.microsoft.com/office/drawing/2014/main" id="{E36F8BE0-69E5-41D3-3994-DC96285AB81C}"/>
              </a:ext>
            </a:extLst>
          </p:cNvPr>
          <p:cNvSpPr txBox="1"/>
          <p:nvPr/>
        </p:nvSpPr>
        <p:spPr>
          <a:xfrm>
            <a:off x="437198" y="0"/>
            <a:ext cx="11141165" cy="403187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Corinthians 2:9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如經上所記：</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神為</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愛</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l-GR" altLang="zh-TW" sz="4800" i="0" u="none" strike="noStrike" kern="1200" cap="none" spc="0" normalizeH="0" baseline="0" noProof="0" dirty="0">
                <a:ln>
                  <a:noFill/>
                </a:ln>
                <a:solidFill>
                  <a:srgbClr val="FFFF00"/>
                </a:solidFill>
                <a:effectLst/>
                <a:uLnTx/>
                <a:uFillTx/>
                <a:latin typeface="DejaVu Serif Display" panose="02060603050605020204" pitchFamily="18" charset="0"/>
                <a:ea typeface="DejaVu Serif Display" panose="02060603050605020204" pitchFamily="18" charset="0"/>
                <a:cs typeface="DejaVu Serif Display" panose="02060603050605020204" pitchFamily="18" charset="0"/>
              </a:rPr>
              <a:t>ἀγαπῶσιν</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他的人所預備的是眼睛未曾看見，耳朵未曾聽見，人心也未曾想到的。</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just as it is written,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“Things which eye has not seen and ear has not heard,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which have not entered the heart of man,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All that God has prepared for those who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love</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Him.”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671497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23728-6649-D5FB-6FA6-C9DD93C40EA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09423C9-FBEB-5258-99CA-F7391D942131}"/>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6449D1A2-F1A9-51E1-3893-A72FEC76AC58}"/>
              </a:ext>
            </a:extLst>
          </p:cNvPr>
          <p:cNvSpPr txBox="1"/>
          <p:nvPr/>
        </p:nvSpPr>
        <p:spPr>
          <a:xfrm>
            <a:off x="1429129" y="943791"/>
            <a:ext cx="9810120" cy="360098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上下文</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Context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的解經</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直接</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的上下文  </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Immediate Context</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2.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這本書卷</a:t>
            </a:r>
            <a:endParaRPr kumimoji="0" lang="en-US" altLang="zh-TW"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rPr>
              <a:t>其它書卷平行的經文</a:t>
            </a:r>
            <a:endParaRPr kumimoji="0" lang="en-US" altLang="zh-TW" sz="3600" b="1" i="0" u="none" strike="noStrike" kern="1200" cap="none" spc="0" normalizeH="0" baseline="0" noProof="0" dirty="0">
              <a:ln>
                <a:noFill/>
              </a:ln>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全本聖經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新約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舊約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p>
        </p:txBody>
      </p:sp>
    </p:spTree>
    <p:extLst>
      <p:ext uri="{BB962C8B-B14F-4D97-AF65-F5344CB8AC3E}">
        <p14:creationId xmlns:p14="http://schemas.microsoft.com/office/powerpoint/2010/main" val="4058093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72384-20A1-B874-6E28-31429713846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0D86E36-D8D0-46DA-123B-C04DA24AB81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07F2E7C7-040D-B0EA-EA23-E61AB27D3C44}"/>
              </a:ext>
            </a:extLst>
          </p:cNvPr>
          <p:cNvSpPr txBox="1"/>
          <p:nvPr/>
        </p:nvSpPr>
        <p:spPr>
          <a:xfrm>
            <a:off x="437198" y="0"/>
            <a:ext cx="11317604" cy="630942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Corinthians 2:9-12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如經上所記：</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神為愛他的人所預備的是眼睛未曾看見，耳朵未曾聽見，人心也未曾想到的。 只有</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神藉著聖靈向我們顯明了，因為聖靈參透萬事，就是</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神深奧的事也參透了。 除了在人裡頭的靈，誰知道人的事？</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像這樣，除了</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神的靈，也沒有人知道</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神的事。 我們所領受的，並不是世上的靈，乃是從</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神來的靈，叫我們能知道　神開恩賜給我們的事。</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9</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just as it is written,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“Things which eye has not seen and ear has not heard,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which have not entered the heart of man,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All that God has prepared for those who love Him.”</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378080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9B914-5015-3228-0B9E-1511BD20C4C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EEF024-2BA1-EA5B-CA85-884819277921}"/>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99214192-56F1-4934-A942-74493FC20FFE}"/>
              </a:ext>
            </a:extLst>
          </p:cNvPr>
          <p:cNvSpPr txBox="1"/>
          <p:nvPr/>
        </p:nvSpPr>
        <p:spPr>
          <a:xfrm>
            <a:off x="2198194" y="1739652"/>
            <a:ext cx="8205377" cy="249299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哥林多前書第二章的重點：</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我們愛神才能明白神開恩賜給我們屬靈的事</a:t>
            </a:r>
          </a:p>
        </p:txBody>
      </p:sp>
    </p:spTree>
    <p:extLst>
      <p:ext uri="{BB962C8B-B14F-4D97-AF65-F5344CB8AC3E}">
        <p14:creationId xmlns:p14="http://schemas.microsoft.com/office/powerpoint/2010/main" val="706109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AA30B-4D1C-4170-7DE9-8C3EFD7AC94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8AB3AC0-9E55-A812-769D-F76A42539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18635"/>
            <a:ext cx="12606876" cy="7095270"/>
          </a:xfrm>
          <a:prstGeom prst="rect">
            <a:avLst/>
          </a:prstGeom>
        </p:spPr>
      </p:pic>
      <p:sp>
        <p:nvSpPr>
          <p:cNvPr id="2" name="TextBox 1">
            <a:extLst>
              <a:ext uri="{FF2B5EF4-FFF2-40B4-BE49-F238E27FC236}">
                <a16:creationId xmlns:a16="http://schemas.microsoft.com/office/drawing/2014/main" id="{6FC0E7F3-ED27-3136-1BAD-B436BEA28F87}"/>
              </a:ext>
            </a:extLst>
          </p:cNvPr>
          <p:cNvSpPr txBox="1"/>
          <p:nvPr/>
        </p:nvSpPr>
        <p:spPr>
          <a:xfrm>
            <a:off x="641897" y="42390"/>
            <a:ext cx="11069690" cy="417037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服事主的動力</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耶穌的愛激勵 </a:t>
            </a:r>
            <a:r>
              <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緊緊抓住</a:t>
            </a:r>
            <a:r>
              <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 我們</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我們用愛回應神的愛</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lang="zh-TW" altLang="en-US" sz="4000" b="1" dirty="0">
                <a:solidFill>
                  <a:srgbClr val="FFFFFF"/>
                </a:solidFill>
                <a:latin typeface="Century" panose="02040604050505020304" pitchFamily="18" charset="0"/>
                <a:ea typeface="DFKai-SB" panose="03000509000000000000" pitchFamily="65" charset="-120"/>
                <a:cs typeface="Arial" charset="0"/>
              </a:rPr>
              <a:t>我們愛神才能明白神賜給我們屬靈的事</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313191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63EDD-7537-D30B-E554-F7B492AD15D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FFC5F3C-D8EB-6B04-C4A4-3D985FBDD6E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80478"/>
            <a:ext cx="12448368" cy="7018955"/>
          </a:xfrm>
          <a:prstGeom prst="rect">
            <a:avLst/>
          </a:prstGeom>
        </p:spPr>
      </p:pic>
      <p:sp>
        <p:nvSpPr>
          <p:cNvPr id="4" name="TextBox 3">
            <a:extLst>
              <a:ext uri="{FF2B5EF4-FFF2-40B4-BE49-F238E27FC236}">
                <a16:creationId xmlns:a16="http://schemas.microsoft.com/office/drawing/2014/main" id="{759F5952-BD48-3DF5-5382-C1560CB9623C}"/>
              </a:ext>
            </a:extLst>
          </p:cNvPr>
          <p:cNvSpPr txBox="1"/>
          <p:nvPr/>
        </p:nvSpPr>
        <p:spPr>
          <a:xfrm>
            <a:off x="437198" y="0"/>
            <a:ext cx="11317604" cy="249299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雅歌</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Songs of Solomon 7:10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我屬我的良人，他也</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戀慕</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am my beloved’s,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his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desire</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is for me.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61642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8BE02-751E-EBD7-4465-393EB7BC7A3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90312DD-9725-BF7C-13B8-2AA999FA189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EF2B93BD-1B16-A61A-9DEE-151B6F52AF23}"/>
              </a:ext>
            </a:extLst>
          </p:cNvPr>
          <p:cNvSpPr txBox="1"/>
          <p:nvPr/>
        </p:nvSpPr>
        <p:spPr>
          <a:xfrm>
            <a:off x="1429129" y="943791"/>
            <a:ext cx="9810120" cy="360098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上下文</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Context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的解經</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直接</a:t>
            </a:r>
            <a:r>
              <a:rPr kumimoji="0" lang="en-US" altLang="zh-TW"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的上下文  </a:t>
            </a:r>
            <a:r>
              <a:rPr kumimoji="0" lang="en-US" altLang="zh-TW" sz="32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Immediate Context</a:t>
            </a:r>
            <a:endParaRPr kumimoji="0" lang="en-US" altLang="zh-TW" sz="3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2.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這本書卷 </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雅歌書</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其它書卷平行的經文</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全本聖經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新約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舊約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p>
        </p:txBody>
      </p:sp>
    </p:spTree>
    <p:extLst>
      <p:ext uri="{BB962C8B-B14F-4D97-AF65-F5344CB8AC3E}">
        <p14:creationId xmlns:p14="http://schemas.microsoft.com/office/powerpoint/2010/main" val="768468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3C595-7F0E-2187-60E5-26B9D14C27F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8C30DDA-86E6-1358-54DD-FBC1030F57E9}"/>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79582880-F0B9-A074-1224-D782941D1FBC}"/>
              </a:ext>
            </a:extLst>
          </p:cNvPr>
          <p:cNvSpPr txBox="1"/>
          <p:nvPr/>
        </p:nvSpPr>
        <p:spPr>
          <a:xfrm>
            <a:off x="1962024" y="1055365"/>
            <a:ext cx="8405212" cy="4585871"/>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雅歌書的</a:t>
            </a:r>
            <a:r>
              <a:rPr lang="zh-TW" altLang="en-US" sz="4000" dirty="0">
                <a:solidFill>
                  <a:srgbClr val="002060"/>
                </a:solidFill>
                <a:latin typeface="Yu Gothic UI Semibold" panose="020B0700000000000000" pitchFamily="34" charset="-128"/>
                <a:ea typeface="Yu Gothic UI Semibold" panose="020B0700000000000000" pitchFamily="34" charset="-128"/>
              </a:rPr>
              <a:t>特</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點：</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雅歌書不只是描述一個愛情的故事，它幫助我們領會到基督 </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所羅門所預表的</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如何愛我們，而我們 </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書拉密女所預表的</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應該如何愛祂、追隨祂。 以色列人逾越節必誦唱雅歌書，視本書為聖經中的至聖所。</a:t>
            </a:r>
          </a:p>
        </p:txBody>
      </p:sp>
    </p:spTree>
    <p:extLst>
      <p:ext uri="{BB962C8B-B14F-4D97-AF65-F5344CB8AC3E}">
        <p14:creationId xmlns:p14="http://schemas.microsoft.com/office/powerpoint/2010/main" val="2660191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4760F-F5DA-771D-1D87-ADE21ACC9BB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526ED40-8D18-1D38-BC54-B7E561388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241AD26F-EF34-5B69-D4B8-71BBFE7CD4E7}"/>
              </a:ext>
            </a:extLst>
          </p:cNvPr>
          <p:cNvSpPr txBox="1"/>
          <p:nvPr/>
        </p:nvSpPr>
        <p:spPr>
          <a:xfrm>
            <a:off x="641897" y="42390"/>
            <a:ext cx="11069690" cy="49244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服事主的動力</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耶穌的愛激勵 </a:t>
            </a:r>
            <a:r>
              <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緊緊抓住</a:t>
            </a:r>
            <a:r>
              <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 我們</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我們用愛回應神的愛</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我們愛神才能明白屬靈的事</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lang="zh-TW" altLang="en-US" sz="4000" b="1" dirty="0">
                <a:solidFill>
                  <a:srgbClr val="FFFFFF"/>
                </a:solidFill>
                <a:latin typeface="Century" panose="02040604050505020304" pitchFamily="18" charset="0"/>
                <a:ea typeface="DFKai-SB" panose="03000509000000000000" pitchFamily="65" charset="-120"/>
                <a:cs typeface="Arial" charset="0"/>
              </a:rPr>
              <a:t>神的愛超越我們的失敗、軟弱、羞愧</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925788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A7E7B-F718-13C0-3C60-488811B62D6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4FD2310-9918-B1E1-D95D-91AFDCA82A4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02D61C3F-0E69-2071-BC24-EEC96EA2A1C7}"/>
              </a:ext>
            </a:extLst>
          </p:cNvPr>
          <p:cNvSpPr txBox="1"/>
          <p:nvPr/>
        </p:nvSpPr>
        <p:spPr>
          <a:xfrm>
            <a:off x="599876" y="-64490"/>
            <a:ext cx="10712039" cy="292387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約翰福音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John13:23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有一個門徒，是耶穌所</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愛</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l-GR" altLang="zh-TW" sz="4000" i="0" u="none" strike="noStrike" kern="1200" cap="none" spc="0" normalizeH="0" baseline="0" noProof="0" dirty="0">
                <a:ln>
                  <a:noFill/>
                </a:ln>
                <a:solidFill>
                  <a:srgbClr val="FFFFFF"/>
                </a:solidFill>
                <a:effectLst/>
                <a:uLnTx/>
                <a:uFillTx/>
                <a:latin typeface="DejaVu Serif Display" panose="02060603050605020204" pitchFamily="18" charset="0"/>
                <a:ea typeface="DejaVu Serif Display" panose="02060603050605020204" pitchFamily="18" charset="0"/>
                <a:cs typeface="DejaVu Serif Display" panose="02060603050605020204" pitchFamily="18" charset="0"/>
              </a:rPr>
              <a:t>ἀγαπάω</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的，側身挨近耶穌的懷裡。</a:t>
            </a: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There was reclining on Jesus’ bosom one of His disciples, whom Jesus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loved</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p>
        </p:txBody>
      </p:sp>
    </p:spTree>
    <p:extLst>
      <p:ext uri="{BB962C8B-B14F-4D97-AF65-F5344CB8AC3E}">
        <p14:creationId xmlns:p14="http://schemas.microsoft.com/office/powerpoint/2010/main" val="1222242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E9198-03A6-A4A0-6D7C-449E098F081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48EAA4D-2E58-F1AB-8210-4987CE412F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CAD8F97F-B5AD-A399-5B89-0CD1248CE8AC}"/>
              </a:ext>
            </a:extLst>
          </p:cNvPr>
          <p:cNvSpPr txBox="1"/>
          <p:nvPr/>
        </p:nvSpPr>
        <p:spPr>
          <a:xfrm>
            <a:off x="641897" y="42390"/>
            <a:ext cx="11069690" cy="552458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服事主的動力</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耶穌的愛激勵 </a:t>
            </a:r>
            <a:r>
              <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緊緊抓住</a:t>
            </a:r>
            <a:r>
              <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 我們</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我們用愛回應神的愛</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我們愛神才能明白屬靈的事</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神的愛超越我們的失敗、軟弱、羞愧</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altLang="zh-TW" sz="900" b="1" dirty="0">
              <a:solidFill>
                <a:srgbClr val="FFFFFF"/>
              </a:solidFill>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認定我們的身分就是神所愛的孩子</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753003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B2317-8CDE-2AB0-0B22-8E0EB539DCC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E2AFEA3-AD02-DA21-81C5-E85D64387A2F}"/>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9FBE4FA6-9EBA-15F1-F1E0-14A1D4B10898}"/>
              </a:ext>
            </a:extLst>
          </p:cNvPr>
          <p:cNvPicPr>
            <a:picLocks noChangeAspect="1"/>
          </p:cNvPicPr>
          <p:nvPr/>
        </p:nvPicPr>
        <p:blipFill>
          <a:blip r:embed="rId3"/>
          <a:stretch>
            <a:fillRect/>
          </a:stretch>
        </p:blipFill>
        <p:spPr>
          <a:xfrm>
            <a:off x="993123" y="193781"/>
            <a:ext cx="10288514" cy="5662012"/>
          </a:xfrm>
          <a:prstGeom prst="rect">
            <a:avLst/>
          </a:prstGeom>
        </p:spPr>
      </p:pic>
      <p:sp>
        <p:nvSpPr>
          <p:cNvPr id="3" name="TextBox 2">
            <a:extLst>
              <a:ext uri="{FF2B5EF4-FFF2-40B4-BE49-F238E27FC236}">
                <a16:creationId xmlns:a16="http://schemas.microsoft.com/office/drawing/2014/main" id="{A2067D7E-C460-1F89-D779-22DBB2344F5D}"/>
              </a:ext>
            </a:extLst>
          </p:cNvPr>
          <p:cNvSpPr txBox="1"/>
          <p:nvPr/>
        </p:nvSpPr>
        <p:spPr>
          <a:xfrm>
            <a:off x="2888536" y="2643349"/>
            <a:ext cx="6970029" cy="83099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耶穌愛我、耶穌疼我！</a:t>
            </a:r>
          </a:p>
        </p:txBody>
      </p:sp>
    </p:spTree>
    <p:extLst>
      <p:ext uri="{BB962C8B-B14F-4D97-AF65-F5344CB8AC3E}">
        <p14:creationId xmlns:p14="http://schemas.microsoft.com/office/powerpoint/2010/main" val="34672176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A11B0-5C00-B0CE-834D-95A51799624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ABD3DFC-6E7E-F82A-276F-F3128C3D9F0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99A6A0DE-3427-6482-328E-F8429361A045}"/>
              </a:ext>
            </a:extLst>
          </p:cNvPr>
          <p:cNvSpPr txBox="1"/>
          <p:nvPr/>
        </p:nvSpPr>
        <p:spPr>
          <a:xfrm>
            <a:off x="599876" y="-64490"/>
            <a:ext cx="10839207" cy="667875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詩篇</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Psalm 36:7-10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神啊，你的</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慈愛</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he-IL" altLang="zh-TW" sz="4400" b="1" i="0" u="none" strike="noStrike" kern="1200" cap="none" spc="0" normalizeH="0" baseline="0" noProof="0" dirty="0">
                <a:ln>
                  <a:noFill/>
                </a:ln>
                <a:solidFill>
                  <a:srgbClr val="FFFF00"/>
                </a:solidFill>
                <a:effectLst/>
                <a:uLnTx/>
                <a:uFillTx/>
                <a:latin typeface="Ezra SIL" panose="02000400000000000000" pitchFamily="2" charset="-79"/>
                <a:ea typeface="DFKai-SB" panose="03000509000000000000" pitchFamily="65" charset="-120"/>
                <a:cs typeface="Ezra SIL" panose="02000400000000000000" pitchFamily="2" charset="-79"/>
              </a:rPr>
              <a:t>חֶסֶד</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n-US" altLang="zh-TW"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何其寶貴！</a:t>
            </a:r>
            <a:r>
              <a:rPr kumimoji="0" lang="zh-TW" altLang="en-US"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世人投靠在你翅膀的蔭下。</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他們必因你殿裡的肥甘得以飽足；你也必叫他們喝你樂河的水。</a:t>
            </a:r>
            <a:r>
              <a:rPr kumimoji="0" lang="zh-TW" altLang="en-US"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因為，在你那裡有生命的源頭；在你的光中，我們必得見光。</a:t>
            </a: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How precious is Your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lovingkindness</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O God!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the children of men take refuge in the shadow of Your wings.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They drink their fill of the abundance of Your house;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You give them to drink of the river of Your delights.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with You is the fountain of life;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In Your light we see light.</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2400" b="1" dirty="0">
              <a:solidFill>
                <a:srgbClr val="FFFFFF"/>
              </a:solidFill>
              <a:latin typeface="Century" panose="02040604050505020304" pitchFamily="18" charset="0"/>
              <a:ea typeface="新細明體"/>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慈愛</a:t>
            </a:r>
            <a:r>
              <a:rPr kumimoji="0" lang="zh-TW" altLang="en-US" sz="2800" b="1" i="0"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 </a:t>
            </a:r>
            <a:r>
              <a:rPr kumimoji="0" lang="en-US" altLang="zh-TW" sz="28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rPr>
              <a:t>lovingkindness</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he-IL" altLang="zh-TW" sz="4400" b="1" i="0" u="none" strike="noStrike" kern="1200" cap="none" spc="0" normalizeH="0" baseline="0" noProof="0" dirty="0">
                <a:ln>
                  <a:noFill/>
                </a:ln>
                <a:solidFill>
                  <a:srgbClr val="FFFF00"/>
                </a:solidFill>
                <a:effectLst/>
                <a:uLnTx/>
                <a:uFillTx/>
                <a:latin typeface="Ezra SIL" panose="02000400000000000000" pitchFamily="2" charset="-79"/>
                <a:ea typeface="DFKai-SB" panose="03000509000000000000" pitchFamily="65" charset="-120"/>
                <a:cs typeface="Ezra SIL" panose="02000400000000000000" pitchFamily="2" charset="-79"/>
              </a:rPr>
              <a:t>חֶסֶד</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非常強烈信實的愛</a:t>
            </a:r>
            <a:endPar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p:txBody>
      </p:sp>
    </p:spTree>
    <p:extLst>
      <p:ext uri="{BB962C8B-B14F-4D97-AF65-F5344CB8AC3E}">
        <p14:creationId xmlns:p14="http://schemas.microsoft.com/office/powerpoint/2010/main" val="1160148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D5F0F-7910-AA69-3881-5F30558531E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BBA6E0-4FD9-A252-3746-B3B98CDB941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6CDDD61F-E30B-99DF-670F-6E82483B2D91}"/>
              </a:ext>
            </a:extLst>
          </p:cNvPr>
          <p:cNvSpPr txBox="1"/>
          <p:nvPr/>
        </p:nvSpPr>
        <p:spPr>
          <a:xfrm>
            <a:off x="599876" y="-64490"/>
            <a:ext cx="10712039" cy="594008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路加福音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Luke 10:40-42</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馬大伺候的事多，心裡忙亂，就進前來，說：「主啊，我的妹子留下我一個人伺候，你不在意嗎？ 請吩咐她來幫助我。」</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耶穌回答說：「馬大！</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馬大！</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你為許多的事思慮煩擾，但是不可少的只有一件；馬利亞已經選擇那上好的福分，是不能奪去的。」</a:t>
            </a: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Martha was distracted with [a]all her preparations; and she came up to Him and said, “Lord, do You not care that my sister has left me to do all the serving alone? Then tell her to help me.”  But the Lord answered and said to her, “Martha, Martha, you are worried and bothered about so many things; but only one thing is necessary, for Mary has chosen the good part, which shall not be taken away from her.”</a:t>
            </a:r>
          </a:p>
        </p:txBody>
      </p:sp>
    </p:spTree>
    <p:extLst>
      <p:ext uri="{BB962C8B-B14F-4D97-AF65-F5344CB8AC3E}">
        <p14:creationId xmlns:p14="http://schemas.microsoft.com/office/powerpoint/2010/main" val="28813845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0A50C-FF2C-342E-09C6-3D72A880CE9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E049DA2-CD1B-FB86-A647-46EE817E21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A54D3266-83FF-FE78-BD2A-BED89F25EDC4}"/>
              </a:ext>
            </a:extLst>
          </p:cNvPr>
          <p:cNvSpPr txBox="1"/>
          <p:nvPr/>
        </p:nvSpPr>
        <p:spPr>
          <a:xfrm>
            <a:off x="423894" y="78724"/>
            <a:ext cx="11069690" cy="650947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服事主的動力</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耶穌的愛激勵 </a:t>
            </a:r>
            <a:r>
              <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緊緊抓住</a:t>
            </a:r>
            <a:r>
              <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a:t>
            </a: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 我們</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我們用愛回應神的愛</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我們愛神才能明白屬靈的事</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神的愛超越我們的失敗、軟弱、羞愧</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rPr>
              <a:t>認定我們的身分就是神所愛的孩子</a:t>
            </a:r>
            <a:endParaRPr kumimoji="0" lang="en-US" altLang="zh-TW" sz="4000" b="1" i="0" u="none" strike="noStrike" kern="1200" cap="none" spc="0" normalizeH="0" baseline="0" noProof="0" dirty="0">
              <a:ln>
                <a:noFill/>
              </a:ln>
              <a:solidFill>
                <a:schemeClr val="bg1">
                  <a:lumMod val="65000"/>
                </a:schemeClr>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lang="zh-TW" altLang="en-US" sz="4000" b="1" dirty="0">
                <a:solidFill>
                  <a:srgbClr val="FFFFFF"/>
                </a:solidFill>
                <a:latin typeface="Century" panose="02040604050505020304" pitchFamily="18" charset="0"/>
                <a:ea typeface="DFKai-SB" panose="03000509000000000000" pitchFamily="65" charset="-120"/>
                <a:cs typeface="Arial" charset="0"/>
              </a:rPr>
              <a:t>明白神的愛使我們喜樂，得上好的福分</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992944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373ED-7B82-8D89-6CCB-3DEDA48DBB5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ADCB02-888B-FF3F-E2AA-B434351AD8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7CDA2625-BD7A-2C07-F625-45213E07767E}"/>
              </a:ext>
            </a:extLst>
          </p:cNvPr>
          <p:cNvSpPr txBox="1"/>
          <p:nvPr/>
        </p:nvSpPr>
        <p:spPr>
          <a:xfrm>
            <a:off x="423894" y="78724"/>
            <a:ext cx="11069690" cy="650947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服事主的動力</a:t>
            </a:r>
            <a:endParaRPr kumimoji="0" lang="en-US" altLang="zh-TW"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耶穌的愛激勵</a:t>
            </a:r>
            <a:r>
              <a:rPr kumimoji="0" lang="zh-TW" altLang="en-US"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  </a:t>
            </a:r>
            <a:r>
              <a:rPr lang="en-US" altLang="zh-TW" sz="4000" b="1" dirty="0">
                <a:solidFill>
                  <a:schemeClr val="bg1"/>
                </a:solidFill>
                <a:latin typeface="Century" panose="02040604050505020304" pitchFamily="18" charset="0"/>
                <a:ea typeface="DFKai-SB" panose="03000509000000000000" pitchFamily="65" charset="-120"/>
                <a:cs typeface="Arial" charset="0"/>
              </a:rPr>
              <a:t>(</a:t>
            </a:r>
            <a:r>
              <a:rPr lang="zh-TW" altLang="en-US" sz="4000" b="1" dirty="0">
                <a:solidFill>
                  <a:schemeClr val="bg1"/>
                </a:solidFill>
                <a:latin typeface="Century" panose="02040604050505020304" pitchFamily="18" charset="0"/>
                <a:ea typeface="DFKai-SB" panose="03000509000000000000" pitchFamily="65" charset="-120"/>
                <a:cs typeface="Arial" charset="0"/>
              </a:rPr>
              <a:t>緊緊抓住</a:t>
            </a:r>
            <a:r>
              <a:rPr lang="en-US" altLang="zh-TW" sz="4000" b="1" dirty="0">
                <a:solidFill>
                  <a:schemeClr val="bg1"/>
                </a:solidFill>
                <a:latin typeface="Century" panose="02040604050505020304" pitchFamily="18" charset="0"/>
                <a:ea typeface="DFKai-SB" panose="03000509000000000000" pitchFamily="65" charset="-120"/>
                <a:cs typeface="Arial" charset="0"/>
              </a:rPr>
              <a:t>)</a:t>
            </a:r>
            <a:r>
              <a:rPr lang="en-US" altLang="zh-TW" sz="3200" b="1" dirty="0">
                <a:solidFill>
                  <a:schemeClr val="bg1"/>
                </a:solidFill>
                <a:latin typeface="Century" panose="02040604050505020304" pitchFamily="18" charset="0"/>
                <a:ea typeface="DFKai-SB" panose="03000509000000000000" pitchFamily="65" charset="-120"/>
                <a:cs typeface="Arial" charset="0"/>
              </a:rPr>
              <a:t> </a:t>
            </a: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我們</a:t>
            </a:r>
            <a:endParaRPr kumimoji="0" lang="en-US" altLang="zh-TW"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我們用愛回應神的愛</a:t>
            </a:r>
            <a:endParaRPr kumimoji="0" lang="en-US" altLang="zh-TW"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我們愛神才能明白屬靈的事</a:t>
            </a:r>
            <a:endParaRPr kumimoji="0" lang="en-US" altLang="zh-TW"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神的愛超越我們的失敗、軟弱、羞愧</a:t>
            </a:r>
            <a:endParaRPr kumimoji="0" lang="en-US" altLang="zh-TW"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kumimoji="0" lang="zh-TW" altLang="en-US"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認定我們的身分就是神所愛的孩子</a:t>
            </a:r>
            <a:endParaRPr kumimoji="0" lang="en-US" altLang="zh-TW" sz="4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lvl="2" indent="-685800" defTabSz="914400" eaLnBrk="1" hangingPunct="1">
              <a:buFont typeface="Arial" panose="020B0604020202020204" pitchFamily="34" charset="0"/>
              <a:buChar char="•"/>
              <a:defRPr/>
            </a:pPr>
            <a:r>
              <a:rPr lang="zh-TW" altLang="en-US" sz="4000" b="1" dirty="0">
                <a:solidFill>
                  <a:srgbClr val="FFFFFF"/>
                </a:solidFill>
                <a:latin typeface="Century" panose="02040604050505020304" pitchFamily="18" charset="0"/>
                <a:ea typeface="DFKai-SB" panose="03000509000000000000" pitchFamily="65" charset="-120"/>
                <a:cs typeface="Arial" charset="0"/>
              </a:rPr>
              <a:t>明白神的愛使我們喜樂，得上好的福分</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685800" marR="0" lvl="0"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1760560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「活出愛</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10758</TotalTime>
  <Words>2287</Words>
  <Application>Microsoft Office PowerPoint</Application>
  <PresentationFormat>Widescreen</PresentationFormat>
  <Paragraphs>292</Paragraphs>
  <Slides>36</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36</vt:i4>
      </vt:variant>
    </vt:vector>
  </HeadingPairs>
  <TitlesOfParts>
    <vt:vector size="48" baseType="lpstr">
      <vt:lpstr>Arial Unicode MS</vt:lpstr>
      <vt:lpstr>DFKai-SB</vt:lpstr>
      <vt:lpstr>Yu Gothic UI Semibold</vt:lpstr>
      <vt:lpstr>Arial</vt:lpstr>
      <vt:lpstr>Calibri</vt:lpstr>
      <vt:lpstr>Cambria</vt:lpstr>
      <vt:lpstr>Century</vt:lpstr>
      <vt:lpstr>Century Gothic</vt:lpstr>
      <vt:lpstr>DejaVu Serif Display</vt:lpstr>
      <vt:lpstr>Ezra SIL</vt:lpstr>
      <vt:lpstr>Mongolian Baiti</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733</cp:revision>
  <cp:lastPrinted>2020-09-23T16:34:05Z</cp:lastPrinted>
  <dcterms:created xsi:type="dcterms:W3CDTF">2015-02-24T04:35:26Z</dcterms:created>
  <dcterms:modified xsi:type="dcterms:W3CDTF">2024-03-19T07:32:41Z</dcterms:modified>
</cp:coreProperties>
</file>