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3975" r:id="rId3"/>
  </p:sldMasterIdLst>
  <p:notesMasterIdLst>
    <p:notesMasterId r:id="rId27"/>
  </p:notesMasterIdLst>
  <p:sldIdLst>
    <p:sldId id="12209" r:id="rId4"/>
    <p:sldId id="12198" r:id="rId5"/>
    <p:sldId id="12202" r:id="rId6"/>
    <p:sldId id="12212" r:id="rId7"/>
    <p:sldId id="257" r:id="rId8"/>
    <p:sldId id="258" r:id="rId9"/>
    <p:sldId id="259" r:id="rId10"/>
    <p:sldId id="260" r:id="rId11"/>
    <p:sldId id="12199" r:id="rId12"/>
    <p:sldId id="256" r:id="rId13"/>
    <p:sldId id="12210" r:id="rId14"/>
    <p:sldId id="12161" r:id="rId15"/>
    <p:sldId id="12205" r:id="rId16"/>
    <p:sldId id="12204" r:id="rId17"/>
    <p:sldId id="12162" r:id="rId18"/>
    <p:sldId id="12203" r:id="rId19"/>
    <p:sldId id="12201" r:id="rId20"/>
    <p:sldId id="12167" r:id="rId21"/>
    <p:sldId id="12165" r:id="rId22"/>
    <p:sldId id="12170" r:id="rId23"/>
    <p:sldId id="12207" r:id="rId24"/>
    <p:sldId id="12208" r:id="rId25"/>
    <p:sldId id="12197" r:id="rId2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79" d="100"/>
          <a:sy n="79" d="100"/>
        </p:scale>
        <p:origin x="57" y="2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4/1/2024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E0634-7B96-4180-5025-C4C00A9A62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37499-1EA4-A2D9-078E-D52EF487AAB9}"/>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31108537-863F-7496-85E0-990F70AC7E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5F1202-DADC-B8E6-D52C-DB01A9D2B92E}"/>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1665496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973B6-4F15-E7A0-2FB6-5C2788845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403EC-A6B2-C701-D897-2DCF7DF165FC}"/>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0B83966D-9255-4E2B-D148-1C2861BAC0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CEC48E-A447-CF41-6189-AF9DB533F3C0}"/>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1761859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a:extLst>
            <a:ext uri="{FF2B5EF4-FFF2-40B4-BE49-F238E27FC236}">
              <a16:creationId xmlns:a16="http://schemas.microsoft.com/office/drawing/2014/main" id="{A2EA325C-32FD-D9D8-F8A7-83136BEAD5B0}"/>
            </a:ext>
          </a:extLst>
        </p:cNvPr>
        <p:cNvGrpSpPr/>
        <p:nvPr/>
      </p:nvGrpSpPr>
      <p:grpSpPr>
        <a:xfrm>
          <a:off x="0" y="0"/>
          <a:ext cx="0" cy="0"/>
          <a:chOff x="0" y="0"/>
          <a:chExt cx="0" cy="0"/>
        </a:xfrm>
      </p:grpSpPr>
      <p:sp>
        <p:nvSpPr>
          <p:cNvPr id="68" name="Google Shape;68;g26ced1da549_0_56:notes">
            <a:extLst>
              <a:ext uri="{FF2B5EF4-FFF2-40B4-BE49-F238E27FC236}">
                <a16:creationId xmlns:a16="http://schemas.microsoft.com/office/drawing/2014/main" id="{B965D1B8-103F-3C69-7D36-E097B2B495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6ced1da549_0_56:notes">
            <a:extLst>
              <a:ext uri="{FF2B5EF4-FFF2-40B4-BE49-F238E27FC236}">
                <a16:creationId xmlns:a16="http://schemas.microsoft.com/office/drawing/2014/main" id="{425DCCF7-1DC3-4C97-7092-C10FC15EDF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5499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6ced1da54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6ced1da54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6ced1da549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6ced1da54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6ced1da549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6ced1da549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6ced1da549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6ced1da549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5D7F3-A858-FFE8-FDF0-3E2892721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21AB8-4C86-12D8-8119-26C6FB745619}"/>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02415A0A-97C3-167C-7E7E-D0656FF70D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E21216-9784-74AF-5D46-AD51F791E50C}"/>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1302561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882C9-CF15-843D-2947-4520445770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ABB063-B535-FF66-4900-FA02005390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2A5BA1-3A04-AA4C-88DE-D2BDE54F839D}"/>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5" name="Footer Placeholder 4">
            <a:extLst>
              <a:ext uri="{FF2B5EF4-FFF2-40B4-BE49-F238E27FC236}">
                <a16:creationId xmlns:a16="http://schemas.microsoft.com/office/drawing/2014/main" id="{DE10682B-FDB0-831B-DA71-562154B9D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E60903-41BD-936E-284F-BDFA27F60727}"/>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361469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3BAD6-37C1-0E39-EFF8-D343847423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227B12-22E4-B424-8089-A4F7C8AC5A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0A29E8-5A39-AAB5-95F0-D9152CA454FE}"/>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5" name="Footer Placeholder 4">
            <a:extLst>
              <a:ext uri="{FF2B5EF4-FFF2-40B4-BE49-F238E27FC236}">
                <a16:creationId xmlns:a16="http://schemas.microsoft.com/office/drawing/2014/main" id="{E184254C-5404-3A8E-FB3E-27668037EB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92CA75-230D-CA62-F67C-3E80AFD386E5}"/>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2781269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F0129-5528-FC7F-7AF0-376DE0EA2E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1DE683-773A-7540-D4BB-0AC43F9609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D5BD43-7C23-9FD3-AB6B-25B6FD92388D}"/>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5" name="Footer Placeholder 4">
            <a:extLst>
              <a:ext uri="{FF2B5EF4-FFF2-40B4-BE49-F238E27FC236}">
                <a16:creationId xmlns:a16="http://schemas.microsoft.com/office/drawing/2014/main" id="{9BE616C7-0481-0DF8-E520-A0857558D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4EC54-3DED-A05A-B82E-476FF63CECCC}"/>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4106558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379F9-E234-8811-F64B-C7F8C7B099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3CDA1C-A38F-3D60-C3E3-50550367B6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CBF9A9-0CBD-9F5E-B47E-C802FF2BE4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6F95C8-16AE-6157-2A9A-E20DD857EB97}"/>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6" name="Footer Placeholder 5">
            <a:extLst>
              <a:ext uri="{FF2B5EF4-FFF2-40B4-BE49-F238E27FC236}">
                <a16:creationId xmlns:a16="http://schemas.microsoft.com/office/drawing/2014/main" id="{CA972C75-DC5D-32B6-C9AC-AF51C8A994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6877D4-87E6-653F-8CAE-A15881F8F62F}"/>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756314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B0BC5-9681-9556-02EA-94CB76B2BF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ABA52A-AB83-6489-DC9C-BBF3507B8D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16BEC7-E420-8B0B-81D5-FDB6211B76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D063D4-2B4C-4E47-89FA-10544D1E12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A4E683-6534-3B8C-8029-54561A394F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E49075-943E-225D-89D4-E40BD5BB5B53}"/>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8" name="Footer Placeholder 7">
            <a:extLst>
              <a:ext uri="{FF2B5EF4-FFF2-40B4-BE49-F238E27FC236}">
                <a16:creationId xmlns:a16="http://schemas.microsoft.com/office/drawing/2014/main" id="{4417B081-6D97-C747-7DC8-2FE1BD9CD8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47E356-E39A-1D8F-86D4-423368D1FC7D}"/>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1616867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059F7-D42B-CC23-E563-B321308CF5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9977CC-FD1C-4286-B537-63D542F81B57}"/>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4" name="Footer Placeholder 3">
            <a:extLst>
              <a:ext uri="{FF2B5EF4-FFF2-40B4-BE49-F238E27FC236}">
                <a16:creationId xmlns:a16="http://schemas.microsoft.com/office/drawing/2014/main" id="{45B8EEC4-C3D2-E73B-C2B5-DA064620DE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EE1515-CF18-99C1-49FB-DDF7ED633DC5}"/>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2381465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C7C5AD-1CA2-5E3C-9FE0-92FD112A4079}"/>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3" name="Footer Placeholder 2">
            <a:extLst>
              <a:ext uri="{FF2B5EF4-FFF2-40B4-BE49-F238E27FC236}">
                <a16:creationId xmlns:a16="http://schemas.microsoft.com/office/drawing/2014/main" id="{A90D0AF8-0D0F-4BF4-5D68-B34DFC42A4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DD97AC-C735-3C98-9CE0-DFC23F9B2A99}"/>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1695224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1DFD-119D-A8B5-DE73-69046EBE0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4CFD39-49F0-C726-11FF-ADFB82681F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E2C7FE-5CD6-4CF4-919E-53D3C8C34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FCA073-81A7-862E-35CA-2EFB0844E60F}"/>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6" name="Footer Placeholder 5">
            <a:extLst>
              <a:ext uri="{FF2B5EF4-FFF2-40B4-BE49-F238E27FC236}">
                <a16:creationId xmlns:a16="http://schemas.microsoft.com/office/drawing/2014/main" id="{CCE25EA5-FA7C-16D7-800B-948643D1F8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446D88-0049-D692-9B9E-6219EA29D652}"/>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4180235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2E65-D6D0-7CF6-4256-878A1B1D03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6D5942-0FDD-C814-CC6D-89A65920D3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E78097-B6C6-A68C-7787-EC2CDAEE5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2169E2-2919-0F61-B95D-8D618A40671D}"/>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6" name="Footer Placeholder 5">
            <a:extLst>
              <a:ext uri="{FF2B5EF4-FFF2-40B4-BE49-F238E27FC236}">
                <a16:creationId xmlns:a16="http://schemas.microsoft.com/office/drawing/2014/main" id="{E5491CAA-C021-EEED-EB42-2656E2C23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64907F-714D-30A2-F364-45BB4BE6E366}"/>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2860556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BF057-01DF-0A93-7C09-79D5115B04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1374ED-F236-DFEB-5DFD-7193283A1E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4F306E-1BBE-ECB7-2E25-1DC70ED4E889}"/>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5" name="Footer Placeholder 4">
            <a:extLst>
              <a:ext uri="{FF2B5EF4-FFF2-40B4-BE49-F238E27FC236}">
                <a16:creationId xmlns:a16="http://schemas.microsoft.com/office/drawing/2014/main" id="{298A50A4-1C1A-94E0-411F-BF5A384CB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9DC19D-03A3-3F58-A8ED-F61088A1EA21}"/>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3263977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69448D-9679-0B24-FEC2-9F00CB1FB5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E9F4E89-A3D0-34F7-80F3-44780A4D56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D9713-1FD2-8845-89FC-4C1488E3C3B4}"/>
              </a:ext>
            </a:extLst>
          </p:cNvPr>
          <p:cNvSpPr>
            <a:spLocks noGrp="1"/>
          </p:cNvSpPr>
          <p:nvPr>
            <p:ph type="dt" sz="half" idx="10"/>
          </p:nvPr>
        </p:nvSpPr>
        <p:spPr/>
        <p:txBody>
          <a:bodyPr/>
          <a:lstStyle/>
          <a:p>
            <a:fld id="{07FDC05F-4D92-41BB-8908-DC0B3B945029}" type="datetimeFigureOut">
              <a:rPr lang="en-US" smtClean="0"/>
              <a:t>4/1/2024</a:t>
            </a:fld>
            <a:endParaRPr lang="en-US"/>
          </a:p>
        </p:txBody>
      </p:sp>
      <p:sp>
        <p:nvSpPr>
          <p:cNvPr id="5" name="Footer Placeholder 4">
            <a:extLst>
              <a:ext uri="{FF2B5EF4-FFF2-40B4-BE49-F238E27FC236}">
                <a16:creationId xmlns:a16="http://schemas.microsoft.com/office/drawing/2014/main" id="{00814B10-DEB5-CB93-6E84-C35C3BB37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86101-D2EF-9291-E892-8B24BE39AF7E}"/>
              </a:ext>
            </a:extLst>
          </p:cNvPr>
          <p:cNvSpPr>
            <a:spLocks noGrp="1"/>
          </p:cNvSpPr>
          <p:nvPr>
            <p:ph type="sldNum" sz="quarter" idx="12"/>
          </p:nvPr>
        </p:nvSpPr>
        <p:spPr/>
        <p:txBody>
          <a:bodyPr/>
          <a:lstStyle/>
          <a:p>
            <a:fld id="{F1706177-3E81-4FDD-BF6E-CD7B4F75BBBE}" type="slidenum">
              <a:rPr lang="en-US" smtClean="0"/>
              <a:t>‹#›</a:t>
            </a:fld>
            <a:endParaRPr lang="en-US"/>
          </a:p>
        </p:txBody>
      </p:sp>
    </p:spTree>
    <p:extLst>
      <p:ext uri="{BB962C8B-B14F-4D97-AF65-F5344CB8AC3E}">
        <p14:creationId xmlns:p14="http://schemas.microsoft.com/office/powerpoint/2010/main" val="4070913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971804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5626189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8810310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66428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3455642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068532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308979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9638346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847881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723748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345899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D10154-953F-46F8-BF84-66B12381D6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AAA78F-AE12-6A10-6E0B-20A23B92B5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40B223-75E4-B461-0D47-530D064A31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FDC05F-4D92-41BB-8908-DC0B3B945029}" type="datetimeFigureOut">
              <a:rPr lang="en-US" smtClean="0"/>
              <a:t>4/1/2024</a:t>
            </a:fld>
            <a:endParaRPr lang="en-US"/>
          </a:p>
        </p:txBody>
      </p:sp>
      <p:sp>
        <p:nvSpPr>
          <p:cNvPr id="5" name="Footer Placeholder 4">
            <a:extLst>
              <a:ext uri="{FF2B5EF4-FFF2-40B4-BE49-F238E27FC236}">
                <a16:creationId xmlns:a16="http://schemas.microsoft.com/office/drawing/2014/main" id="{A86A88BE-3239-BE3F-E931-D78CBBA468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16359E1-13C1-51EE-84D2-68CAACB865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706177-3E81-4FDD-BF6E-CD7B4F75BBBE}" type="slidenum">
              <a:rPr lang="en-US" smtClean="0"/>
              <a:t>‹#›</a:t>
            </a:fld>
            <a:endParaRPr lang="en-US"/>
          </a:p>
        </p:txBody>
      </p:sp>
    </p:spTree>
    <p:extLst>
      <p:ext uri="{BB962C8B-B14F-4D97-AF65-F5344CB8AC3E}">
        <p14:creationId xmlns:p14="http://schemas.microsoft.com/office/powerpoint/2010/main" val="4059264968"/>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173788470"/>
      </p:ext>
    </p:extLst>
  </p:cSld>
  <p:clrMap bg1="lt1" tx1="dk1" bg2="dk2" tx2="lt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8BCFF-2E0C-C563-4DAD-40CD19197E9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C1D2C94-6B6D-23CE-A77B-EE69797EBDFD}"/>
              </a:ext>
            </a:extLst>
          </p:cNvPr>
          <p:cNvSpPr>
            <a:spLocks noGrp="1"/>
          </p:cNvSpPr>
          <p:nvPr>
            <p:ph type="subTitle" idx="1"/>
          </p:nvPr>
        </p:nvSpPr>
        <p:spPr/>
        <p:txBody>
          <a:bodyPr/>
          <a:lstStyle/>
          <a:p>
            <a:endParaRPr lang="en-US"/>
          </a:p>
        </p:txBody>
      </p:sp>
      <p:sp>
        <p:nvSpPr>
          <p:cNvPr id="5" name="TextBox 4">
            <a:extLst>
              <a:ext uri="{FF2B5EF4-FFF2-40B4-BE49-F238E27FC236}">
                <a16:creationId xmlns:a16="http://schemas.microsoft.com/office/drawing/2014/main" id="{30ACA3C4-1E44-A4A6-5669-87ADC1B602D3}"/>
              </a:ext>
            </a:extLst>
          </p:cNvPr>
          <p:cNvSpPr txBox="1"/>
          <p:nvPr/>
        </p:nvSpPr>
        <p:spPr>
          <a:xfrm>
            <a:off x="5948647" y="3429000"/>
            <a:ext cx="5328953" cy="1200329"/>
          </a:xfrm>
          <a:prstGeom prst="rect">
            <a:avLst/>
          </a:prstGeom>
          <a:noFill/>
        </p:spPr>
        <p:txBody>
          <a:bodyPr wrap="square" rtlCol="0">
            <a:spAutoFit/>
          </a:bodyPr>
          <a:lstStyle/>
          <a:p>
            <a:pPr algn="ctr"/>
            <a:r>
              <a:rPr lang="en-US" sz="5400" dirty="0">
                <a:solidFill>
                  <a:schemeClr val="bg1"/>
                </a:solidFill>
                <a:latin typeface="Yu Gothic UI Semibold" panose="020B0700000000000000" pitchFamily="34" charset="-128"/>
                <a:ea typeface="Yu Gothic UI Semibold" panose="020B0700000000000000" pitchFamily="34" charset="-128"/>
              </a:rPr>
              <a:t>  </a:t>
            </a:r>
            <a:r>
              <a:rPr lang="en-US" sz="7200" dirty="0">
                <a:solidFill>
                  <a:schemeClr val="bg1"/>
                </a:solidFill>
                <a:latin typeface="Yu Gothic UI Semibold" panose="020B0700000000000000" pitchFamily="34" charset="-128"/>
                <a:ea typeface="Yu Gothic UI Semibold" panose="020B0700000000000000" pitchFamily="34" charset="-128"/>
              </a:rPr>
              <a:t>He Is Risen</a:t>
            </a:r>
            <a:endParaRPr lang="en-US" sz="5400" dirty="0">
              <a:solidFill>
                <a:schemeClr val="bg1"/>
              </a:solidFill>
              <a:latin typeface="Yu Gothic UI Semibold" panose="020B0700000000000000" pitchFamily="34" charset="-128"/>
              <a:ea typeface="Yu Gothic UI Semibold" panose="020B0700000000000000" pitchFamily="34" charset="-128"/>
            </a:endParaRPr>
          </a:p>
        </p:txBody>
      </p:sp>
      <p:pic>
        <p:nvPicPr>
          <p:cNvPr id="7" name="Picture 6">
            <a:extLst>
              <a:ext uri="{FF2B5EF4-FFF2-40B4-BE49-F238E27FC236}">
                <a16:creationId xmlns:a16="http://schemas.microsoft.com/office/drawing/2014/main" id="{59B9254F-4E9F-B5F6-1065-BF5AA8B79490}"/>
              </a:ext>
            </a:extLst>
          </p:cNvPr>
          <p:cNvPicPr>
            <a:picLocks noChangeAspect="1"/>
          </p:cNvPicPr>
          <p:nvPr/>
        </p:nvPicPr>
        <p:blipFill>
          <a:blip r:embed="rId2"/>
          <a:stretch>
            <a:fillRect/>
          </a:stretch>
        </p:blipFill>
        <p:spPr>
          <a:xfrm>
            <a:off x="7516" y="0"/>
            <a:ext cx="12176967" cy="6858000"/>
          </a:xfrm>
          <a:prstGeom prst="rect">
            <a:avLst/>
          </a:prstGeom>
        </p:spPr>
      </p:pic>
    </p:spTree>
    <p:extLst>
      <p:ext uri="{BB962C8B-B14F-4D97-AF65-F5344CB8AC3E}">
        <p14:creationId xmlns:p14="http://schemas.microsoft.com/office/powerpoint/2010/main" val="2092189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71A995E6-43E5-B104-15F3-410643EE33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C4A5276-0E73-E5C2-9C93-B7E3ADE036D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AD1A79BE-64E1-4859-7FEB-14054CC679C2}"/>
              </a:ext>
            </a:extLst>
          </p:cNvPr>
          <p:cNvSpPr txBox="1">
            <a:spLocks noChangeArrowheads="1"/>
          </p:cNvSpPr>
          <p:nvPr/>
        </p:nvSpPr>
        <p:spPr bwMode="auto">
          <a:xfrm>
            <a:off x="1106598" y="1304365"/>
            <a:ext cx="9971037" cy="447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Sharing on Resurrection Sunday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復活節主日的分享</a:t>
            </a:r>
            <a:endParaRPr kumimoji="0" lang="en-US" altLang="zh-TW"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lang="en-US" altLang="zh-TW" sz="2800" b="1" kern="0" dirty="0">
                <a:solidFill>
                  <a:srgbClr val="002060"/>
                </a:solidFill>
                <a:latin typeface="Century" panose="02040604050505020304" pitchFamily="18" charset="0"/>
                <a:ea typeface="DFKai-SB" panose="03000509000000000000" pitchFamily="65" charset="-120"/>
                <a:cs typeface="Arial" charset="0"/>
              </a:rPr>
              <a:t>Annie Lin</a:t>
            </a:r>
            <a:r>
              <a:rPr kumimoji="0" lang="en-US" altLang="zh-TW" sz="28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zh-TW" altLang="en-US" sz="3600" b="1" kern="0" dirty="0">
                <a:solidFill>
                  <a:srgbClr val="002060"/>
                </a:solidFill>
                <a:latin typeface="DFKai-SB" panose="03000509000000000000" pitchFamily="65" charset="-120"/>
                <a:ea typeface="DFKai-SB" panose="03000509000000000000" pitchFamily="65" charset="-120"/>
                <a:cs typeface="Arial" charset="0"/>
              </a:rPr>
              <a:t>林久恩</a:t>
            </a:r>
            <a:r>
              <a:rPr kumimoji="0" lang="zh-TW" altLang="en-US" sz="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lang="zh-TW" altLang="en-US" b="1" kern="0" dirty="0">
                <a:solidFill>
                  <a:srgbClr val="002060"/>
                </a:solidFill>
                <a:latin typeface="DFKai-SB" panose="03000509000000000000" pitchFamily="65" charset="-120"/>
                <a:ea typeface="DFKai-SB" panose="03000509000000000000" pitchFamily="65" charset="-120"/>
                <a:cs typeface="Arial" charset="0"/>
              </a:rPr>
              <a:t>姐妹</a:t>
            </a: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March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31</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409709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C967F071-BE2E-0726-E437-437F613490B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9A081D-0904-0BC8-742A-0D088FB0D95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9A0F4281-3695-0E30-A44F-4BDC9C937F1A}"/>
              </a:ext>
            </a:extLst>
          </p:cNvPr>
          <p:cNvSpPr txBox="1">
            <a:spLocks noChangeArrowheads="1"/>
          </p:cNvSpPr>
          <p:nvPr/>
        </p:nvSpPr>
        <p:spPr bwMode="auto">
          <a:xfrm>
            <a:off x="1106598" y="1304365"/>
            <a:ext cx="9971037" cy="447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Sharing on Resurrection Sunday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復活節主日的分享</a:t>
            </a:r>
            <a:endParaRPr kumimoji="0" lang="en-US" altLang="zh-TW"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en-US" altLang="zh-TW" sz="28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Stephen Oh </a:t>
            </a: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胡恩瀚</a:t>
            </a:r>
            <a:r>
              <a:rPr kumimoji="0" lang="zh-TW" altLang="en-US" sz="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弟兄</a:t>
            </a: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March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31</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637291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8AB93095-9089-F680-E2B4-23953AF61684}"/>
            </a:ext>
          </a:extLst>
        </p:cNvPr>
        <p:cNvGrpSpPr/>
        <p:nvPr/>
      </p:nvGrpSpPr>
      <p:grpSpPr>
        <a:xfrm>
          <a:off x="0" y="0"/>
          <a:ext cx="0" cy="0"/>
          <a:chOff x="0" y="0"/>
          <a:chExt cx="0" cy="0"/>
        </a:xfrm>
      </p:grpSpPr>
      <p:sp>
        <p:nvSpPr>
          <p:cNvPr id="71" name="Google Shape;71;p16">
            <a:extLst>
              <a:ext uri="{FF2B5EF4-FFF2-40B4-BE49-F238E27FC236}">
                <a16:creationId xmlns:a16="http://schemas.microsoft.com/office/drawing/2014/main" id="{9D211195-7E44-82F7-8B12-8DDB59269F35}"/>
              </a:ext>
            </a:extLst>
          </p:cNvPr>
          <p:cNvSpPr txBox="1">
            <a:spLocks noGrp="1"/>
          </p:cNvSpPr>
          <p:nvPr>
            <p:ph type="ctrTitle"/>
          </p:nvPr>
        </p:nvSpPr>
        <p:spPr>
          <a:xfrm>
            <a:off x="415611" y="992767"/>
            <a:ext cx="11360800" cy="3724568"/>
          </a:xfrm>
          <a:prstGeom prst="rect">
            <a:avLst/>
          </a:prstGeom>
        </p:spPr>
        <p:txBody>
          <a:bodyPr spcFirstLastPara="1" wrap="square" lIns="121900" tIns="121900" rIns="121900" bIns="121900" anchor="b" anchorCtr="0">
            <a:normAutofit/>
          </a:bodyPr>
          <a:lstStyle/>
          <a:p>
            <a:r>
              <a:rPr lang="en" dirty="0"/>
              <a:t>Count the Costs</a:t>
            </a:r>
            <a:br>
              <a:rPr lang="en" dirty="0"/>
            </a:br>
            <a:br>
              <a:rPr lang="en" dirty="0"/>
            </a:br>
            <a:r>
              <a:rPr lang="zh-TW" altLang="en-US" dirty="0"/>
              <a:t>計算代價</a:t>
            </a:r>
            <a:endParaRPr dirty="0"/>
          </a:p>
        </p:txBody>
      </p:sp>
    </p:spTree>
    <p:extLst>
      <p:ext uri="{BB962C8B-B14F-4D97-AF65-F5344CB8AC3E}">
        <p14:creationId xmlns:p14="http://schemas.microsoft.com/office/powerpoint/2010/main" val="1370249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415600" y="181584"/>
            <a:ext cx="11360800" cy="763600"/>
          </a:xfrm>
          <a:prstGeom prst="rect">
            <a:avLst/>
          </a:prstGeom>
        </p:spPr>
        <p:txBody>
          <a:bodyPr spcFirstLastPara="1" wrap="square" lIns="121900" tIns="121900" rIns="121900" bIns="121900" anchor="t" anchorCtr="0">
            <a:noAutofit/>
          </a:bodyPr>
          <a:lstStyle/>
          <a:p>
            <a:pPr>
              <a:buSzPts val="990"/>
            </a:pPr>
            <a:r>
              <a:rPr lang="en" sz="3760" dirty="0"/>
              <a:t>Luke 14</a:t>
            </a:r>
            <a:endParaRPr sz="4027" dirty="0"/>
          </a:p>
        </p:txBody>
      </p:sp>
      <p:sp>
        <p:nvSpPr>
          <p:cNvPr id="60" name="Google Shape;60;p14"/>
          <p:cNvSpPr txBox="1">
            <a:spLocks noGrp="1"/>
          </p:cNvSpPr>
          <p:nvPr>
            <p:ph type="body" idx="1"/>
          </p:nvPr>
        </p:nvSpPr>
        <p:spPr>
          <a:xfrm>
            <a:off x="457990" y="846291"/>
            <a:ext cx="11360800" cy="4555200"/>
          </a:xfrm>
          <a:prstGeom prst="rect">
            <a:avLst/>
          </a:prstGeom>
        </p:spPr>
        <p:txBody>
          <a:bodyPr spcFirstLastPara="1" wrap="square" lIns="121900" tIns="121900" rIns="121900" bIns="121900" anchor="t" anchorCtr="0">
            <a:normAutofit fontScale="92500" lnSpcReduction="10000"/>
          </a:bodyPr>
          <a:lstStyle/>
          <a:p>
            <a:pPr marL="0" indent="0">
              <a:spcBef>
                <a:spcPts val="1600"/>
              </a:spcBef>
              <a:buNone/>
            </a:pPr>
            <a:r>
              <a:rPr lang="en" sz="2533" b="1" dirty="0">
                <a:solidFill>
                  <a:schemeClr val="dk1"/>
                </a:solidFill>
              </a:rPr>
              <a:t>28 </a:t>
            </a:r>
            <a:r>
              <a:rPr lang="en" sz="2533" dirty="0">
                <a:solidFill>
                  <a:schemeClr val="dk1"/>
                </a:solidFill>
              </a:rPr>
              <a:t>“Suppose one of you wants to build a tower. Won’t you first sit down and estimate the cost to see if you have enough money to complete it? </a:t>
            </a:r>
            <a:r>
              <a:rPr lang="en" sz="2533" b="1" dirty="0">
                <a:solidFill>
                  <a:schemeClr val="dk1"/>
                </a:solidFill>
              </a:rPr>
              <a:t>29 </a:t>
            </a:r>
            <a:r>
              <a:rPr lang="en" sz="2533" dirty="0">
                <a:solidFill>
                  <a:schemeClr val="dk1"/>
                </a:solidFill>
              </a:rPr>
              <a:t>For if you lay the foundation and are not able to finish it, everyone who sees it will ridicule you, </a:t>
            </a:r>
            <a:r>
              <a:rPr lang="en" sz="2533" b="1" dirty="0">
                <a:solidFill>
                  <a:schemeClr val="dk1"/>
                </a:solidFill>
              </a:rPr>
              <a:t>30 </a:t>
            </a:r>
            <a:r>
              <a:rPr lang="en" sz="2533" dirty="0">
                <a:solidFill>
                  <a:schemeClr val="dk1"/>
                </a:solidFill>
              </a:rPr>
              <a:t>saying, ‘This person began to build and wasn’t able to finish.’</a:t>
            </a:r>
            <a:endParaRPr sz="2533" dirty="0">
              <a:solidFill>
                <a:schemeClr val="dk1"/>
              </a:solidFill>
            </a:endParaRPr>
          </a:p>
          <a:p>
            <a:pPr marL="0" indent="0">
              <a:spcBef>
                <a:spcPts val="1600"/>
              </a:spcBef>
              <a:buNone/>
            </a:pPr>
            <a:endParaRPr sz="1600" dirty="0">
              <a:solidFill>
                <a:schemeClr val="dk1"/>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14:28-30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你們哪一個要蓋一座樓，不先坐下算計花費，能蓋成不能呢？ 恐怕安了地基，不能成功，看見的人都笑話他，說：</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這個人開了工，卻不能完工。</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p>
          <a:p>
            <a:pPr marL="0" indent="0">
              <a:spcBef>
                <a:spcPts val="1600"/>
              </a:spcBef>
              <a:spcAft>
                <a:spcPts val="160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48361"/>
            <a:ext cx="11360800" cy="763600"/>
          </a:xfrm>
          <a:prstGeom prst="rect">
            <a:avLst/>
          </a:prstGeom>
        </p:spPr>
        <p:txBody>
          <a:bodyPr spcFirstLastPara="1" wrap="square" lIns="121900" tIns="121900" rIns="121900" bIns="121900" anchor="t" anchorCtr="0">
            <a:noAutofit/>
          </a:bodyPr>
          <a:lstStyle/>
          <a:p>
            <a:pPr>
              <a:buSzPts val="990"/>
            </a:pPr>
            <a:r>
              <a:rPr lang="en" sz="3893" dirty="0"/>
              <a:t>Luke 14</a:t>
            </a:r>
            <a:endParaRPr sz="3893" dirty="0"/>
          </a:p>
        </p:txBody>
      </p:sp>
      <p:sp>
        <p:nvSpPr>
          <p:cNvPr id="66" name="Google Shape;66;p15"/>
          <p:cNvSpPr txBox="1">
            <a:spLocks noGrp="1"/>
          </p:cNvSpPr>
          <p:nvPr>
            <p:ph type="body" idx="1"/>
          </p:nvPr>
        </p:nvSpPr>
        <p:spPr>
          <a:xfrm>
            <a:off x="457990" y="543509"/>
            <a:ext cx="11318410" cy="6069238"/>
          </a:xfrm>
          <a:prstGeom prst="rect">
            <a:avLst/>
          </a:prstGeom>
        </p:spPr>
        <p:txBody>
          <a:bodyPr spcFirstLastPara="1" wrap="square" lIns="121900" tIns="121900" rIns="121900" bIns="121900" anchor="t" anchorCtr="0">
            <a:normAutofit lnSpcReduction="10000"/>
          </a:bodyPr>
          <a:lstStyle/>
          <a:p>
            <a:pPr marL="0" indent="0">
              <a:spcBef>
                <a:spcPts val="1600"/>
              </a:spcBef>
              <a:spcAft>
                <a:spcPts val="1600"/>
              </a:spcAft>
              <a:buNone/>
            </a:pPr>
            <a:r>
              <a:rPr lang="en" sz="2533" b="1" dirty="0">
                <a:solidFill>
                  <a:schemeClr val="dk1"/>
                </a:solidFill>
              </a:rPr>
              <a:t>31 </a:t>
            </a:r>
            <a:r>
              <a:rPr lang="en" sz="2533" dirty="0">
                <a:solidFill>
                  <a:schemeClr val="dk1"/>
                </a:solidFill>
              </a:rPr>
              <a:t>“Or suppose a king is about to go to war against another king. Won’t he first sit down and consider whether he is able with ten thousand men to oppose the one coming against him with twenty thousand? </a:t>
            </a:r>
            <a:r>
              <a:rPr lang="en" sz="2533" b="1" dirty="0">
                <a:solidFill>
                  <a:schemeClr val="dk1"/>
                </a:solidFill>
              </a:rPr>
              <a:t>32 </a:t>
            </a:r>
            <a:r>
              <a:rPr lang="en" sz="2533" dirty="0">
                <a:solidFill>
                  <a:schemeClr val="dk1"/>
                </a:solidFill>
              </a:rPr>
              <a:t>If he is not able, he will send a delegation while the other is still a long way off and will ask for terms of peace. </a:t>
            </a:r>
            <a:r>
              <a:rPr lang="en" sz="2533" b="1" dirty="0">
                <a:solidFill>
                  <a:schemeClr val="dk1"/>
                </a:solidFill>
              </a:rPr>
              <a:t>33 </a:t>
            </a:r>
            <a:r>
              <a:rPr lang="en" sz="2533" dirty="0">
                <a:solidFill>
                  <a:schemeClr val="dk1"/>
                </a:solidFill>
              </a:rPr>
              <a:t>In the same way, those of you who do not give up everything you have cannot be my disciples.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14:31-33</a:t>
            </a: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或是一個王出去和別的王打仗，豈不先坐下酌量，能用一萬兵去敵那領二萬兵來攻打他的嗎？若是不能，就趁敵人還遠的時候，派使者去求和息的條款。這樣，你們無論甚麼人，若不撇下一切所有的，就不能作我的門徒。」</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ctrTitle"/>
          </p:nvPr>
        </p:nvSpPr>
        <p:spPr>
          <a:xfrm>
            <a:off x="415611" y="992767"/>
            <a:ext cx="11360800" cy="3724568"/>
          </a:xfrm>
          <a:prstGeom prst="rect">
            <a:avLst/>
          </a:prstGeom>
        </p:spPr>
        <p:txBody>
          <a:bodyPr spcFirstLastPara="1" wrap="square" lIns="121900" tIns="121900" rIns="121900" bIns="121900" anchor="b" anchorCtr="0">
            <a:normAutofit/>
          </a:bodyPr>
          <a:lstStyle/>
          <a:p>
            <a:r>
              <a:rPr lang="en" dirty="0"/>
              <a:t>Count the Costs</a:t>
            </a:r>
            <a:br>
              <a:rPr lang="en" dirty="0"/>
            </a:br>
            <a:br>
              <a:rPr lang="en" dirty="0"/>
            </a:br>
            <a:r>
              <a:rPr lang="zh-TW" altLang="en-US" dirty="0"/>
              <a:t>計算代價</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7"/>
          <p:cNvSpPr txBox="1">
            <a:spLocks noGrp="1"/>
          </p:cNvSpPr>
          <p:nvPr>
            <p:ph type="ctrTitle"/>
          </p:nvPr>
        </p:nvSpPr>
        <p:spPr>
          <a:xfrm>
            <a:off x="415611" y="992766"/>
            <a:ext cx="11360800" cy="3506565"/>
          </a:xfrm>
          <a:prstGeom prst="rect">
            <a:avLst/>
          </a:prstGeom>
        </p:spPr>
        <p:txBody>
          <a:bodyPr spcFirstLastPara="1" wrap="square" lIns="121900" tIns="121900" rIns="121900" bIns="121900" anchor="b" anchorCtr="0">
            <a:normAutofit/>
          </a:bodyPr>
          <a:lstStyle/>
          <a:p>
            <a:r>
              <a:rPr lang="en" dirty="0"/>
              <a:t>You will be </a:t>
            </a:r>
            <a:r>
              <a:rPr lang="en" b="1" dirty="0">
                <a:solidFill>
                  <a:schemeClr val="accent6"/>
                </a:solidFill>
              </a:rPr>
              <a:t>born again</a:t>
            </a:r>
            <a:br>
              <a:rPr lang="en" b="1" dirty="0">
                <a:solidFill>
                  <a:schemeClr val="accent6"/>
                </a:solidFill>
              </a:rPr>
            </a:br>
            <a:br>
              <a:rPr lang="en" b="1" dirty="0">
                <a:solidFill>
                  <a:schemeClr val="accent6"/>
                </a:solidFill>
              </a:rPr>
            </a:br>
            <a:r>
              <a:rPr lang="zh-TW" altLang="en-US" b="1" dirty="0">
                <a:solidFill>
                  <a:schemeClr val="tx1"/>
                </a:solidFill>
              </a:rPr>
              <a:t>你將會</a:t>
            </a:r>
            <a:r>
              <a:rPr lang="zh-TW" altLang="en-US" b="1" dirty="0">
                <a:solidFill>
                  <a:schemeClr val="accent6"/>
                </a:solidFill>
              </a:rPr>
              <a:t>重生</a:t>
            </a:r>
            <a:endParaRPr dirty="0">
              <a:solidFill>
                <a:schemeClr val="accent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DFDB38E0-D407-ED83-BAC4-CEFF7C850D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74CBC0-C54B-333C-A3EF-B89C7B1AA17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B34E01EF-5F7D-84DD-8BCA-04B00B400B96}"/>
              </a:ext>
            </a:extLst>
          </p:cNvPr>
          <p:cNvSpPr txBox="1">
            <a:spLocks noChangeArrowheads="1"/>
          </p:cNvSpPr>
          <p:nvPr/>
        </p:nvSpPr>
        <p:spPr bwMode="auto">
          <a:xfrm>
            <a:off x="1106598" y="1304365"/>
            <a:ext cx="9971037" cy="458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Sharing on Resurrection Sunday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復活節主日的分享</a:t>
            </a:r>
            <a:endParaRPr kumimoji="0" lang="en-US" altLang="zh-TW"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7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en-US" altLang="zh-TW" sz="28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Matthew Oh </a:t>
            </a: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胡恩</a:t>
            </a:r>
            <a:r>
              <a:rPr lang="zh-TW" altLang="en-US" sz="3600" b="1" kern="0" dirty="0">
                <a:solidFill>
                  <a:srgbClr val="002060"/>
                </a:solidFill>
                <a:latin typeface="DFKai-SB" panose="03000509000000000000" pitchFamily="65" charset="-120"/>
                <a:ea typeface="DFKai-SB" panose="03000509000000000000" pitchFamily="65" charset="-120"/>
                <a:cs typeface="Arial" charset="0"/>
              </a:rPr>
              <a:t>澤</a:t>
            </a:r>
            <a:r>
              <a:rPr kumimoji="0" lang="zh-TW" altLang="en-US" sz="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弟兄</a:t>
            </a: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March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31</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799483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tanding in a room&#10;&#10;Description automatically generated">
            <a:extLst>
              <a:ext uri="{FF2B5EF4-FFF2-40B4-BE49-F238E27FC236}">
                <a16:creationId xmlns:a16="http://schemas.microsoft.com/office/drawing/2014/main" id="{330A8E39-F315-B4C3-FB46-C769D2315396}"/>
              </a:ext>
            </a:extLst>
          </p:cNvPr>
          <p:cNvPicPr>
            <a:picLocks noChangeAspect="1"/>
          </p:cNvPicPr>
          <p:nvPr/>
        </p:nvPicPr>
        <p:blipFill rotWithShape="1">
          <a:blip r:embed="rId2">
            <a:alphaModFix amt="30000"/>
            <a:extLst>
              <a:ext uri="{28A0092B-C50C-407E-A947-70E740481C1C}">
                <a14:useLocalDpi xmlns:a14="http://schemas.microsoft.com/office/drawing/2010/main" val="0"/>
              </a:ext>
            </a:extLst>
          </a:blip>
          <a:srcRect l="6666" t="28711" r="6250" b="20695"/>
          <a:stretch/>
        </p:blipFill>
        <p:spPr>
          <a:xfrm>
            <a:off x="0" y="21449"/>
            <a:ext cx="12192000" cy="6858000"/>
          </a:xfrm>
          <a:prstGeom prst="rect">
            <a:avLst/>
          </a:prstGeom>
          <a:solidFill>
            <a:schemeClr val="tx2">
              <a:lumMod val="25000"/>
              <a:lumOff val="75000"/>
            </a:schemeClr>
          </a:solidFill>
        </p:spPr>
      </p:pic>
      <p:sp>
        <p:nvSpPr>
          <p:cNvPr id="2" name="Title 1">
            <a:extLst>
              <a:ext uri="{FF2B5EF4-FFF2-40B4-BE49-F238E27FC236}">
                <a16:creationId xmlns:a16="http://schemas.microsoft.com/office/drawing/2014/main" id="{7BE32096-01FE-9503-CA3E-B5906DA66C0E}"/>
              </a:ext>
            </a:extLst>
          </p:cNvPr>
          <p:cNvSpPr>
            <a:spLocks noGrp="1"/>
          </p:cNvSpPr>
          <p:nvPr>
            <p:ph type="ctrTitle"/>
          </p:nvPr>
        </p:nvSpPr>
        <p:spPr>
          <a:xfrm>
            <a:off x="-381740" y="173038"/>
            <a:ext cx="3838112" cy="501665"/>
          </a:xfrm>
        </p:spPr>
        <p:txBody>
          <a:bodyPr>
            <a:noAutofit/>
          </a:bodyPr>
          <a:lstStyle/>
          <a:p>
            <a:r>
              <a:rPr lang="en-US" sz="3200" dirty="0"/>
              <a:t>Matthew Oh</a:t>
            </a:r>
          </a:p>
        </p:txBody>
      </p:sp>
      <p:pic>
        <p:nvPicPr>
          <p:cNvPr id="7" name="Picture 6" descr="A logo in a circle&#10;&#10;Description automatically generated">
            <a:extLst>
              <a:ext uri="{FF2B5EF4-FFF2-40B4-BE49-F238E27FC236}">
                <a16:creationId xmlns:a16="http://schemas.microsoft.com/office/drawing/2014/main" id="{4A730159-9E6C-8B9B-3EA7-3E8EC3B1C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3495" y="0"/>
            <a:ext cx="2648505" cy="2188327"/>
          </a:xfrm>
          <a:prstGeom prst="rect">
            <a:avLst/>
          </a:prstGeom>
        </p:spPr>
      </p:pic>
      <p:pic>
        <p:nvPicPr>
          <p:cNvPr id="9" name="Picture 8" descr="A group of people raising their hands&#10;&#10;Description automatically generated">
            <a:extLst>
              <a:ext uri="{FF2B5EF4-FFF2-40B4-BE49-F238E27FC236}">
                <a16:creationId xmlns:a16="http://schemas.microsoft.com/office/drawing/2014/main" id="{2F3DFB85-1E83-6F1E-0FA6-194F3F357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153" y="1396684"/>
            <a:ext cx="3767497" cy="3065015"/>
          </a:xfrm>
          <a:prstGeom prst="rect">
            <a:avLst/>
          </a:prstGeom>
        </p:spPr>
      </p:pic>
      <p:sp>
        <p:nvSpPr>
          <p:cNvPr id="10" name="TextBox 9">
            <a:extLst>
              <a:ext uri="{FF2B5EF4-FFF2-40B4-BE49-F238E27FC236}">
                <a16:creationId xmlns:a16="http://schemas.microsoft.com/office/drawing/2014/main" id="{369D9AAE-AB42-EEE9-BF66-BBCC6EF9CF1A}"/>
              </a:ext>
            </a:extLst>
          </p:cNvPr>
          <p:cNvSpPr txBox="1"/>
          <p:nvPr/>
        </p:nvSpPr>
        <p:spPr>
          <a:xfrm>
            <a:off x="122046" y="712957"/>
            <a:ext cx="101405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Choosing God in a Life you can call your own</a:t>
            </a:r>
          </a:p>
        </p:txBody>
      </p:sp>
      <p:sp>
        <p:nvSpPr>
          <p:cNvPr id="13" name="TextBox 12">
            <a:extLst>
              <a:ext uri="{FF2B5EF4-FFF2-40B4-BE49-F238E27FC236}">
                <a16:creationId xmlns:a16="http://schemas.microsoft.com/office/drawing/2014/main" id="{28228C75-11B4-BF11-D517-CEDCB17F3357}"/>
              </a:ext>
            </a:extLst>
          </p:cNvPr>
          <p:cNvSpPr txBox="1"/>
          <p:nvPr/>
        </p:nvSpPr>
        <p:spPr>
          <a:xfrm>
            <a:off x="4376331" y="5433134"/>
            <a:ext cx="7590408"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24547"/>
                </a:solidFill>
                <a:effectLst/>
                <a:uLnTx/>
                <a:uFillTx/>
                <a:latin typeface="Sentinel A"/>
                <a:ea typeface="+mn-ea"/>
                <a:cs typeface="+mn-cs"/>
              </a:rPr>
              <a:t>Above all, keep loving one another earnestly, since love covers a multitude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24547"/>
                </a:solidFill>
                <a:effectLst/>
                <a:uLnTx/>
                <a:uFillTx/>
                <a:latin typeface="Sentinel A"/>
                <a:ea typeface="+mn-ea"/>
                <a:cs typeface="+mn-cs"/>
              </a:rPr>
              <a:t>sins. </a:t>
            </a:r>
            <a:r>
              <a:rPr kumimoji="0" lang="en-US" sz="1800" b="0" i="0" u="none" strike="noStrike" kern="1200" cap="none" spc="0" normalizeH="0" baseline="30000" noProof="0" dirty="0">
                <a:ln>
                  <a:noFill/>
                </a:ln>
                <a:solidFill>
                  <a:srgbClr val="424547"/>
                </a:solidFill>
                <a:effectLst/>
                <a:uLnTx/>
                <a:uFillTx/>
                <a:latin typeface="Gotham A"/>
                <a:ea typeface="+mn-ea"/>
                <a:cs typeface="+mn-cs"/>
              </a:rPr>
              <a:t>9 </a:t>
            </a:r>
            <a:r>
              <a:rPr kumimoji="0" lang="en-US" sz="1800" b="0" i="0" u="none" strike="noStrike" kern="1200" cap="none" spc="0" normalizeH="0" baseline="0" noProof="0" dirty="0">
                <a:ln>
                  <a:noFill/>
                </a:ln>
                <a:solidFill>
                  <a:srgbClr val="424547"/>
                </a:solidFill>
                <a:effectLst/>
                <a:uLnTx/>
                <a:uFillTx/>
                <a:latin typeface="Sentinel A"/>
                <a:ea typeface="+mn-ea"/>
                <a:cs typeface="+mn-cs"/>
              </a:rPr>
              <a:t>Show hospitality to one another without grumbling. </a:t>
            </a:r>
            <a:r>
              <a:rPr kumimoji="0" lang="en-US" sz="1800" b="0" i="0" u="none" strike="noStrike" kern="1200" cap="none" spc="0" normalizeH="0" baseline="30000" noProof="0" dirty="0">
                <a:ln>
                  <a:noFill/>
                </a:ln>
                <a:solidFill>
                  <a:srgbClr val="424547"/>
                </a:solidFill>
                <a:effectLst/>
                <a:uLnTx/>
                <a:uFillTx/>
                <a:latin typeface="Gotham A"/>
                <a:ea typeface="+mn-ea"/>
                <a:cs typeface="+mn-cs"/>
              </a:rPr>
              <a:t>10 </a:t>
            </a:r>
            <a:r>
              <a:rPr kumimoji="0" lang="en-US" sz="1800" b="0" i="0" u="none" strike="noStrike" kern="1200" cap="none" spc="0" normalizeH="0" baseline="0" noProof="0" dirty="0">
                <a:ln>
                  <a:noFill/>
                </a:ln>
                <a:solidFill>
                  <a:srgbClr val="424547"/>
                </a:solidFill>
                <a:effectLst/>
                <a:uLnTx/>
                <a:uFillTx/>
                <a:latin typeface="Sentinel A"/>
                <a:ea typeface="+mn-ea"/>
                <a:cs typeface="+mn-cs"/>
              </a:rPr>
              <a:t>As each has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24547"/>
                </a:solidFill>
                <a:effectLst/>
                <a:uLnTx/>
                <a:uFillTx/>
                <a:latin typeface="Sentinel A"/>
                <a:ea typeface="+mn-ea"/>
                <a:cs typeface="+mn-cs"/>
              </a:rPr>
              <a:t>received a gift, use it to serve one another, as good stewards of God’s varied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24547"/>
                </a:solidFill>
                <a:effectLst/>
                <a:uLnTx/>
                <a:uFillTx/>
                <a:latin typeface="Sentinel A"/>
                <a:ea typeface="+mn-ea"/>
                <a:cs typeface="+mn-cs"/>
              </a:rPr>
              <a:t>grace.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a:t>
            </a:r>
            <a:r>
              <a:rPr kumimoji="0" lang="en-US" sz="1800" b="0" i="0" u="none" strike="noStrike" kern="1200" cap="none" spc="0" normalizeH="0" baseline="30000" noProof="0" dirty="0">
                <a:ln>
                  <a:noFill/>
                </a:ln>
                <a:solidFill>
                  <a:prstClr val="black"/>
                </a:solidFill>
                <a:effectLst/>
                <a:uLnTx/>
                <a:uFillTx/>
                <a:latin typeface="Aptos" panose="02110004020202020204"/>
                <a:ea typeface="+mn-ea"/>
                <a:cs typeface="+mn-cs"/>
              </a:rPr>
              <a:t>st</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Peter 4:8-10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547"/>
              </a:solidFill>
              <a:effectLst/>
              <a:uLnTx/>
              <a:uFillTx/>
              <a:latin typeface="Sentinel A"/>
              <a:ea typeface="+mn-ea"/>
              <a:cs typeface="+mn-cs"/>
            </a:endParaRPr>
          </a:p>
        </p:txBody>
      </p:sp>
      <p:pic>
        <p:nvPicPr>
          <p:cNvPr id="15" name="Picture 14" descr="A group of people posing for a photo&#10;&#10;Description automatically generated">
            <a:extLst>
              <a:ext uri="{FF2B5EF4-FFF2-40B4-BE49-F238E27FC236}">
                <a16:creationId xmlns:a16="http://schemas.microsoft.com/office/drawing/2014/main" id="{1BB5F71F-CAC3-3610-CCD5-A555408F4B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6590" y="1396684"/>
            <a:ext cx="4086687" cy="3065015"/>
          </a:xfrm>
          <a:prstGeom prst="rect">
            <a:avLst/>
          </a:prstGeom>
        </p:spPr>
      </p:pic>
      <p:pic>
        <p:nvPicPr>
          <p:cNvPr id="17" name="Picture 16" descr="A person running in a sports uniform&#10;&#10;Description automatically generated">
            <a:extLst>
              <a:ext uri="{FF2B5EF4-FFF2-40B4-BE49-F238E27FC236}">
                <a16:creationId xmlns:a16="http://schemas.microsoft.com/office/drawing/2014/main" id="{28AC8031-F232-27DD-2D28-C3010A5B30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1464" y="2432290"/>
            <a:ext cx="2756383" cy="2728819"/>
          </a:xfrm>
          <a:prstGeom prst="rect">
            <a:avLst/>
          </a:prstGeom>
        </p:spPr>
      </p:pic>
      <p:pic>
        <p:nvPicPr>
          <p:cNvPr id="8" name="Picture 7" descr="A black and white street sign&#10;&#10;Description automatically generated">
            <a:extLst>
              <a:ext uri="{FF2B5EF4-FFF2-40B4-BE49-F238E27FC236}">
                <a16:creationId xmlns:a16="http://schemas.microsoft.com/office/drawing/2014/main" id="{207C37EA-D609-A0E5-78F0-8A915F9892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0894" y="4622206"/>
            <a:ext cx="2655478" cy="2025653"/>
          </a:xfrm>
          <a:prstGeom prst="rect">
            <a:avLst/>
          </a:prstGeom>
        </p:spPr>
      </p:pic>
    </p:spTree>
    <p:extLst>
      <p:ext uri="{BB962C8B-B14F-4D97-AF65-F5344CB8AC3E}">
        <p14:creationId xmlns:p14="http://schemas.microsoft.com/office/powerpoint/2010/main" val="119966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4AF48-7E13-31DC-67C6-7C76D67F00E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D59761-AFAD-8C5A-57B7-19593C73131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644F2661-6F16-429A-408D-3D7F5CE22B05}"/>
              </a:ext>
            </a:extLst>
          </p:cNvPr>
          <p:cNvSpPr txBox="1"/>
          <p:nvPr/>
        </p:nvSpPr>
        <p:spPr>
          <a:xfrm>
            <a:off x="691645" y="157446"/>
            <a:ext cx="10808709" cy="475514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dirty="0">
                <a:solidFill>
                  <a:srgbClr val="000000"/>
                </a:solidFill>
                <a:highlight>
                  <a:srgbClr val="FFFF00"/>
                </a:highlight>
                <a:latin typeface="DFKai-SB" panose="03000509000000000000" pitchFamily="65" charset="-120"/>
                <a:ea typeface="DFKai-SB" panose="03000509000000000000" pitchFamily="65" charset="-120"/>
              </a:rPr>
              <a:t>彼得</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Peter 4:8-10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最要緊的是彼此切實相愛，因為愛能遮掩許多的罪。</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你們要互相款待，不發怨言。 各人要照所得的恩賜彼此服事，作　神百般恩賜的好管家。</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Above all, love each other deeply, because love covers over a multitude of sins.  Offer hospitality to one another without grumbling.  Each of you should use whatever gift you have received to serve others, as faithful stewards of God’s grace in its various forms.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84670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17754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D194A-2013-2B4D-96B3-94F6577BA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5D634-9203-B449-581C-C9342CF9049F}"/>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F517865D-D262-47AC-5CA1-3432E18B69A3}"/>
              </a:ext>
            </a:extLst>
          </p:cNvPr>
          <p:cNvPicPr>
            <a:picLocks noGrp="1" noChangeAspect="1"/>
          </p:cNvPicPr>
          <p:nvPr>
            <p:ph idx="1"/>
          </p:nvPr>
        </p:nvPicPr>
        <p:blipFill>
          <a:blip r:embed="rId2"/>
          <a:stretch>
            <a:fillRect/>
          </a:stretch>
        </p:blipFill>
        <p:spPr>
          <a:xfrm>
            <a:off x="-7795536" y="-2973314"/>
            <a:ext cx="26999079" cy="16543279"/>
          </a:xfrm>
        </p:spPr>
      </p:pic>
    </p:spTree>
    <p:extLst>
      <p:ext uri="{BB962C8B-B14F-4D97-AF65-F5344CB8AC3E}">
        <p14:creationId xmlns:p14="http://schemas.microsoft.com/office/powerpoint/2010/main" val="785383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03B14-0F8A-36B0-C1F8-7877D716215D}"/>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D0A47253-2F9C-D17C-FDB7-DBCA13FA6EB3}"/>
              </a:ext>
            </a:extLst>
          </p:cNvPr>
          <p:cNvPicPr>
            <a:picLocks noGrp="1" noChangeAspect="1"/>
          </p:cNvPicPr>
          <p:nvPr>
            <p:ph idx="1"/>
          </p:nvPr>
        </p:nvPicPr>
        <p:blipFill>
          <a:blip r:embed="rId2"/>
          <a:stretch>
            <a:fillRect/>
          </a:stretch>
        </p:blipFill>
        <p:spPr>
          <a:xfrm>
            <a:off x="-54501" y="-49345"/>
            <a:ext cx="12246501" cy="6956690"/>
          </a:xfrm>
        </p:spPr>
      </p:pic>
    </p:spTree>
    <p:extLst>
      <p:ext uri="{BB962C8B-B14F-4D97-AF65-F5344CB8AC3E}">
        <p14:creationId xmlns:p14="http://schemas.microsoft.com/office/powerpoint/2010/main" val="3064548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70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5400" b="1" dirty="0">
                <a:solidFill>
                  <a:srgbClr val="002060"/>
                </a:solidFill>
                <a:latin typeface="Century" panose="02040604050505020304" pitchFamily="18" charset="0"/>
                <a:ea typeface="DFKai-SB" panose="03000509000000000000" pitchFamily="65" charset="-120"/>
                <a:cs typeface="Arial" charset="0"/>
              </a:rPr>
              <a:t>復活真有這麼要緊嗎？</a:t>
            </a:r>
            <a:endParaRPr kumimoji="0" lang="zh-TW" altLang="en-US"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002060"/>
                </a:solidFill>
                <a:latin typeface="Century" panose="02040604050505020304" pitchFamily="18" charset="0"/>
                <a:ea typeface="DFKai-SB" panose="03000509000000000000" pitchFamily="65" charset="-120"/>
                <a:cs typeface="Arial" charset="0"/>
              </a:rPr>
              <a:t>Is Resurrection Truly So Crucial?</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March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31</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343756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4E35E-BBA7-D240-27B3-1DB607B49F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4439A8-AADA-3A4F-3047-BF7B2FAC9C8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C0834C1D-AD7A-A824-F3D7-0E1979EC73A5}"/>
              </a:ext>
            </a:extLst>
          </p:cNvPr>
          <p:cNvSpPr txBox="1"/>
          <p:nvPr/>
        </p:nvSpPr>
        <p:spPr>
          <a:xfrm>
            <a:off x="376039" y="0"/>
            <a:ext cx="11316778" cy="629403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1</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Corinthians 15:13-1</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若沒有死人復活的事，基督也就沒有復活了。 若基督沒有復活，我們所傳的便是枉然，你們所信的也是枉然； 並且明顯我們是為</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神妄作見證的，因我們見證</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神是叫基督復活了。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若死人真不復活，</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神也就沒有叫基督復活了。</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there is no resurrection of the dead, then not even Christ has been raised.  And if Christ has not been raised, our preaching is useless and so is your faith. More than that, we are then found to be false witnesses about God, for we have testified about God that he raised Christ from the dead.  But he did not raise him if in fact the dead are not raised.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52531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FADA8-A778-8531-CE7C-AB0D60A552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E0DED9-3775-B36C-2D42-83605CA2BE3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E8A8D053-ABF9-DB05-0E1D-8DCF4DE667D0}"/>
              </a:ext>
            </a:extLst>
          </p:cNvPr>
          <p:cNvSpPr txBox="1"/>
          <p:nvPr/>
        </p:nvSpPr>
        <p:spPr>
          <a:xfrm>
            <a:off x="376038" y="0"/>
            <a:ext cx="11371883" cy="629403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1</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Corinthians 15:1</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6</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因為死人若不復活，基督也就沒有復活了。</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基督若沒有復活，你們的信便是徒然，你們仍在罪裡。</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就是在基督裡睡了的人也滅亡了。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我們若靠基督只在今生有指望，就算比眾人更可憐。</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但基督已經從死裡復活，成為睡了之人初熟的果子。</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if the dead are not raised, then Christ has not been raised either.  And if Christ has not been raised, your faith is futile; you are still in your sins.  Then those also who have fallen asleep in Christ are lost.  If only for this life we have hope in Christ, we are of all people most to be pitied.</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Christ has indeed been raised from the dead, the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firstfruits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of those who have fallen asleep.</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08270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50D32-9609-E530-792F-8DF4DE9248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812612D-8530-8C33-C449-06995AA31ED6}"/>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53BD4AF5-54D7-B9CB-77D2-B7BE5A084923}"/>
              </a:ext>
            </a:extLst>
          </p:cNvPr>
          <p:cNvPicPr>
            <a:picLocks noChangeAspect="1"/>
          </p:cNvPicPr>
          <p:nvPr/>
        </p:nvPicPr>
        <p:blipFill>
          <a:blip r:embed="rId3"/>
          <a:stretch>
            <a:fillRect/>
          </a:stretch>
        </p:blipFill>
        <p:spPr>
          <a:xfrm>
            <a:off x="951743" y="236171"/>
            <a:ext cx="10288514" cy="5662012"/>
          </a:xfrm>
          <a:prstGeom prst="rect">
            <a:avLst/>
          </a:prstGeom>
        </p:spPr>
      </p:pic>
      <p:sp>
        <p:nvSpPr>
          <p:cNvPr id="3" name="TextBox 2">
            <a:extLst>
              <a:ext uri="{FF2B5EF4-FFF2-40B4-BE49-F238E27FC236}">
                <a16:creationId xmlns:a16="http://schemas.microsoft.com/office/drawing/2014/main" id="{5C707D8F-8113-7905-9ADF-2ACC68EACC5E}"/>
              </a:ext>
            </a:extLst>
          </p:cNvPr>
          <p:cNvSpPr txBox="1"/>
          <p:nvPr/>
        </p:nvSpPr>
        <p:spPr>
          <a:xfrm>
            <a:off x="2864313" y="1959063"/>
            <a:ext cx="6970029" cy="289310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哥林多</a:t>
            </a:r>
            <a:r>
              <a:rPr lang="zh-TW" altLang="en-US" sz="4000" b="1" dirty="0">
                <a:solidFill>
                  <a:srgbClr val="C00000"/>
                </a:solidFill>
                <a:latin typeface="Yu Gothic UI Semibold" panose="020B0700000000000000" pitchFamily="34" charset="-128"/>
                <a:ea typeface="Yu Gothic UI Semibold" panose="020B0700000000000000" pitchFamily="34" charset="-128"/>
              </a:rPr>
              <a:t>前</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書第 </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15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章的</a:t>
            </a:r>
            <a:r>
              <a:rPr lang="zh-TW" altLang="en-US" sz="4000" b="1" dirty="0">
                <a:solidFill>
                  <a:srgbClr val="C00000"/>
                </a:solidFill>
                <a:latin typeface="Yu Gothic UI Semibold" panose="020B0700000000000000" pitchFamily="34" charset="-128"/>
                <a:ea typeface="Yu Gothic UI Semibold" panose="020B0700000000000000" pitchFamily="34" charset="-128"/>
              </a:rPr>
              <a:t>主題</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是什麼</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002060"/>
                </a:solidFill>
                <a:latin typeface="Yu Gothic UI Semibold" panose="020B0700000000000000" pitchFamily="34" charset="-128"/>
                <a:ea typeface="Yu Gothic UI Semibold" panose="020B0700000000000000" pitchFamily="34" charset="-128"/>
              </a:rPr>
              <a:t>What’s the main theme of          1 Corinthians 15</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77981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DD0B0-6810-2816-F9C3-64CF3BAF22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4FDC2CE-EEFD-7DFF-6474-FB59BC62A7F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D9F5D756-BCAA-BB11-EB8B-369027276DA1}"/>
              </a:ext>
            </a:extLst>
          </p:cNvPr>
          <p:cNvSpPr txBox="1"/>
          <p:nvPr/>
        </p:nvSpPr>
        <p:spPr>
          <a:xfrm>
            <a:off x="148651" y="0"/>
            <a:ext cx="11811217" cy="698652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1</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Corinthians 15:1-4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弟兄們，我如今把先前所傳給你們的福音告訴你們知道；這福音你們也領受了，又靠著站立得住，並且你們若不是徒然相信，能以持守我所傳給你們的，就必因這福音得救。我當日所領受又傳給你們的：第一，就是基督照聖經所說，為我們的罪死了，而且埋葬了；又照聖經所說，第三天復活了，</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brothers and sisters, I want to remind you of the gospel I preached to you, which you received and on which you have taken your stand.  By this gospel you are saved, if you hold firmly to the word I preached to you. Otherwise, you have believed in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vain.For</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what I received I passed on to you as of first importance: that Christ died for our sins according to the Scriptures, that he was buried, that he was raised on the third day according to the Scriptures,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49819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72936-B0C4-9258-78E4-82648859756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ECB182-A5F6-5BF7-D65D-E8F840813A6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DC9EBEE-FDC2-9FC5-C543-FFD5316B83F5}"/>
              </a:ext>
            </a:extLst>
          </p:cNvPr>
          <p:cNvSpPr txBox="1"/>
          <p:nvPr/>
        </p:nvSpPr>
        <p:spPr>
          <a:xfrm>
            <a:off x="2198194" y="1739652"/>
            <a:ext cx="8496047" cy="341632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哥林多</a:t>
            </a:r>
            <a:r>
              <a:rPr lang="zh-TW" altLang="en-US" sz="4000" dirty="0">
                <a:solidFill>
                  <a:srgbClr val="002060"/>
                </a:solidFill>
                <a:latin typeface="Yu Gothic UI Semibold" panose="020B0700000000000000" pitchFamily="34" charset="-128"/>
                <a:ea typeface="Yu Gothic UI Semibold" panose="020B0700000000000000" pitchFamily="34" charset="-128"/>
              </a:rPr>
              <a:t>前</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書第 </a:t>
            </a:r>
            <a:r>
              <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15 </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章的主題 ：</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main theme of 1 Corinthians 15</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dirty="0">
                <a:solidFill>
                  <a:srgbClr val="C00000"/>
                </a:solidFill>
                <a:latin typeface="Yu Gothic UI Semibold" panose="020B0700000000000000" pitchFamily="34" charset="-128"/>
                <a:ea typeface="Yu Gothic UI Semibold" panose="020B0700000000000000" pitchFamily="34" charset="-128"/>
              </a:rPr>
              <a:t>復</a:t>
            </a:r>
            <a:r>
              <a:rPr kumimoji="0" lang="zh-TW" altLang="en-US" sz="5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活</a:t>
            </a:r>
            <a:r>
              <a:rPr kumimoji="0" lang="zh-TW" altLang="en-US"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6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R</a:t>
            </a:r>
            <a:r>
              <a:rPr kumimoji="0" lang="en-US" altLang="zh-TW" sz="5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esurrection</a:t>
            </a:r>
            <a:r>
              <a:rPr kumimoji="0" lang="zh-TW" altLang="en-US" sz="5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105200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18FBB-76F4-0B68-10B2-BDA7FD574EA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AF8AAA4-E015-503F-D443-C1483C1BC66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FD1A4BC0-59A5-33A0-55B2-02B7E6A70328}"/>
              </a:ext>
            </a:extLst>
          </p:cNvPr>
          <p:cNvSpPr txBox="1"/>
          <p:nvPr/>
        </p:nvSpPr>
        <p:spPr>
          <a:xfrm>
            <a:off x="148651" y="0"/>
            <a:ext cx="11502379" cy="473975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Corinthians 15:</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57-58</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感謝　神，使我們藉著我們的主耶穌基督得勝。 所以，我親愛的弟兄們，你們務要堅固，不可搖動，常常竭力多做主工；因為知道，你們的勞苦在主裡面不是徒然的。</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thanks be to God!  He gives us the victory through our Lord Jesus Christ. Therefore, my dear brothers and sisters, stand firm. Let nothing move you. Always give yourselves fully to the work of the Lord, because you know that your labor in the Lord is not in vain.</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458404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A97EA-CD3E-F04F-1F33-5C8EAF5E79F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9B33F3-0FC6-3457-37CB-09ABDC63A14E}"/>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7CE5A8D6-9B43-D403-03E0-DED79A9DD083}"/>
              </a:ext>
            </a:extLst>
          </p:cNvPr>
          <p:cNvPicPr>
            <a:picLocks noChangeAspect="1"/>
          </p:cNvPicPr>
          <p:nvPr/>
        </p:nvPicPr>
        <p:blipFill>
          <a:blip r:embed="rId3"/>
          <a:stretch>
            <a:fillRect/>
          </a:stretch>
        </p:blipFill>
        <p:spPr>
          <a:xfrm>
            <a:off x="951743" y="230115"/>
            <a:ext cx="10288514" cy="5662012"/>
          </a:xfrm>
          <a:prstGeom prst="rect">
            <a:avLst/>
          </a:prstGeom>
        </p:spPr>
      </p:pic>
      <p:sp>
        <p:nvSpPr>
          <p:cNvPr id="3" name="TextBox 2">
            <a:extLst>
              <a:ext uri="{FF2B5EF4-FFF2-40B4-BE49-F238E27FC236}">
                <a16:creationId xmlns:a16="http://schemas.microsoft.com/office/drawing/2014/main" id="{9570920C-E8D0-845C-810B-A2646191EFED}"/>
              </a:ext>
            </a:extLst>
          </p:cNvPr>
          <p:cNvSpPr txBox="1"/>
          <p:nvPr/>
        </p:nvSpPr>
        <p:spPr>
          <a:xfrm>
            <a:off x="2906701" y="1274777"/>
            <a:ext cx="6970029" cy="308546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反思 </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Reflection</a:t>
            </a: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40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我曾經真</a:t>
            </a:r>
            <a:r>
              <a:rPr lang="zh-TW" altLang="en-US" sz="4400" b="1" dirty="0">
                <a:solidFill>
                  <a:srgbClr val="C00000"/>
                </a:solidFill>
                <a:latin typeface="Yu Gothic UI Semibold" panose="020B0700000000000000" pitchFamily="34" charset="-128"/>
                <a:ea typeface="Yu Gothic UI Semibold" panose="020B0700000000000000" pitchFamily="34" charset="-128"/>
              </a:rPr>
              <a:t>實</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的活過嗎</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Have I truly lived before</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67155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526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「我的救贖者活著  </a:t>
            </a:r>
            <a:endParaRPr kumimoji="0" lang="en-US" altLang="zh-TW"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4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My Redeemer Lives</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21211513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11067</TotalTime>
  <Words>1525</Words>
  <Application>Microsoft Office PowerPoint</Application>
  <PresentationFormat>Widescreen</PresentationFormat>
  <Paragraphs>155</Paragraphs>
  <Slides>23</Slides>
  <Notes>11</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23</vt:i4>
      </vt:variant>
    </vt:vector>
  </HeadingPairs>
  <TitlesOfParts>
    <vt:vector size="39" baseType="lpstr">
      <vt:lpstr>Arial Unicode MS</vt:lpstr>
      <vt:lpstr>DFKai-SB</vt:lpstr>
      <vt:lpstr>Gotham A</vt:lpstr>
      <vt:lpstr>Sentinel A</vt:lpstr>
      <vt:lpstr>Yu Gothic UI Semibold</vt:lpstr>
      <vt:lpstr>Aptos</vt:lpstr>
      <vt:lpstr>Aptos Display</vt:lpstr>
      <vt:lpstr>Arial</vt:lpstr>
      <vt:lpstr>Calibri</vt:lpstr>
      <vt:lpstr>Cambria</vt:lpstr>
      <vt:lpstr>Century</vt:lpstr>
      <vt:lpstr>Century Gothic</vt:lpstr>
      <vt:lpstr>Mongolian Baiti</vt:lpstr>
      <vt:lpstr>14_Default Design</vt:lpstr>
      <vt:lpstr>Office Theme</vt:lpstr>
      <vt:lpstr>Simple Dark</vt:lpstr>
      <vt:lpstr>PowerPoint Presentation</vt:lpstr>
      <vt:lpstr>PowerPoint Presentation</vt:lpstr>
      <vt:lpstr>PowerPoint Presentation</vt:lpstr>
      <vt:lpstr>Count the Costs  計算代價</vt:lpstr>
      <vt:lpstr>Luke 14</vt:lpstr>
      <vt:lpstr>Luke 14</vt:lpstr>
      <vt:lpstr>Count the Costs  計算代價</vt:lpstr>
      <vt:lpstr>You will be born again  你將會重生</vt:lpstr>
      <vt:lpstr>PowerPoint Presentation</vt:lpstr>
      <vt:lpstr>Matthew Oh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759</cp:revision>
  <cp:lastPrinted>2020-09-23T16:34:05Z</cp:lastPrinted>
  <dcterms:created xsi:type="dcterms:W3CDTF">2015-02-24T04:35:26Z</dcterms:created>
  <dcterms:modified xsi:type="dcterms:W3CDTF">2024-04-01T15:07:43Z</dcterms:modified>
</cp:coreProperties>
</file>