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951" r:id="rId1"/>
    <p:sldMasterId id="2147483981" r:id="rId2"/>
    <p:sldMasterId id="2147483999" r:id="rId3"/>
    <p:sldMasterId id="2147484011" r:id="rId4"/>
  </p:sldMasterIdLst>
  <p:notesMasterIdLst>
    <p:notesMasterId r:id="rId24"/>
  </p:notesMasterIdLst>
  <p:sldIdLst>
    <p:sldId id="674" r:id="rId5"/>
    <p:sldId id="12040" r:id="rId6"/>
    <p:sldId id="306" r:id="rId7"/>
    <p:sldId id="344" r:id="rId8"/>
    <p:sldId id="347" r:id="rId9"/>
    <p:sldId id="291" r:id="rId10"/>
    <p:sldId id="320" r:id="rId11"/>
    <p:sldId id="321" r:id="rId12"/>
    <p:sldId id="341" r:id="rId13"/>
    <p:sldId id="273" r:id="rId14"/>
    <p:sldId id="322" r:id="rId15"/>
    <p:sldId id="274" r:id="rId16"/>
    <p:sldId id="348" r:id="rId17"/>
    <p:sldId id="345" r:id="rId18"/>
    <p:sldId id="343" r:id="rId19"/>
    <p:sldId id="349" r:id="rId20"/>
    <p:sldId id="346" r:id="rId21"/>
    <p:sldId id="350" r:id="rId22"/>
    <p:sldId id="307" r:id="rId23"/>
  </p:sldIdLst>
  <p:sldSz cx="12192000" cy="6858000"/>
  <p:notesSz cx="6950075" cy="9167813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7439" autoAdjust="0"/>
    <p:restoredTop sz="92509" autoAdjust="0"/>
  </p:normalViewPr>
  <p:slideViewPr>
    <p:cSldViewPr snapToGrid="0">
      <p:cViewPr varScale="1">
        <p:scale>
          <a:sx n="79" d="100"/>
          <a:sy n="79" d="100"/>
        </p:scale>
        <p:origin x="57" y="10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C71DBA3-F712-4CC4-A2C8-8FF55DE7A48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488" cy="460375"/>
          </a:xfrm>
          <a:prstGeom prst="rect">
            <a:avLst/>
          </a:prstGeom>
        </p:spPr>
        <p:txBody>
          <a:bodyPr vert="horz" lIns="92098" tIns="46049" rIns="92098" bIns="46049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F8EFB26-62F9-4207-9F7D-48492A25514E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937000" y="0"/>
            <a:ext cx="3011488" cy="460375"/>
          </a:xfrm>
          <a:prstGeom prst="rect">
            <a:avLst/>
          </a:prstGeom>
        </p:spPr>
        <p:txBody>
          <a:bodyPr vert="horz" lIns="92098" tIns="46049" rIns="92098" bIns="46049" rtlCol="0"/>
          <a:lstStyle>
            <a:lvl1pPr algn="r">
              <a:defRPr sz="1200"/>
            </a:lvl1pPr>
          </a:lstStyle>
          <a:p>
            <a:pPr>
              <a:defRPr/>
            </a:pPr>
            <a:fld id="{7CE9A9A4-92CE-4E82-A418-11A2BE6618F5}" type="datetimeFigureOut">
              <a:rPr lang="en-US"/>
              <a:pPr>
                <a:defRPr/>
              </a:pPr>
              <a:t>4/16/2024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66162686-2B2F-4A7A-B521-9C61E3262F1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725488" y="1146175"/>
            <a:ext cx="5499100" cy="3094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098" tIns="46049" rIns="92098" bIns="46049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70A28A6A-91EB-4C8C-B780-A3E05D9A88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5325" y="4411663"/>
            <a:ext cx="5559425" cy="3609975"/>
          </a:xfrm>
          <a:prstGeom prst="rect">
            <a:avLst/>
          </a:prstGeom>
        </p:spPr>
        <p:txBody>
          <a:bodyPr vert="horz" lIns="92098" tIns="46049" rIns="92098" bIns="46049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BC8A03-C115-48C3-8019-F6A4E8F5451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707438"/>
            <a:ext cx="3011488" cy="460375"/>
          </a:xfrm>
          <a:prstGeom prst="rect">
            <a:avLst/>
          </a:prstGeom>
        </p:spPr>
        <p:txBody>
          <a:bodyPr vert="horz" lIns="92098" tIns="46049" rIns="92098" bIns="46049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CA4982-4CFC-4AB6-AE77-6498D768166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937000" y="8707438"/>
            <a:ext cx="3011488" cy="460375"/>
          </a:xfrm>
          <a:prstGeom prst="rect">
            <a:avLst/>
          </a:prstGeom>
        </p:spPr>
        <p:txBody>
          <a:bodyPr vert="horz" wrap="square" lIns="92098" tIns="46049" rIns="92098" bIns="46049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0A64110-3FCA-4235-915E-DC1D05853E1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645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  <a:cs typeface="+mn-cs"/>
              </a:rPr>
              <a:pPr marL="0" marR="0" lvl="0" indent="0" algn="r" defTabSz="46459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780751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645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  <a:cs typeface="+mn-cs"/>
              </a:rPr>
              <a:pPr marL="0" marR="0" lvl="0" indent="0" algn="r" defTabSz="46459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394738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5F4B22B-BECE-493E-AA5C-6E527BA2784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777207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53"/>
            <a:ext cx="10363200" cy="14700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1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2328AF-0F20-4E50-BEE2-D1777062EAD4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86583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38519-D2AD-4B20-A904-7C4CE96A7960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94959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28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25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19144F-B5A7-4D9B-ABE3-55B77A499815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28438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20E8D0-26BC-4355-B1C2-71D44AE15D40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8293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92" y="1535114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92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A61D9C-E860-495C-AF49-D07BD82F6B88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6764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2DFA2F-4419-4AC6-AA40-2C184383BEEB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63251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011F9D-33CD-4356-9135-7BF35EC8034B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64255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11" y="273052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7" y="273080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11" y="1435107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3D1F17-651C-4A0F-B6B0-8AFA1A57A9B5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92142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3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7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41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DAAE66-1612-42A4-932F-81A31803CB42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57276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B79410-07E7-4581-AF0A-30564A49BA0F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46909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1" y="274667"/>
            <a:ext cx="2743200" cy="58515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67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8B4C11-47D9-4086-88D4-DE76A19D4266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23033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162707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66401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28715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66292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4/16/2024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44319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4/16/2024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074088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4/16/2024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875785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889158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071525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4/16/2024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732728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908460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2660907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070052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6056290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893582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12687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401874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zh-HK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按一下以編輯母片副標題樣式</a:t>
            </a:r>
            <a:endParaRPr lang="zh-HK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9013E-D9A6-4814-9403-6B1F1F057246}" type="datetimeFigureOut">
              <a:rPr lang="zh-HK" altLang="en-US" smtClean="0">
                <a:solidFill>
                  <a:prstClr val="black">
                    <a:tint val="75000"/>
                  </a:prstClr>
                </a:solidFill>
              </a:rPr>
              <a:pPr/>
              <a:t>16/4/2024</a:t>
            </a:fld>
            <a:endParaRPr lang="zh-HK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2117C-A6DB-49EE-A494-C2042E0B6CD4}" type="slidenum">
              <a:rPr lang="zh-HK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HK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035005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zh-HK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HK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9013E-D9A6-4814-9403-6B1F1F057246}" type="datetimeFigureOut">
              <a:rPr lang="zh-HK" altLang="en-US" smtClean="0">
                <a:solidFill>
                  <a:prstClr val="black">
                    <a:tint val="75000"/>
                  </a:prstClr>
                </a:solidFill>
              </a:rPr>
              <a:pPr/>
              <a:t>16/4/2024</a:t>
            </a:fld>
            <a:endParaRPr lang="zh-HK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2117C-A6DB-49EE-A494-C2042E0B6CD4}" type="slidenum">
              <a:rPr lang="zh-HK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HK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004402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  <a:endParaRPr lang="zh-HK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9013E-D9A6-4814-9403-6B1F1F057246}" type="datetimeFigureOut">
              <a:rPr lang="zh-HK" altLang="en-US" smtClean="0">
                <a:solidFill>
                  <a:prstClr val="black">
                    <a:tint val="75000"/>
                  </a:prstClr>
                </a:solidFill>
              </a:rPr>
              <a:pPr/>
              <a:t>16/4/2024</a:t>
            </a:fld>
            <a:endParaRPr lang="zh-HK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2117C-A6DB-49EE-A494-C2042E0B6CD4}" type="slidenum">
              <a:rPr lang="zh-HK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HK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669413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zh-HK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HK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HK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9013E-D9A6-4814-9403-6B1F1F057246}" type="datetimeFigureOut">
              <a:rPr lang="zh-HK" altLang="en-US" smtClean="0">
                <a:solidFill>
                  <a:prstClr val="black">
                    <a:tint val="75000"/>
                  </a:prstClr>
                </a:solidFill>
              </a:rPr>
              <a:pPr/>
              <a:t>16/4/2024</a:t>
            </a:fld>
            <a:endParaRPr lang="zh-HK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2117C-A6DB-49EE-A494-C2042E0B6CD4}" type="slidenum">
              <a:rPr lang="zh-HK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HK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447099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  <a:endParaRPr lang="zh-HK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HK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HK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9013E-D9A6-4814-9403-6B1F1F057246}" type="datetimeFigureOut">
              <a:rPr lang="zh-HK" altLang="en-US" smtClean="0">
                <a:solidFill>
                  <a:prstClr val="black">
                    <a:tint val="75000"/>
                  </a:prstClr>
                </a:solidFill>
              </a:rPr>
              <a:pPr/>
              <a:t>16/4/2024</a:t>
            </a:fld>
            <a:endParaRPr lang="zh-HK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2117C-A6DB-49EE-A494-C2042E0B6CD4}" type="slidenum">
              <a:rPr lang="zh-HK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HK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120815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zh-HK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9013E-D9A6-4814-9403-6B1F1F057246}" type="datetimeFigureOut">
              <a:rPr lang="zh-HK" altLang="en-US" smtClean="0">
                <a:solidFill>
                  <a:prstClr val="black">
                    <a:tint val="75000"/>
                  </a:prstClr>
                </a:solidFill>
              </a:rPr>
              <a:pPr/>
              <a:t>16/4/2024</a:t>
            </a:fld>
            <a:endParaRPr lang="zh-HK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2117C-A6DB-49EE-A494-C2042E0B6CD4}" type="slidenum">
              <a:rPr lang="zh-HK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HK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316843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9013E-D9A6-4814-9403-6B1F1F057246}" type="datetimeFigureOut">
              <a:rPr lang="zh-HK" altLang="en-US" smtClean="0">
                <a:solidFill>
                  <a:prstClr val="black">
                    <a:tint val="75000"/>
                  </a:prstClr>
                </a:solidFill>
              </a:rPr>
              <a:pPr/>
              <a:t>16/4/2024</a:t>
            </a:fld>
            <a:endParaRPr lang="zh-HK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2117C-A6DB-49EE-A494-C2042E0B6CD4}" type="slidenum">
              <a:rPr lang="zh-HK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HK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694532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  <a:endParaRPr lang="zh-HK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HK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9013E-D9A6-4814-9403-6B1F1F057246}" type="datetimeFigureOut">
              <a:rPr lang="zh-HK" altLang="en-US" smtClean="0">
                <a:solidFill>
                  <a:prstClr val="black">
                    <a:tint val="75000"/>
                  </a:prstClr>
                </a:solidFill>
              </a:rPr>
              <a:pPr/>
              <a:t>16/4/2024</a:t>
            </a:fld>
            <a:endParaRPr lang="zh-HK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2117C-A6DB-49EE-A494-C2042E0B6CD4}" type="slidenum">
              <a:rPr lang="zh-HK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HK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108791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  <a:endParaRPr lang="zh-HK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HK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9013E-D9A6-4814-9403-6B1F1F057246}" type="datetimeFigureOut">
              <a:rPr lang="zh-HK" altLang="en-US" smtClean="0">
                <a:solidFill>
                  <a:prstClr val="black">
                    <a:tint val="75000"/>
                  </a:prstClr>
                </a:solidFill>
              </a:rPr>
              <a:pPr/>
              <a:t>16/4/2024</a:t>
            </a:fld>
            <a:endParaRPr lang="zh-HK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2117C-A6DB-49EE-A494-C2042E0B6CD4}" type="slidenum">
              <a:rPr lang="zh-HK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HK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933415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zh-HK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HK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9013E-D9A6-4814-9403-6B1F1F057246}" type="datetimeFigureOut">
              <a:rPr lang="zh-HK" altLang="en-US" smtClean="0">
                <a:solidFill>
                  <a:prstClr val="black">
                    <a:tint val="75000"/>
                  </a:prstClr>
                </a:solidFill>
              </a:rPr>
              <a:pPr/>
              <a:t>16/4/2024</a:t>
            </a:fld>
            <a:endParaRPr lang="zh-HK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2117C-A6DB-49EE-A494-C2042E0B6CD4}" type="slidenum">
              <a:rPr lang="zh-HK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HK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366937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zh-HK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HK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9013E-D9A6-4814-9403-6B1F1F057246}" type="datetimeFigureOut">
              <a:rPr lang="zh-HK" altLang="en-US" smtClean="0">
                <a:solidFill>
                  <a:prstClr val="black">
                    <a:tint val="75000"/>
                  </a:prstClr>
                </a:solidFill>
              </a:rPr>
              <a:pPr/>
              <a:t>16/4/2024</a:t>
            </a:fld>
            <a:endParaRPr lang="zh-HK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2117C-A6DB-49EE-A494-C2042E0B6CD4}" type="slidenum">
              <a:rPr lang="zh-HK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HK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889452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9574E5-6913-42B8-982A-24936F78EA51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806C2-1091-4A52-AB1F-FA658FDB99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362381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9574E5-6913-42B8-982A-24936F78EA51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806C2-1091-4A52-AB1F-FA658FDB99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372450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9574E5-6913-42B8-982A-24936F78EA51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806C2-1091-4A52-AB1F-FA658FDB99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626995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9574E5-6913-42B8-982A-24936F78EA51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806C2-1091-4A52-AB1F-FA658FDB99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905105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9574E5-6913-42B8-982A-24936F78EA51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806C2-1091-4A52-AB1F-FA658FDB99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20580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9574E5-6913-42B8-982A-24936F78EA51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806C2-1091-4A52-AB1F-FA658FDB99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756753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9574E5-6913-42B8-982A-24936F78EA51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806C2-1091-4A52-AB1F-FA658FDB99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381951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9574E5-6913-42B8-982A-24936F78EA51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806C2-1091-4A52-AB1F-FA658FDB99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096809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9574E5-6913-42B8-982A-24936F78EA51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806C2-1091-4A52-AB1F-FA658FDB99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232942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9574E5-6913-42B8-982A-24936F78EA51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806C2-1091-4A52-AB1F-FA658FDB99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511892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9574E5-6913-42B8-982A-24936F78EA51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806C2-1091-4A52-AB1F-FA658FDB99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98667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3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6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50.xml"/><Relationship Id="rId5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49.xml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4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8"/>
            <a:ext cx="3860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6B8A8D-979F-46C0-97C6-6C60C953B4D9}" type="slidenum">
              <a:rPr kumimoji="0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97688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2" r:id="rId1"/>
    <p:sldLayoutId id="2147483953" r:id="rId2"/>
    <p:sldLayoutId id="2147483954" r:id="rId3"/>
    <p:sldLayoutId id="2147483955" r:id="rId4"/>
    <p:sldLayoutId id="2147483956" r:id="rId5"/>
    <p:sldLayoutId id="2147483957" r:id="rId6"/>
    <p:sldLayoutId id="2147483958" r:id="rId7"/>
    <p:sldLayoutId id="2147483959" r:id="rId8"/>
    <p:sldLayoutId id="2147483960" r:id="rId9"/>
    <p:sldLayoutId id="2147483961" r:id="rId10"/>
    <p:sldLayoutId id="214748396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4/16/2024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761596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82" r:id="rId1"/>
    <p:sldLayoutId id="2147483983" r:id="rId2"/>
    <p:sldLayoutId id="2147483984" r:id="rId3"/>
    <p:sldLayoutId id="2147483985" r:id="rId4"/>
    <p:sldLayoutId id="2147483986" r:id="rId5"/>
    <p:sldLayoutId id="2147483987" r:id="rId6"/>
    <p:sldLayoutId id="2147483988" r:id="rId7"/>
    <p:sldLayoutId id="2147483989" r:id="rId8"/>
    <p:sldLayoutId id="2147483990" r:id="rId9"/>
    <p:sldLayoutId id="2147483991" r:id="rId10"/>
    <p:sldLayoutId id="2147483992" r:id="rId11"/>
    <p:sldLayoutId id="2147483993" r:id="rId12"/>
    <p:sldLayoutId id="2147483994" r:id="rId13"/>
    <p:sldLayoutId id="2147483995" r:id="rId14"/>
    <p:sldLayoutId id="2147483996" r:id="rId15"/>
    <p:sldLayoutId id="2147483997" r:id="rId16"/>
    <p:sldLayoutId id="2147483998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83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zh-HK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HK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19013E-D9A6-4814-9403-6B1F1F057246}" type="datetimeFigureOut">
              <a:rPr lang="zh-HK" altLang="en-US" smtClean="0">
                <a:solidFill>
                  <a:prstClr val="black">
                    <a:tint val="75000"/>
                  </a:prstClr>
                </a:solidFill>
              </a:rPr>
              <a:pPr/>
              <a:t>16/4/2024</a:t>
            </a:fld>
            <a:endParaRPr lang="zh-HK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HK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32117C-A6DB-49EE-A494-C2042E0B6CD4}" type="slidenum">
              <a:rPr lang="zh-HK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HK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93713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0" r:id="rId1"/>
    <p:sldLayoutId id="2147484001" r:id="rId2"/>
    <p:sldLayoutId id="2147484002" r:id="rId3"/>
    <p:sldLayoutId id="2147484003" r:id="rId4"/>
    <p:sldLayoutId id="2147484004" r:id="rId5"/>
    <p:sldLayoutId id="2147484005" r:id="rId6"/>
    <p:sldLayoutId id="2147484006" r:id="rId7"/>
    <p:sldLayoutId id="2147484007" r:id="rId8"/>
    <p:sldLayoutId id="2147484008" r:id="rId9"/>
    <p:sldLayoutId id="2147484009" r:id="rId10"/>
    <p:sldLayoutId id="2147484010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H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9574E5-6913-42B8-982A-24936F78EA51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2806C2-1091-4A52-AB1F-FA658FDB99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05950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2" r:id="rId1"/>
    <p:sldLayoutId id="2147484013" r:id="rId2"/>
    <p:sldLayoutId id="2147484014" r:id="rId3"/>
    <p:sldLayoutId id="2147484015" r:id="rId4"/>
    <p:sldLayoutId id="2147484016" r:id="rId5"/>
    <p:sldLayoutId id="2147484017" r:id="rId6"/>
    <p:sldLayoutId id="2147484018" r:id="rId7"/>
    <p:sldLayoutId id="2147484019" r:id="rId8"/>
    <p:sldLayoutId id="2147484020" r:id="rId9"/>
    <p:sldLayoutId id="2147484021" r:id="rId10"/>
    <p:sldLayoutId id="2147484022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1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7" Type="http://schemas.openxmlformats.org/officeDocument/2006/relationships/image" Target="../media/image2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gi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524000" y="2372937"/>
            <a:ext cx="9144000" cy="20620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8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主日信息</a:t>
            </a:r>
            <a:endParaRPr kumimoji="0" lang="en-US" altLang="zh-TW" sz="8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charset="0"/>
              </a:rPr>
              <a:t>Sunday Sermon</a:t>
            </a:r>
            <a:endParaRPr kumimoji="0" lang="en-US" altLang="zh-TW" sz="66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50034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595"/>
            <a:ext cx="12192000" cy="6858001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110481" y="1122696"/>
            <a:ext cx="9971037" cy="50936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同心同行榮耀基督</a:t>
            </a:r>
            <a:endParaRPr kumimoji="0" lang="en-US" altLang="zh-TW" sz="6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Arial" charset="0"/>
              </a:rPr>
              <a:t>Glorify Christ Through Walking in One Accord</a:t>
            </a:r>
            <a:endParaRPr kumimoji="0" lang="en-US" altLang="zh-TW" sz="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6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8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8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北美家庭更新協會</a:t>
            </a:r>
            <a:endParaRPr kumimoji="0" lang="en-US" altLang="zh-TW" sz="32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  郝偉業</a:t>
            </a:r>
            <a:r>
              <a:rPr kumimoji="0" lang="zh-TW" alt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 </a:t>
            </a:r>
            <a:r>
              <a:rPr lang="zh-TW" altLang="en-US" b="1" kern="0" dirty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總幹事</a:t>
            </a:r>
            <a:endParaRPr kumimoji="0" lang="en-US" altLang="zh-TW" sz="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     </a:t>
            </a:r>
            <a:r>
              <a:rPr lang="en-US" altLang="zh-TW" sz="2800" b="1" kern="0" dirty="0">
                <a:solidFill>
                  <a:srgbClr val="002060"/>
                </a:solidFill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April 14</a:t>
            </a:r>
            <a:r>
              <a:rPr kumimoji="0" lang="en-US" altLang="zh-TW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, 2024</a:t>
            </a:r>
            <a:endParaRPr kumimoji="0" lang="en-US" altLang="zh-TW" sz="2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ongolian Baiti" panose="03000500000000000000" pitchFamily="66" charset="0"/>
              <a:ea typeface="新細明體" panose="02020500000000000000" pitchFamily="18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55256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F2617B-F45E-9FA7-AB2A-BC12EECB60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Content Placeholder 6" descr="Purple symbols on a black background">
            <a:extLst>
              <a:ext uri="{FF2B5EF4-FFF2-40B4-BE49-F238E27FC236}">
                <a16:creationId xmlns:a16="http://schemas.microsoft.com/office/drawing/2014/main" id="{0F5CD9BF-3872-56EF-62A6-65229E5CAA5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03876" y="234463"/>
            <a:ext cx="5386027" cy="1652953"/>
          </a:xfr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F77087C-C47C-A3DB-D4B1-5391180F81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1887416"/>
            <a:ext cx="12191999" cy="56388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043470E-465E-1EFB-E34C-475D302FD6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50340" y="776967"/>
            <a:ext cx="2743438" cy="896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26623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6461" y="738554"/>
            <a:ext cx="10621107" cy="538761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4400" b="1" dirty="0">
                <a:solidFill>
                  <a:srgbClr val="C00000"/>
                </a:solidFill>
              </a:rPr>
              <a:t> 主題經文                         羅馬書</a:t>
            </a:r>
            <a:r>
              <a:rPr lang="en-US" altLang="zh-CN" sz="4400" b="1" dirty="0">
                <a:solidFill>
                  <a:srgbClr val="C00000"/>
                </a:solidFill>
              </a:rPr>
              <a:t>14</a:t>
            </a:r>
            <a:r>
              <a:rPr lang="zh-CN" altLang="en-US" sz="4400" b="1" dirty="0">
                <a:solidFill>
                  <a:srgbClr val="C00000"/>
                </a:solidFill>
              </a:rPr>
              <a:t>：</a:t>
            </a:r>
            <a:r>
              <a:rPr lang="en-US" altLang="zh-CN" sz="4400" b="1" dirty="0">
                <a:solidFill>
                  <a:srgbClr val="C00000"/>
                </a:solidFill>
              </a:rPr>
              <a:t>7-8 </a:t>
            </a:r>
          </a:p>
          <a:p>
            <a:pPr marL="0" indent="0">
              <a:buNone/>
            </a:pPr>
            <a:r>
              <a:rPr lang="zh-TW" altLang="en-US" sz="4400" dirty="0"/>
              <a:t>我們沒有一個人為自己活，也沒有一個人為自己死。</a:t>
            </a:r>
          </a:p>
          <a:p>
            <a:pPr marL="0" indent="0">
              <a:buNone/>
            </a:pPr>
            <a:r>
              <a:rPr lang="zh-TW" altLang="en-US" sz="4400" dirty="0"/>
              <a:t>我們若活著，是為主而活；若死了，是為主而死。所以，我們或活或死總是主的人。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94800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6461" y="738554"/>
            <a:ext cx="10621107" cy="538761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4400" b="1" dirty="0">
                <a:solidFill>
                  <a:srgbClr val="C00000"/>
                </a:solidFill>
              </a:rPr>
              <a:t>        </a:t>
            </a:r>
            <a:endParaRPr lang="en-US" altLang="zh-CN" sz="4400" b="1" dirty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en-US" altLang="zh-CN" sz="4400" b="1" dirty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en-US" altLang="zh-CN" sz="4400" b="1" dirty="0">
                <a:solidFill>
                  <a:srgbClr val="C00000"/>
                </a:solidFill>
              </a:rPr>
              <a:t>        </a:t>
            </a:r>
            <a:r>
              <a:rPr lang="zh-CN" altLang="en-US" sz="4400" b="1" dirty="0">
                <a:solidFill>
                  <a:srgbClr val="C00000"/>
                </a:solidFill>
              </a:rPr>
              <a:t>世界的混亂，對家庭體系的破壞。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10216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台南市區有不少律師事務所推出「500元離婚」招牌攬客。（記者黃欣柏攝）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335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52800"/>
            <a:ext cx="12192000" cy="350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731571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828800" y="-4953000"/>
            <a:ext cx="7620000" cy="153924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1201" y="1"/>
            <a:ext cx="6400799" cy="514373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9681" y="3276600"/>
            <a:ext cx="8382319" cy="54102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5801" y="3276600"/>
            <a:ext cx="4648201" cy="5638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69064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42645" y="692697"/>
            <a:ext cx="10281139" cy="543346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dirty="0"/>
              <a:t>1962</a:t>
            </a:r>
            <a:r>
              <a:rPr lang="zh-CN" altLang="en-US" dirty="0"/>
              <a:t>年法院裁定禁止在公立學校</a:t>
            </a:r>
            <a:r>
              <a:rPr lang="zh-CN" altLang="en-US" b="1" dirty="0">
                <a:solidFill>
                  <a:schemeClr val="accent6">
                    <a:lumMod val="50000"/>
                  </a:schemeClr>
                </a:solidFill>
              </a:rPr>
              <a:t>公開祈禱</a:t>
            </a:r>
            <a:r>
              <a:rPr lang="zh-CN" altLang="en-US" dirty="0"/>
              <a:t>活動</a:t>
            </a:r>
            <a:endParaRPr lang="en-US" altLang="zh-CN" dirty="0"/>
          </a:p>
          <a:p>
            <a:pPr marL="0" indent="0">
              <a:buNone/>
            </a:pPr>
            <a:r>
              <a:rPr lang="en-US" altLang="zh-CN" dirty="0"/>
              <a:t>1963</a:t>
            </a:r>
            <a:r>
              <a:rPr lang="zh-CN" altLang="en-US" dirty="0"/>
              <a:t>年法院禁止在學校內場所向人</a:t>
            </a:r>
            <a:r>
              <a:rPr lang="zh-CN" altLang="en-US" b="1" dirty="0">
                <a:solidFill>
                  <a:schemeClr val="accent6">
                    <a:lumMod val="50000"/>
                  </a:schemeClr>
                </a:solidFill>
              </a:rPr>
              <a:t>閱讀聖經</a:t>
            </a:r>
            <a:endParaRPr lang="en-US" altLang="zh-CN" b="1" dirty="0">
              <a:solidFill>
                <a:schemeClr val="accent6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n-US" altLang="zh-CN" dirty="0"/>
              <a:t>1973</a:t>
            </a:r>
            <a:r>
              <a:rPr lang="zh-CN" altLang="en-US" dirty="0"/>
              <a:t>年法院裁定</a:t>
            </a:r>
            <a:r>
              <a:rPr lang="zh-CN" altLang="en-US" b="1" dirty="0">
                <a:solidFill>
                  <a:schemeClr val="accent6">
                    <a:lumMod val="50000"/>
                  </a:schemeClr>
                </a:solidFill>
              </a:rPr>
              <a:t>墮胎</a:t>
            </a:r>
            <a:r>
              <a:rPr lang="zh-CN" altLang="en-US" dirty="0"/>
              <a:t>合法化，受憲法保護</a:t>
            </a:r>
            <a:endParaRPr lang="en-US" altLang="zh-CN" dirty="0"/>
          </a:p>
          <a:p>
            <a:pPr marL="0" indent="0">
              <a:buNone/>
            </a:pPr>
            <a:r>
              <a:rPr lang="en-US" altLang="zh-CN" dirty="0"/>
              <a:t>1980</a:t>
            </a:r>
            <a:r>
              <a:rPr lang="zh-CN" altLang="en-US" dirty="0"/>
              <a:t>年法院禁止公立學校（法院）</a:t>
            </a:r>
            <a:r>
              <a:rPr lang="zh-CN" altLang="en-US" b="1" dirty="0">
                <a:solidFill>
                  <a:schemeClr val="accent6">
                    <a:lumMod val="50000"/>
                  </a:schemeClr>
                </a:solidFill>
              </a:rPr>
              <a:t>掛十戒</a:t>
            </a:r>
            <a:endParaRPr lang="en-US" altLang="zh-CN" b="1" dirty="0">
              <a:solidFill>
                <a:schemeClr val="accent6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n-US" altLang="zh-CN" dirty="0"/>
              <a:t>1982</a:t>
            </a:r>
            <a:r>
              <a:rPr lang="zh-CN" altLang="en-US" dirty="0"/>
              <a:t>年法院裁定學校教授</a:t>
            </a:r>
            <a:r>
              <a:rPr lang="zh-CN" altLang="en-US" b="1" dirty="0">
                <a:solidFill>
                  <a:schemeClr val="accent6">
                    <a:lumMod val="50000"/>
                  </a:schemeClr>
                </a:solidFill>
              </a:rPr>
              <a:t>創造論</a:t>
            </a:r>
            <a:r>
              <a:rPr lang="zh-CN" altLang="en-US" dirty="0"/>
              <a:t>是反科學</a:t>
            </a:r>
            <a:endParaRPr lang="en-US" altLang="zh-CN" dirty="0"/>
          </a:p>
          <a:p>
            <a:pPr marL="0" indent="0">
              <a:buNone/>
            </a:pPr>
            <a:r>
              <a:rPr lang="en-US" altLang="zh-CN" dirty="0"/>
              <a:t>2003</a:t>
            </a:r>
            <a:r>
              <a:rPr lang="zh-CN" altLang="en-US" dirty="0"/>
              <a:t>年法院裁定</a:t>
            </a:r>
            <a:r>
              <a:rPr lang="zh-CN" altLang="en-US" b="1" dirty="0">
                <a:solidFill>
                  <a:schemeClr val="accent6">
                    <a:lumMod val="50000"/>
                  </a:schemeClr>
                </a:solidFill>
              </a:rPr>
              <a:t>同性戀</a:t>
            </a:r>
            <a:r>
              <a:rPr lang="zh-CN" altLang="en-US" dirty="0"/>
              <a:t>受憲法保護</a:t>
            </a:r>
            <a:endParaRPr lang="en-US" altLang="zh-CN" dirty="0"/>
          </a:p>
          <a:p>
            <a:pPr marL="0" indent="0">
              <a:buNone/>
            </a:pPr>
            <a:r>
              <a:rPr lang="en-US" altLang="zh-CN" dirty="0"/>
              <a:t>2013</a:t>
            </a:r>
            <a:r>
              <a:rPr lang="zh-CN" altLang="en-US" dirty="0"/>
              <a:t>年法院推翻加州</a:t>
            </a:r>
            <a:r>
              <a:rPr lang="zh-CN" altLang="en-US" b="1" dirty="0">
                <a:solidFill>
                  <a:schemeClr val="accent6">
                    <a:lumMod val="50000"/>
                  </a:schemeClr>
                </a:solidFill>
              </a:rPr>
              <a:t>第</a:t>
            </a:r>
            <a:r>
              <a:rPr lang="en-US" altLang="zh-CN" b="1" dirty="0">
                <a:solidFill>
                  <a:schemeClr val="accent6">
                    <a:lumMod val="50000"/>
                  </a:schemeClr>
                </a:solidFill>
              </a:rPr>
              <a:t>8</a:t>
            </a:r>
            <a:r>
              <a:rPr lang="zh-CN" altLang="en-US" b="1" dirty="0">
                <a:solidFill>
                  <a:schemeClr val="accent6">
                    <a:lumMod val="50000"/>
                  </a:schemeClr>
                </a:solidFill>
              </a:rPr>
              <a:t>號提案</a:t>
            </a:r>
            <a:endParaRPr lang="en-US" altLang="zh-CN" b="1" dirty="0">
              <a:solidFill>
                <a:schemeClr val="accent6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n-US" altLang="zh-CN" sz="3600" b="1" dirty="0"/>
              <a:t>2015</a:t>
            </a:r>
            <a:r>
              <a:rPr lang="zh-CN" altLang="en-US" sz="3600" b="1" dirty="0"/>
              <a:t>年</a:t>
            </a:r>
            <a:r>
              <a:rPr lang="en-US" altLang="zh-CN" sz="3600" b="1" dirty="0"/>
              <a:t>6</a:t>
            </a:r>
            <a:r>
              <a:rPr lang="zh-CN" altLang="en-US" sz="3600" b="1" dirty="0"/>
              <a:t>月</a:t>
            </a:r>
            <a:r>
              <a:rPr lang="en-US" altLang="zh-CN" sz="3600" b="1" dirty="0"/>
              <a:t>26</a:t>
            </a:r>
            <a:r>
              <a:rPr lang="zh-CN" altLang="en-US" sz="3600" b="1" dirty="0"/>
              <a:t>日法院通過全美</a:t>
            </a:r>
            <a:r>
              <a:rPr lang="en-US" altLang="zh-CN" sz="3600" b="1" dirty="0">
                <a:solidFill>
                  <a:schemeClr val="accent6">
                    <a:lumMod val="50000"/>
                  </a:schemeClr>
                </a:solidFill>
              </a:rPr>
              <a:t>50</a:t>
            </a:r>
            <a:r>
              <a:rPr lang="zh-CN" altLang="en-US" sz="3600" b="1" dirty="0">
                <a:solidFill>
                  <a:schemeClr val="accent6">
                    <a:lumMod val="50000"/>
                  </a:schemeClr>
                </a:solidFill>
              </a:rPr>
              <a:t>州同性戀合法</a:t>
            </a:r>
            <a:endParaRPr lang="en-US" sz="3600" b="1" dirty="0">
              <a:solidFill>
                <a:schemeClr val="accent6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26129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b="1" dirty="0"/>
              <a:t>2016</a:t>
            </a:r>
            <a:r>
              <a:rPr lang="zh-CN" altLang="en-US" b="1" dirty="0"/>
              <a:t>年</a:t>
            </a:r>
            <a:r>
              <a:rPr lang="en-US" altLang="zh-CN" b="1" dirty="0"/>
              <a:t>5</a:t>
            </a:r>
            <a:r>
              <a:rPr lang="zh-CN" altLang="en-US" b="1" dirty="0"/>
              <a:t>月</a:t>
            </a:r>
            <a:r>
              <a:rPr lang="zh-TW" altLang="en-US" b="1" dirty="0"/>
              <a:t>美</a:t>
            </a:r>
            <a:r>
              <a:rPr lang="en-US" altLang="zh-TW" b="1" dirty="0"/>
              <a:t>11</a:t>
            </a:r>
            <a:r>
              <a:rPr lang="zh-TW" altLang="en-US" b="1" dirty="0"/>
              <a:t>州集體控訴聯邦政府</a:t>
            </a:r>
            <a:br>
              <a:rPr lang="zh-TW" altLang="en-US" b="1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066801"/>
            <a:ext cx="8229600" cy="51355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sz="2000" b="1" dirty="0">
                <a:solidFill>
                  <a:srgbClr val="002060"/>
                </a:solidFill>
              </a:rPr>
              <a:t>1</a:t>
            </a:r>
            <a:r>
              <a:rPr lang="en-US" altLang="zh-TW" sz="2000" b="1" dirty="0">
                <a:solidFill>
                  <a:srgbClr val="002060"/>
                </a:solidFill>
              </a:rPr>
              <a:t>1</a:t>
            </a:r>
            <a:r>
              <a:rPr lang="zh-TW" altLang="en-US" sz="2000" b="1" dirty="0">
                <a:solidFill>
                  <a:srgbClr val="002060"/>
                </a:solidFill>
              </a:rPr>
              <a:t>州所針對的，是美國司法部和教育部在</a:t>
            </a:r>
            <a:r>
              <a:rPr lang="en-US" altLang="zh-TW" sz="2000" b="1" dirty="0">
                <a:solidFill>
                  <a:srgbClr val="002060"/>
                </a:solidFill>
              </a:rPr>
              <a:t>13</a:t>
            </a:r>
            <a:r>
              <a:rPr lang="zh-TW" altLang="en-US" sz="2000" b="1" dirty="0">
                <a:solidFill>
                  <a:srgbClr val="002060"/>
                </a:solidFill>
              </a:rPr>
              <a:t>日聯合發布的不具約束力指引，該指引要求美國的公立學校</a:t>
            </a:r>
            <a:r>
              <a:rPr lang="zh-TW" altLang="en-US" sz="2000" b="1" dirty="0">
                <a:solidFill>
                  <a:schemeClr val="accent6">
                    <a:lumMod val="50000"/>
                  </a:schemeClr>
                </a:solidFill>
              </a:rPr>
              <a:t>允許跨性別學生根據自己的意願選擇男或女洗手間。</a:t>
            </a:r>
            <a:endParaRPr lang="en-US" sz="20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1028" name="Picture 4" descr="美國十一個州反對跨性別者如廁權，控告聯邦政府。圖為北卡羅萊納州一間咖啡店內的跨性別洗手間。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9697" y="2209800"/>
            <a:ext cx="3581400" cy="464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▲圖／翻攝自福斯新聞推特https://twitter.com/FoxNews/status/735707054749278209/photo/1?ref_src=twsrc%5Etfw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5400" y="2209800"/>
            <a:ext cx="3276600" cy="4648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美國佛蒙特大學一間廁所在入口處標明為中性廁所 （檔案照片）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09800"/>
            <a:ext cx="5111097" cy="464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ate Speech, Harassment 'Significant Problem' For LGBTQ Users: Report : NPR">
            <a:extLst>
              <a:ext uri="{FF2B5EF4-FFF2-40B4-BE49-F238E27FC236}">
                <a16:creationId xmlns:a16="http://schemas.microsoft.com/office/drawing/2014/main" id="{5E093960-B4C1-995D-5D7F-E8E4EB92B2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1098" y="2209800"/>
            <a:ext cx="3804302" cy="4648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85620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35969" y="4024807"/>
            <a:ext cx="5756030" cy="479425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2800" b="1" dirty="0"/>
              <a:t>基督教已經不是美國的主流文化</a:t>
            </a:r>
            <a:endParaRPr lang="en-US" altLang="zh-CN" sz="2800" b="1" dirty="0"/>
          </a:p>
          <a:p>
            <a:pPr marL="0" indent="0">
              <a:buNone/>
            </a:pPr>
            <a:r>
              <a:rPr lang="zh-CN" altLang="en-US" sz="2800" b="1" dirty="0"/>
              <a:t>什麼是美國的主流文化？</a:t>
            </a:r>
            <a:endParaRPr lang="en-US" altLang="zh-CN" sz="2800" b="1" dirty="0"/>
          </a:p>
          <a:p>
            <a:pPr marL="0" indent="0">
              <a:buNone/>
            </a:pPr>
            <a:r>
              <a:rPr lang="zh-CN" altLang="en-US" sz="2800" b="1" dirty="0"/>
              <a:t>（流行文化）</a:t>
            </a:r>
            <a:endParaRPr lang="en-US" altLang="zh-CN" sz="2800" b="1" dirty="0"/>
          </a:p>
          <a:p>
            <a:pPr marL="0" indent="0">
              <a:buNone/>
            </a:pPr>
            <a:r>
              <a:rPr lang="zh-CN" altLang="en-US" sz="2800" b="1" dirty="0"/>
              <a:t>流行文化</a:t>
            </a:r>
            <a:r>
              <a:rPr lang="en-US" altLang="zh-CN" sz="2800" b="1" dirty="0"/>
              <a:t>= </a:t>
            </a:r>
            <a:r>
              <a:rPr lang="zh-CN" altLang="en-US" sz="2800" b="1" dirty="0"/>
              <a:t>遠離神的文化</a:t>
            </a:r>
            <a:endParaRPr lang="en-US" sz="2800" b="1" dirty="0"/>
          </a:p>
        </p:txBody>
      </p:sp>
      <p:pic>
        <p:nvPicPr>
          <p:cNvPr id="3076" name="Picture 4" descr="http://twimg.edgesuite.net/images/twapple/640pix/20130805/LN16/LN16_0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3116" y="9908"/>
            <a:ext cx="6084167" cy="6848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File:Starbucks Coffee Logo.sv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08831" y="48612"/>
            <a:ext cx="2808312" cy="3888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78B14C5-6DEE-A8C1-FFE6-50C1247FDB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16941" y="328612"/>
            <a:ext cx="1600200" cy="2847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11430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>
                <a:solidFill>
                  <a:prstClr val="black"/>
                </a:solidFill>
              </a:rPr>
              <a:t>美國已經是遠離神的國家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295401"/>
            <a:ext cx="8229600" cy="483076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zh-CN" altLang="en-US" sz="3500" b="1" dirty="0">
                <a:solidFill>
                  <a:prstClr val="black"/>
                </a:solidFill>
              </a:rPr>
              <a:t>                </a:t>
            </a:r>
            <a:endParaRPr lang="en-US" altLang="zh-CN" b="1" dirty="0">
              <a:solidFill>
                <a:prstClr val="black"/>
              </a:solidFill>
            </a:endParaRPr>
          </a:p>
          <a:p>
            <a:pPr marL="0" indent="0">
              <a:buNone/>
            </a:pPr>
            <a:r>
              <a:rPr lang="zh-CN" altLang="en-US" sz="2800" b="1" dirty="0">
                <a:solidFill>
                  <a:srgbClr val="FF0000"/>
                </a:solidFill>
              </a:rPr>
              <a:t>詩篇</a:t>
            </a:r>
            <a:r>
              <a:rPr lang="en-US" altLang="zh-CN" sz="2800" b="1" dirty="0">
                <a:solidFill>
                  <a:srgbClr val="FF0000"/>
                </a:solidFill>
              </a:rPr>
              <a:t>14:1-3</a:t>
            </a:r>
          </a:p>
          <a:p>
            <a:pPr marL="0" indent="0">
              <a:buNone/>
            </a:pPr>
            <a:r>
              <a:rPr lang="zh-TW" altLang="en-US" sz="2600" b="1" dirty="0">
                <a:solidFill>
                  <a:srgbClr val="002060"/>
                </a:solidFill>
              </a:rPr>
              <a:t>愚頑人心裡說：沒有神。他們都是邪惡，行了可憎惡的事；沒有一個人行善。 </a:t>
            </a:r>
            <a:r>
              <a:rPr lang="en-US" altLang="zh-TW" sz="2600" b="1" baseline="30000" dirty="0">
                <a:solidFill>
                  <a:srgbClr val="002060"/>
                </a:solidFill>
              </a:rPr>
              <a:t>2</a:t>
            </a:r>
            <a:r>
              <a:rPr lang="zh-TW" altLang="en-US" sz="2600" b="1" dirty="0">
                <a:solidFill>
                  <a:srgbClr val="002060"/>
                </a:solidFill>
              </a:rPr>
              <a:t> 耶和華從天上垂看世人，要看有明白的沒有，有尋求神的沒有。 </a:t>
            </a:r>
            <a:r>
              <a:rPr lang="en-US" altLang="zh-TW" sz="2600" b="1" baseline="30000" dirty="0">
                <a:solidFill>
                  <a:srgbClr val="002060"/>
                </a:solidFill>
              </a:rPr>
              <a:t>3</a:t>
            </a:r>
            <a:r>
              <a:rPr lang="zh-TW" altLang="en-US" sz="2600" b="1" dirty="0">
                <a:solidFill>
                  <a:srgbClr val="002060"/>
                </a:solidFill>
              </a:rPr>
              <a:t> 他們都偏離正路，一同變為污穢；並沒有行善的，連一個也沒有。</a:t>
            </a:r>
            <a:endParaRPr lang="en-US" altLang="zh-TW" sz="2600" b="1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US" altLang="zh-CN" sz="2600" b="1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zh-CN" altLang="en-US" sz="2800" b="1" dirty="0">
                <a:solidFill>
                  <a:srgbClr val="FF0000"/>
                </a:solidFill>
              </a:rPr>
              <a:t>羅馬書</a:t>
            </a:r>
            <a:r>
              <a:rPr lang="en-US" altLang="zh-CN" sz="2800" b="1" dirty="0">
                <a:solidFill>
                  <a:srgbClr val="FF0000"/>
                </a:solidFill>
              </a:rPr>
              <a:t>3:11-12</a:t>
            </a:r>
          </a:p>
          <a:p>
            <a:pPr marL="0" indent="0">
              <a:buNone/>
            </a:pPr>
            <a:r>
              <a:rPr lang="zh-CN" altLang="en-US" sz="2800" b="1" dirty="0">
                <a:solidFill>
                  <a:srgbClr val="002060"/>
                </a:solidFill>
              </a:rPr>
              <a:t>沒有義人，連一個也沒有！</a:t>
            </a:r>
            <a:r>
              <a:rPr lang="zh-TW" altLang="en-US" sz="2800" b="1" dirty="0">
                <a:solidFill>
                  <a:srgbClr val="002060"/>
                </a:solidFill>
              </a:rPr>
              <a:t>沒有明白的，沒有尋求神的，都是偏離正路，一同變為無用。沒有行善的，連一個也沒有。</a:t>
            </a:r>
            <a:br>
              <a:rPr lang="zh-TW" altLang="en-US" sz="2800" b="1" dirty="0"/>
            </a:br>
            <a:endParaRPr lang="en-US" altLang="zh-TW" sz="2800" b="1" dirty="0"/>
          </a:p>
          <a:p>
            <a:pPr marL="0" indent="0">
              <a:buNone/>
            </a:pPr>
            <a:r>
              <a:rPr lang="en-US" altLang="zh-CN" sz="2800" b="1" dirty="0">
                <a:solidFill>
                  <a:srgbClr val="FF0000"/>
                </a:solidFill>
              </a:rPr>
              <a:t>18 </a:t>
            </a:r>
            <a:r>
              <a:rPr lang="zh-TW" altLang="en-US" sz="2800" b="1" dirty="0">
                <a:solidFill>
                  <a:srgbClr val="002060"/>
                </a:solidFill>
              </a:rPr>
              <a:t>他們眼中不怕神！</a:t>
            </a:r>
            <a:endParaRPr lang="en-US" altLang="zh-CN" sz="2800" b="1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US" altLang="zh-CN" b="1" dirty="0">
              <a:solidFill>
                <a:prstClr val="black"/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83878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 descr="http://www.cccne.org/images/church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6137" y="1692276"/>
            <a:ext cx="4814095" cy="5328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www.chinesealliancechurch.org/img/cacb_church1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32169" y="0"/>
            <a:ext cx="3059831" cy="3776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www.bcec.net/wp-content/uploads/2013/08/carousel-about-1-ChiTrad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458249" y="1692276"/>
            <a:ext cx="9144000" cy="5165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www.lpb-church.org/_/rsrc/1362171150627/home/lpbc.jpg?height=283&amp;width=32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436" y="-99392"/>
            <a:ext cx="9157606" cy="2032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://www.gbcmc.net/resources/logo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7532" y="3212976"/>
            <a:ext cx="4329905" cy="3645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77126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6461" y="738554"/>
            <a:ext cx="10621107" cy="538761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zh-CN" altLang="en-US" sz="4000" b="1" dirty="0">
                <a:solidFill>
                  <a:srgbClr val="C00000"/>
                </a:solidFill>
              </a:rPr>
              <a:t>                  我們（基督徒）應當如何行？</a:t>
            </a:r>
            <a:endParaRPr lang="en-US" sz="4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11660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6461" y="738554"/>
            <a:ext cx="10621107" cy="538761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4400" b="1" dirty="0">
                <a:solidFill>
                  <a:srgbClr val="C00000"/>
                </a:solidFill>
              </a:rPr>
              <a:t>                          羅馬書</a:t>
            </a:r>
            <a:r>
              <a:rPr lang="en-US" altLang="zh-CN" sz="4400" b="1" dirty="0">
                <a:solidFill>
                  <a:srgbClr val="C00000"/>
                </a:solidFill>
              </a:rPr>
              <a:t>14</a:t>
            </a:r>
            <a:r>
              <a:rPr lang="zh-CN" altLang="en-US" sz="4400" b="1" dirty="0">
                <a:solidFill>
                  <a:srgbClr val="C00000"/>
                </a:solidFill>
              </a:rPr>
              <a:t>：</a:t>
            </a:r>
            <a:r>
              <a:rPr lang="en-US" altLang="zh-CN" sz="4400" b="1" dirty="0">
                <a:solidFill>
                  <a:srgbClr val="C00000"/>
                </a:solidFill>
              </a:rPr>
              <a:t>7-8 </a:t>
            </a:r>
          </a:p>
          <a:p>
            <a:pPr marL="0" indent="0">
              <a:buNone/>
            </a:pPr>
            <a:r>
              <a:rPr lang="zh-TW" altLang="en-US" sz="4400" dirty="0"/>
              <a:t>我們沒有一個人為自己活，也沒有一個人為自己死。</a:t>
            </a:r>
          </a:p>
          <a:p>
            <a:pPr marL="0" indent="0">
              <a:buNone/>
            </a:pPr>
            <a:r>
              <a:rPr lang="zh-TW" altLang="en-US" sz="4400" dirty="0"/>
              <a:t>我們若活著，是為主而活；若死了，是為主而死。所以，我們或活或死總是主的人。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14126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7538" y="692697"/>
            <a:ext cx="11125200" cy="543346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dirty="0"/>
              <a:t>                                  </a:t>
            </a:r>
            <a:r>
              <a:rPr lang="zh-CN" altLang="en-US" sz="4400" b="1" dirty="0">
                <a:solidFill>
                  <a:srgbClr val="C00000"/>
                </a:solidFill>
              </a:rPr>
              <a:t>哥林多後書</a:t>
            </a:r>
            <a:r>
              <a:rPr lang="en-US" altLang="zh-CN" sz="4400" b="1" dirty="0">
                <a:solidFill>
                  <a:srgbClr val="C00000"/>
                </a:solidFill>
              </a:rPr>
              <a:t>4</a:t>
            </a:r>
            <a:r>
              <a:rPr lang="zh-CN" altLang="en-US" sz="4400" b="1" dirty="0">
                <a:solidFill>
                  <a:srgbClr val="C00000"/>
                </a:solidFill>
              </a:rPr>
              <a:t>：</a:t>
            </a:r>
            <a:r>
              <a:rPr lang="en-US" altLang="zh-CN" sz="4400" b="1" dirty="0">
                <a:solidFill>
                  <a:srgbClr val="C00000"/>
                </a:solidFill>
              </a:rPr>
              <a:t>7-12</a:t>
            </a:r>
            <a:endParaRPr lang="en-US" altLang="zh-TW" sz="4400" b="1" dirty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r>
              <a:rPr lang="en-US" altLang="zh-CN" dirty="0"/>
              <a:t>7</a:t>
            </a:r>
            <a:r>
              <a:rPr lang="zh-TW" altLang="en-US" dirty="0"/>
              <a:t>我們有這寶貝在瓦器裡，是要顯明這極大的能力是屬於　神，不是出於我們。 </a:t>
            </a:r>
            <a:r>
              <a:rPr lang="en-US" altLang="zh-TW" dirty="0"/>
              <a:t>8</a:t>
            </a:r>
            <a:r>
              <a:rPr lang="zh-TW" altLang="en-US" dirty="0"/>
              <a:t>我們雖然四面受壓，卻沒有壓碎；心裡作難，卻不至絕望， </a:t>
            </a:r>
            <a:r>
              <a:rPr lang="en-US" altLang="zh-TW" dirty="0"/>
              <a:t>9</a:t>
            </a:r>
            <a:r>
              <a:rPr lang="zh-TW" altLang="en-US" dirty="0"/>
              <a:t>受到迫害，卻沒有被丟棄；打倒了，卻不至死亡。 </a:t>
            </a:r>
            <a:r>
              <a:rPr lang="en-US" altLang="zh-TW" dirty="0"/>
              <a:t>10</a:t>
            </a:r>
            <a:r>
              <a:rPr lang="zh-TW" altLang="en-US" dirty="0"/>
              <a:t>我們身上常常帶著耶穌的死，好讓耶穌的生也在我們的身上顯明出來。 </a:t>
            </a:r>
            <a:r>
              <a:rPr lang="en-US" altLang="zh-TW" dirty="0"/>
              <a:t>11</a:t>
            </a:r>
            <a:r>
              <a:rPr lang="zh-TW" altLang="en-US" dirty="0"/>
              <a:t>我們這些活著的人，為耶穌的緣故常常被人置於死地，好讓耶穌的生也在我們必死的身上顯明出來。 </a:t>
            </a:r>
            <a:r>
              <a:rPr lang="en-US" altLang="zh-TW" dirty="0"/>
              <a:t>12</a:t>
            </a:r>
            <a:r>
              <a:rPr lang="zh-TW" altLang="en-US" dirty="0"/>
              <a:t>這樣看來，死在我們身上運行，生卻在你們的身上運行。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24339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6461" y="738554"/>
            <a:ext cx="10621107" cy="538761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zh-CN" altLang="en-US" sz="4000" b="1" dirty="0">
                <a:solidFill>
                  <a:srgbClr val="C00000"/>
                </a:solidFill>
              </a:rPr>
              <a:t>                    神對我們的呼召是什麼？</a:t>
            </a:r>
            <a:endParaRPr lang="en-US" sz="4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12917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6461" y="738554"/>
            <a:ext cx="10621107" cy="538761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4400" b="1" dirty="0">
                <a:solidFill>
                  <a:srgbClr val="C00000"/>
                </a:solidFill>
              </a:rPr>
              <a:t>                     創世紀</a:t>
            </a:r>
            <a:r>
              <a:rPr lang="en-US" altLang="zh-CN" sz="4400" b="1" dirty="0">
                <a:solidFill>
                  <a:srgbClr val="C00000"/>
                </a:solidFill>
              </a:rPr>
              <a:t>2</a:t>
            </a:r>
            <a:r>
              <a:rPr lang="zh-CN" altLang="en-US" sz="4400" b="1" dirty="0">
                <a:solidFill>
                  <a:srgbClr val="C00000"/>
                </a:solidFill>
              </a:rPr>
              <a:t>：</a:t>
            </a:r>
            <a:r>
              <a:rPr lang="en-US" altLang="zh-CN" sz="4400" b="1" dirty="0">
                <a:solidFill>
                  <a:srgbClr val="C00000"/>
                </a:solidFill>
              </a:rPr>
              <a:t>24-25</a:t>
            </a:r>
            <a:r>
              <a:rPr lang="zh-CN" altLang="en-US" sz="4400" b="1" dirty="0">
                <a:solidFill>
                  <a:srgbClr val="C00000"/>
                </a:solidFill>
              </a:rPr>
              <a:t>   </a:t>
            </a:r>
            <a:endParaRPr lang="en-US" altLang="zh-CN" sz="4400" b="1" dirty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en-US" altLang="zh-CN" sz="4400" b="1" dirty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zh-TW" altLang="en-US" sz="4400" b="1" dirty="0">
                <a:solidFill>
                  <a:srgbClr val="C00000"/>
                </a:solidFill>
              </a:rPr>
              <a:t>因此，人要離開父母，與妻子連合，二人成為一體。</a:t>
            </a:r>
          </a:p>
          <a:p>
            <a:pPr marL="0" indent="0">
              <a:buNone/>
            </a:pPr>
            <a:r>
              <a:rPr lang="zh-TW" altLang="en-US" sz="4400" b="1" dirty="0">
                <a:solidFill>
                  <a:srgbClr val="C00000"/>
                </a:solidFill>
              </a:rPr>
              <a:t>當時夫妻二人赤身露體，並不羞恥。</a:t>
            </a:r>
            <a:r>
              <a:rPr lang="zh-CN" altLang="en-US" sz="4400" b="1" dirty="0">
                <a:solidFill>
                  <a:srgbClr val="C00000"/>
                </a:solidFill>
              </a:rPr>
              <a:t>              </a:t>
            </a:r>
            <a:endParaRPr lang="en-US" altLang="zh-CN" sz="4400" b="1" dirty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38811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2031" y="738554"/>
            <a:ext cx="11523784" cy="538761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zh-CN" altLang="en-US" sz="4000" b="1" dirty="0">
                <a:solidFill>
                  <a:srgbClr val="C00000"/>
                </a:solidFill>
              </a:rPr>
              <a:t>                           哥林多前書</a:t>
            </a:r>
            <a:r>
              <a:rPr lang="en-US" altLang="zh-CN" sz="4000" b="1" dirty="0">
                <a:solidFill>
                  <a:srgbClr val="C00000"/>
                </a:solidFill>
              </a:rPr>
              <a:t>15</a:t>
            </a:r>
            <a:r>
              <a:rPr lang="zh-CN" altLang="en-US" sz="4000" b="1" dirty="0">
                <a:solidFill>
                  <a:srgbClr val="C00000"/>
                </a:solidFill>
              </a:rPr>
              <a:t>：</a:t>
            </a:r>
            <a:r>
              <a:rPr lang="en-US" altLang="zh-CN" sz="4000" b="1" dirty="0">
                <a:solidFill>
                  <a:srgbClr val="C00000"/>
                </a:solidFill>
              </a:rPr>
              <a:t>22</a:t>
            </a:r>
            <a:endParaRPr lang="en-US" sz="4000" b="1" dirty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en-US" altLang="zh-TW" b="0" i="0" dirty="0">
              <a:solidFill>
                <a:srgbClr val="001320"/>
              </a:solidFill>
              <a:effectLst/>
              <a:latin typeface="Trebuchet"/>
            </a:endParaRPr>
          </a:p>
          <a:p>
            <a:pPr marL="0" indent="0">
              <a:buNone/>
            </a:pPr>
            <a:r>
              <a:rPr lang="zh-TW" altLang="en-US" sz="3600" b="0" i="0" dirty="0">
                <a:solidFill>
                  <a:srgbClr val="001320"/>
                </a:solidFill>
                <a:effectLst/>
                <a:latin typeface="Trebuchet"/>
              </a:rPr>
              <a:t>在亞當裡眾人都死了，照樣，在基督裡眾人也都要復活；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0052946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A7926A-0954-C693-F498-1C03FEE2CF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07A499-5AA6-7EC5-F398-EA1EB04104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4656807"/>
      </p:ext>
    </p:extLst>
  </p:cSld>
  <p:clrMapOvr>
    <a:masterClrMapping/>
  </p:clrMapOvr>
</p:sld>
</file>

<file path=ppt/theme/theme1.xml><?xml version="1.0" encoding="utf-8"?>
<a:theme xmlns:a="http://schemas.openxmlformats.org/drawingml/2006/main" name="1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3.xml><?xml version="1.0" encoding="utf-8"?>
<a:theme xmlns:a="http://schemas.openxmlformats.org/drawingml/2006/main" name="2_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9841</TotalTime>
  <Words>936</Words>
  <Application>Microsoft Office PowerPoint</Application>
  <PresentationFormat>Widescreen</PresentationFormat>
  <Paragraphs>73</Paragraphs>
  <Slides>19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19</vt:i4>
      </vt:variant>
    </vt:vector>
  </HeadingPairs>
  <TitlesOfParts>
    <vt:vector size="33" baseType="lpstr">
      <vt:lpstr>Arial Unicode MS</vt:lpstr>
      <vt:lpstr>DFKai-SB</vt:lpstr>
      <vt:lpstr>Trebuchet</vt:lpstr>
      <vt:lpstr>Arial</vt:lpstr>
      <vt:lpstr>Calibri</vt:lpstr>
      <vt:lpstr>Cambria</vt:lpstr>
      <vt:lpstr>Century</vt:lpstr>
      <vt:lpstr>Century Gothic</vt:lpstr>
      <vt:lpstr>Mongolian Baiti</vt:lpstr>
      <vt:lpstr>Wingdings 3</vt:lpstr>
      <vt:lpstr>14_Default Design</vt:lpstr>
      <vt:lpstr>Slice</vt:lpstr>
      <vt:lpstr>2_Office 佈景主題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2016年5月美11州集體控訴聯邦政府 </vt:lpstr>
      <vt:lpstr>PowerPoint Presentation</vt:lpstr>
      <vt:lpstr>美國已經是遠離神的國家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Aruba Networks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Ignite The World Ministries</dc:title>
  <dc:creator>Robert Edwards</dc:creator>
  <cp:lastModifiedBy>Ray Hwong</cp:lastModifiedBy>
  <cp:revision>711</cp:revision>
  <cp:lastPrinted>2020-09-23T16:34:05Z</cp:lastPrinted>
  <dcterms:created xsi:type="dcterms:W3CDTF">2015-02-24T04:35:26Z</dcterms:created>
  <dcterms:modified xsi:type="dcterms:W3CDTF">2024-04-17T05:44:58Z</dcterms:modified>
</cp:coreProperties>
</file>