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Lst>
  <p:notesMasterIdLst>
    <p:notesMasterId r:id="rId35"/>
  </p:notesMasterIdLst>
  <p:sldIdLst>
    <p:sldId id="12039" r:id="rId2"/>
    <p:sldId id="12040" r:id="rId3"/>
    <p:sldId id="12236" r:id="rId4"/>
    <p:sldId id="12235" r:id="rId5"/>
    <p:sldId id="12167" r:id="rId6"/>
    <p:sldId id="12233" r:id="rId7"/>
    <p:sldId id="12214" r:id="rId8"/>
    <p:sldId id="12198" r:id="rId9"/>
    <p:sldId id="12228" r:id="rId10"/>
    <p:sldId id="12232" r:id="rId11"/>
    <p:sldId id="12226" r:id="rId12"/>
    <p:sldId id="12241" r:id="rId13"/>
    <p:sldId id="12242" r:id="rId14"/>
    <p:sldId id="12239" r:id="rId15"/>
    <p:sldId id="12240" r:id="rId16"/>
    <p:sldId id="12216" r:id="rId17"/>
    <p:sldId id="12215" r:id="rId18"/>
    <p:sldId id="12238" r:id="rId19"/>
    <p:sldId id="12217" r:id="rId20"/>
    <p:sldId id="12213" r:id="rId21"/>
    <p:sldId id="12229" r:id="rId22"/>
    <p:sldId id="12230" r:id="rId23"/>
    <p:sldId id="12231" r:id="rId24"/>
    <p:sldId id="12227" r:id="rId25"/>
    <p:sldId id="12222" r:id="rId26"/>
    <p:sldId id="12237" r:id="rId27"/>
    <p:sldId id="12220" r:id="rId28"/>
    <p:sldId id="12221" r:id="rId29"/>
    <p:sldId id="12243" r:id="rId30"/>
    <p:sldId id="12223" r:id="rId31"/>
    <p:sldId id="12224" r:id="rId32"/>
    <p:sldId id="12225" r:id="rId33"/>
    <p:sldId id="12148" r:id="rId34"/>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465" autoAdjust="0"/>
    <p:restoredTop sz="92509" autoAdjust="0"/>
  </p:normalViewPr>
  <p:slideViewPr>
    <p:cSldViewPr snapToGrid="0">
      <p:cViewPr varScale="1">
        <p:scale>
          <a:sx n="79" d="100"/>
          <a:sy n="79" d="100"/>
        </p:scale>
        <p:origin x="357" y="5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4/28/2024</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4178075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1394738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789581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p:cNvSpPr txBox="1">
            <a:spLocks noChangeArrowheads="1"/>
          </p:cNvSpPr>
          <p:nvPr/>
        </p:nvSpPr>
        <p:spPr bwMode="auto">
          <a:xfrm>
            <a:off x="1106598" y="1304365"/>
            <a:ext cx="9971037" cy="4401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The Person and Work of The Holy Spirit</a:t>
            </a: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altLang="zh-TW" sz="600" b="1" kern="0" dirty="0">
              <a:solidFill>
                <a:srgbClr val="002060"/>
              </a:solidFill>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none" strike="noStrike" kern="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聖靈與聖靈的工作</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b="1" i="0" u="none" strike="noStrike" kern="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altLang="zh-TW" sz="600" b="1" kern="0" dirty="0">
              <a:solidFill>
                <a:srgbClr val="002060"/>
              </a:solidFill>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8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en-US" altLang="zh-TW" b="1" i="0" u="none" strike="noStrike" kern="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Rev. Brian </a:t>
            </a:r>
            <a:r>
              <a:rPr kumimoji="0" lang="en-US" altLang="zh-TW" b="1" i="0" u="none" strike="noStrike" kern="0" cap="none" spc="0" normalizeH="0" baseline="0" noProof="0" dirty="0" err="1">
                <a:ln>
                  <a:noFill/>
                </a:ln>
                <a:solidFill>
                  <a:srgbClr val="002060"/>
                </a:solidFill>
                <a:effectLst/>
                <a:uLnTx/>
                <a:uFillTx/>
                <a:latin typeface="Century" panose="02040604050505020304" pitchFamily="18" charset="0"/>
                <a:ea typeface="DFKai-SB" panose="03000509000000000000" pitchFamily="65" charset="-120"/>
                <a:cs typeface="Arial" charset="0"/>
              </a:rPr>
              <a:t>Daehn</a:t>
            </a:r>
            <a:endParaRPr kumimoji="0" lang="en-US" altLang="zh-TW" sz="3200" b="1" i="0" u="none" strike="noStrike" kern="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kumimoji="0" lang="en-US" altLang="zh-TW"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April 28, 2024</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1965525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64F08-9B3F-C1DC-BCF9-E28A42030D6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2A310D5-D916-C0A7-54C2-4A5DDC6C4EF7}"/>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D947CC4C-D0B2-60CA-C53E-70743FE2E308}"/>
              </a:ext>
            </a:extLst>
          </p:cNvPr>
          <p:cNvSpPr txBox="1"/>
          <p:nvPr/>
        </p:nvSpPr>
        <p:spPr>
          <a:xfrm>
            <a:off x="1109774" y="436007"/>
            <a:ext cx="10165808" cy="5232202"/>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2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Holy Spirit and the Book of Acts </a:t>
            </a:r>
            <a:r>
              <a:rPr kumimoji="0" lang="zh-TW" altLang="en-US" sz="36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使徒行傳與聖靈</a:t>
            </a:r>
            <a:endParaRPr kumimoji="0" lang="en-US" altLang="zh-TW" sz="32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2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lang="en-US" altLang="zh-TW" sz="2800" b="1" dirty="0">
                <a:solidFill>
                  <a:srgbClr val="002060"/>
                </a:solidFill>
                <a:latin typeface="Yu Gothic UI Semibold" panose="020B0700000000000000" pitchFamily="34" charset="-128"/>
                <a:ea typeface="Yu Gothic UI Semibold" panose="020B0700000000000000" pitchFamily="34" charset="-128"/>
              </a:rPr>
              <a:t>T</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he Lord is desiring to restore His Church to her former and function of what we read in the Book of Acts.</a:t>
            </a: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1200" b="1" dirty="0">
              <a:solidFill>
                <a:srgbClr val="002060"/>
              </a:solidFill>
              <a:latin typeface="Yu Gothic UI Semibold" panose="020B0700000000000000" pitchFamily="34" charset="-128"/>
              <a:ea typeface="Yu Gothic UI Semibold" panose="020B0700000000000000" pitchFamily="34" charset="-128"/>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I</a:t>
            </a: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believe if we are going to see God’s Church restored to her former glory and power as seen in the book of Acts we must know, understand, commune with and cooperate with the Holy Spirit as the Apostles and believers did throughout the Book of Acts.</a:t>
            </a: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1200" b="1" dirty="0">
              <a:solidFill>
                <a:srgbClr val="002060"/>
              </a:solidFill>
              <a:latin typeface="Yu Gothic UI Semibold" panose="020B0700000000000000" pitchFamily="34" charset="-128"/>
              <a:ea typeface="Yu Gothic UI Semibold" panose="020B0700000000000000" pitchFamily="34" charset="-128"/>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As believers all of us are in desperate need of Holy Spirit in every area of our lives. </a:t>
            </a:r>
          </a:p>
        </p:txBody>
      </p:sp>
    </p:spTree>
    <p:extLst>
      <p:ext uri="{BB962C8B-B14F-4D97-AF65-F5344CB8AC3E}">
        <p14:creationId xmlns:p14="http://schemas.microsoft.com/office/powerpoint/2010/main" val="23824022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C8C8A-50D9-5BD3-A3D0-1A65D7E4D4C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AB787FF-2510-5F06-D12B-B38A47ED5F46}"/>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47261FB5-3D15-C4AD-6521-0D3F3DAFD684}"/>
              </a:ext>
            </a:extLst>
          </p:cNvPr>
          <p:cNvSpPr txBox="1"/>
          <p:nvPr/>
        </p:nvSpPr>
        <p:spPr>
          <a:xfrm>
            <a:off x="1109773" y="436007"/>
            <a:ext cx="10361181" cy="4647426"/>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Critical issues facing Church Today </a:t>
            </a:r>
            <a:r>
              <a:rPr kumimoji="0" lang="zh-TW" altLang="en-US" sz="36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教會今天面對的關鍵議題</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24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endParaRPr>
          </a:p>
          <a:p>
            <a:pPr marL="914400" lvl="1" indent="-457200">
              <a:buFont typeface="Wingdings" panose="05000000000000000000" pitchFamily="2" charset="2"/>
              <a:buChar char="q"/>
              <a:defRPr/>
            </a:pPr>
            <a:r>
              <a:rPr kumimoji="0" lang="en-US" altLang="zh-TW" sz="32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Works</a:t>
            </a:r>
            <a:r>
              <a:rPr kumimoji="0" lang="en-US" altLang="zh-TW" sz="20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工作</a:t>
            </a: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zh-TW" altLang="en-US" sz="16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L="914400" lvl="1" indent="-457200">
              <a:buFont typeface="Wingdings" panose="05000000000000000000" pitchFamily="2" charset="2"/>
              <a:buChar char="q"/>
              <a:defRPr/>
            </a:pPr>
            <a:r>
              <a:rPr kumimoji="0" lang="en-US" altLang="zh-TW" sz="32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Information</a:t>
            </a:r>
            <a:r>
              <a:rPr kumimoji="0" lang="en-US" altLang="zh-TW" sz="20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資訊</a:t>
            </a: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zh-TW" altLang="en-US" sz="16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L="914400" lvl="1" indent="-457200">
              <a:buFont typeface="Wingdings" panose="05000000000000000000" pitchFamily="2" charset="2"/>
              <a:buChar char="q"/>
              <a:defRPr/>
            </a:pPr>
            <a:r>
              <a:rPr kumimoji="0" lang="en-US" altLang="zh-TW" sz="32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Inspiration</a:t>
            </a:r>
            <a:r>
              <a:rPr kumimoji="0" lang="en-US" altLang="zh-TW" sz="20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啟發</a:t>
            </a: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zh-TW" altLang="en-US" sz="16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L="914400" lvl="1" indent="-457200">
              <a:buFont typeface="Wingdings" panose="05000000000000000000" pitchFamily="2" charset="2"/>
              <a:buChar char="q"/>
              <a:defRPr/>
            </a:pPr>
            <a:r>
              <a:rPr kumimoji="0" lang="en-US" altLang="zh-TW" sz="32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Desperation</a:t>
            </a:r>
            <a:r>
              <a:rPr kumimoji="0" lang="en-US" altLang="zh-TW" sz="20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lang="zh-TW" altLang="en-US" sz="3600" b="1" dirty="0">
                <a:solidFill>
                  <a:srgbClr val="002060"/>
                </a:solidFill>
                <a:latin typeface="Yu Gothic UI Semibold" panose="020B0700000000000000" pitchFamily="34" charset="-128"/>
                <a:ea typeface="Yu Gothic UI Semibold" panose="020B0700000000000000" pitchFamily="34" charset="-128"/>
              </a:rPr>
              <a:t>迫</a:t>
            </a:r>
            <a:r>
              <a:rPr kumimoji="0" lang="zh-TW" altLang="en-US" sz="36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切</a:t>
            </a:r>
            <a:endParaRPr kumimoji="0" lang="zh-TW" altLang="en-US" sz="32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1326443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50D32-9609-E530-792F-8DF4DE92482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812612D-8530-8C33-C449-06995AA31ED6}"/>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53BD4AF5-54D7-B9CB-77D2-B7BE5A084923}"/>
              </a:ext>
            </a:extLst>
          </p:cNvPr>
          <p:cNvPicPr>
            <a:picLocks noChangeAspect="1"/>
          </p:cNvPicPr>
          <p:nvPr/>
        </p:nvPicPr>
        <p:blipFill>
          <a:blip r:embed="rId3"/>
          <a:stretch>
            <a:fillRect/>
          </a:stretch>
        </p:blipFill>
        <p:spPr>
          <a:xfrm>
            <a:off x="993123" y="193781"/>
            <a:ext cx="10288514" cy="5662012"/>
          </a:xfrm>
          <a:prstGeom prst="rect">
            <a:avLst/>
          </a:prstGeom>
        </p:spPr>
      </p:pic>
      <p:sp>
        <p:nvSpPr>
          <p:cNvPr id="3" name="TextBox 2">
            <a:extLst>
              <a:ext uri="{FF2B5EF4-FFF2-40B4-BE49-F238E27FC236}">
                <a16:creationId xmlns:a16="http://schemas.microsoft.com/office/drawing/2014/main" id="{5C707D8F-8113-7905-9ADF-2ACC68EACC5E}"/>
              </a:ext>
            </a:extLst>
          </p:cNvPr>
          <p:cNvSpPr txBox="1"/>
          <p:nvPr/>
        </p:nvSpPr>
        <p:spPr>
          <a:xfrm>
            <a:off x="1962026" y="1395888"/>
            <a:ext cx="8871496" cy="3385542"/>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The World is BROKEN</a:t>
            </a: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破碎的世界</a:t>
            </a:r>
            <a:endPar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zh-TW" sz="4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Transformation</a:t>
            </a: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lang="en-US" altLang="zh-TW" sz="3600" b="1" dirty="0">
                <a:solidFill>
                  <a:srgbClr val="002060"/>
                </a:solidFill>
                <a:latin typeface="Yu Gothic UI Semibold" panose="020B0700000000000000" pitchFamily="34" charset="-128"/>
                <a:ea typeface="Yu Gothic UI Semibold" panose="020B0700000000000000" pitchFamily="34" charset="-128"/>
              </a:rPr>
              <a:t>or</a:t>
            </a: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40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FIX</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lang="en-US" altLang="zh-TW" sz="800" b="1" dirty="0">
              <a:solidFill>
                <a:srgbClr val="002060"/>
              </a:solidFill>
              <a:latin typeface="Yu Gothic UI Semibold" panose="020B0700000000000000" pitchFamily="34" charset="-128"/>
              <a:ea typeface="Yu Gothic UI Semibold" panose="020B0700000000000000" pitchFamily="34" charset="-128"/>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轉化</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或</a:t>
            </a: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400" b="1" i="0" u="sng"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修理</a:t>
            </a:r>
            <a:r>
              <a:rPr kumimoji="0" lang="en-US" altLang="zh-TW"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endPar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1077981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3254D-039A-5658-E22C-5544736BC3A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9C21E7D-3300-FE41-9EB1-C601A832C6EF}"/>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82DBDEC6-A75C-95D9-4BD0-E2BC1E6C5CC7}"/>
              </a:ext>
            </a:extLst>
          </p:cNvPr>
          <p:cNvSpPr txBox="1"/>
          <p:nvPr/>
        </p:nvSpPr>
        <p:spPr>
          <a:xfrm>
            <a:off x="1109773" y="436007"/>
            <a:ext cx="10123419" cy="5016758"/>
          </a:xfrm>
          <a:prstGeom prst="rect">
            <a:avLst/>
          </a:prstGeom>
          <a:noFill/>
        </p:spPr>
        <p:txBody>
          <a:bodyPr wrap="square">
            <a:spAutoFit/>
          </a:bodyPr>
          <a:lstStyle/>
          <a:p>
            <a:pPr marR="0" lvl="0" algn="l" defTabSz="457200" rtl="0" eaLnBrk="0" fontAlgn="base" latinLnBrk="0" hangingPunct="0">
              <a:lnSpc>
                <a:spcPct val="100000"/>
              </a:lnSpc>
              <a:spcBef>
                <a:spcPct val="0"/>
              </a:spcBef>
              <a:spcAft>
                <a:spcPct val="0"/>
              </a:spcAft>
              <a:buClrTx/>
              <a:buSzTx/>
              <a:tabLst/>
              <a:defRPr/>
            </a:pPr>
            <a:r>
              <a:rPr kumimoji="0" lang="en-US" altLang="zh-TW" sz="36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3 parts to us Humans </a:t>
            </a:r>
            <a:r>
              <a:rPr kumimoji="0" lang="zh-TW" altLang="en-US" sz="36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人是由三個部分組成</a:t>
            </a:r>
            <a:r>
              <a:rPr kumimoji="0" lang="en-US" altLang="zh-TW" sz="32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a:t>
            </a:r>
          </a:p>
          <a:p>
            <a:pPr marR="0" lvl="0" algn="l" defTabSz="457200" rtl="0" eaLnBrk="0" fontAlgn="base" latinLnBrk="0" hangingPunct="0">
              <a:lnSpc>
                <a:spcPct val="100000"/>
              </a:lnSpc>
              <a:spcBef>
                <a:spcPct val="0"/>
              </a:spcBef>
              <a:spcAft>
                <a:spcPct val="0"/>
              </a:spcAft>
              <a:buClrTx/>
              <a:buSzTx/>
              <a:tabLst/>
              <a:defRPr/>
            </a:pPr>
            <a:endParaRPr kumimoji="0" lang="en-US" altLang="zh-TW" sz="20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altLang="zh-TW" sz="32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Body </a:t>
            </a:r>
            <a:r>
              <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a:t>
            </a:r>
            <a:r>
              <a:rPr kumimoji="0" lang="en-US" altLang="zh-TW" sz="2800" b="1" i="0" strike="noStrike" kern="1200" cap="none" spc="0" normalizeH="0" baseline="0" noProof="0" dirty="0" err="1">
                <a:ln>
                  <a:noFill/>
                </a:ln>
                <a:solidFill>
                  <a:srgbClr val="002060"/>
                </a:solidFill>
                <a:effectLst/>
                <a:uLnTx/>
                <a:uFillTx/>
                <a:latin typeface="Yu Gothic UI Semibold" panose="020B0700000000000000" pitchFamily="34" charset="-128"/>
                <a:ea typeface="Yu Gothic UI Semibold" panose="020B0700000000000000" pitchFamily="34" charset="-128"/>
              </a:rPr>
              <a:t>Grk</a:t>
            </a:r>
            <a:r>
              <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soma) </a:t>
            </a:r>
            <a:r>
              <a:rPr kumimoji="0" lang="zh-TW" altLang="en-US" sz="36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體</a:t>
            </a:r>
            <a:r>
              <a:rPr kumimoji="0" lang="zh-TW" altLang="en-US"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Physical Body, natural things, tangible things.</a:t>
            </a:r>
          </a:p>
          <a:p>
            <a:pPr marL="514350" marR="0" lvl="0" indent="-51435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6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altLang="zh-TW" sz="32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Soul</a:t>
            </a:r>
            <a:r>
              <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en-US" altLang="zh-TW" sz="2800" b="1" i="0" strike="noStrike" kern="1200" cap="none" spc="0" normalizeH="0" baseline="0" noProof="0" dirty="0" err="1">
                <a:ln>
                  <a:noFill/>
                </a:ln>
                <a:solidFill>
                  <a:srgbClr val="002060"/>
                </a:solidFill>
                <a:effectLst/>
                <a:uLnTx/>
                <a:uFillTx/>
                <a:latin typeface="Yu Gothic UI Semibold" panose="020B0700000000000000" pitchFamily="34" charset="-128"/>
                <a:ea typeface="Yu Gothic UI Semibold" panose="020B0700000000000000" pitchFamily="34" charset="-128"/>
              </a:rPr>
              <a:t>Grk</a:t>
            </a:r>
            <a:r>
              <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psyche) </a:t>
            </a:r>
            <a:r>
              <a:rPr kumimoji="0" lang="zh-TW" altLang="en-US" sz="36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魂</a:t>
            </a:r>
            <a:r>
              <a:rPr kumimoji="0" lang="zh-TW" altLang="en-US"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Mind, Will and Emotions – what we see, feel and think. How we make decisions. </a:t>
            </a:r>
            <a:r>
              <a:rPr kumimoji="0" lang="en-US" altLang="zh-TW" sz="2800" b="1" i="0"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Many Christians operate from their soul not their spirit.</a:t>
            </a:r>
            <a:r>
              <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p>
          <a:p>
            <a:pPr marL="514350" marR="0" lvl="0" indent="-51435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6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altLang="zh-TW" sz="32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Spirit </a:t>
            </a:r>
            <a:r>
              <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(Gr. pneuma) </a:t>
            </a:r>
            <a:r>
              <a:rPr kumimoji="0" lang="zh-TW" altLang="en-US" sz="36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靈</a:t>
            </a:r>
            <a:r>
              <a:rPr kumimoji="0" lang="zh-TW" altLang="en-US"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Born again spirit – unseen realm, operates by faith in the spiritual realm.</a:t>
            </a:r>
          </a:p>
        </p:txBody>
      </p:sp>
    </p:spTree>
    <p:extLst>
      <p:ext uri="{BB962C8B-B14F-4D97-AF65-F5344CB8AC3E}">
        <p14:creationId xmlns:p14="http://schemas.microsoft.com/office/powerpoint/2010/main" val="1178982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9C528-6553-7028-C0AE-1FA30CF357C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F0C64CD-14A7-C1A2-7280-85EF91A6855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E889F5BD-8717-A075-6980-CD62EEE64221}"/>
              </a:ext>
            </a:extLst>
          </p:cNvPr>
          <p:cNvSpPr txBox="1"/>
          <p:nvPr/>
        </p:nvSpPr>
        <p:spPr>
          <a:xfrm>
            <a:off x="430317" y="99012"/>
            <a:ext cx="11049189" cy="612475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哥林多前書</a:t>
            </a:r>
            <a:r>
              <a:rPr kumimoji="1" lang="zh-TW" altLang="en-US"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Corinthians 2:12-16</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12 Now we have received, not the spirit of the world, but the Spirit who is from God, that we might know the things that have been freely given to us by God.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13 These things we also speak, not in words which man’s wisdom teaches but which the Holy Spirit teaches, comparing spiritual things with spiritual. 14 But the natural man does not receive the things of the Spirit of God, for they are foolishness to him; nor can he know them, because they are spiritually discerned.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15 But he who is spiritual judges all things, yet he himself is rightly judged by no one.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16 For “who has known the mind of the LORD that he may instruct Him?” But we have the mind of Christ.”   (NKJV)</a:t>
            </a:r>
          </a:p>
        </p:txBody>
      </p:sp>
    </p:spTree>
    <p:extLst>
      <p:ext uri="{BB962C8B-B14F-4D97-AF65-F5344CB8AC3E}">
        <p14:creationId xmlns:p14="http://schemas.microsoft.com/office/powerpoint/2010/main" val="34752398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0E805-6A5D-2C7A-FB71-DB4C47E2BF4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7CB6318-F4AB-5522-4DA3-D906EA7DE6F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3FFCBC61-3E7A-EC26-9A84-E5B7CBD61A3F}"/>
              </a:ext>
            </a:extLst>
          </p:cNvPr>
          <p:cNvSpPr txBox="1"/>
          <p:nvPr/>
        </p:nvSpPr>
        <p:spPr>
          <a:xfrm>
            <a:off x="430317" y="99012"/>
            <a:ext cx="11049189" cy="538609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哥林多前書</a:t>
            </a:r>
            <a:r>
              <a:rPr kumimoji="1" lang="zh-TW" altLang="en-US"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Corinthians 2:12-16</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我們所領受的，並不是世上的靈，乃是從　神來的靈，叫我們能知道　神開恩賜給我們的事。 並且我們講說這些事，不是用人智慧所指教的言語，乃是用聖靈所指教的言語，將屬靈的話解釋屬靈的事。 然而，屬血氣的人不領會　神聖靈的事，反倒以為愚拙，並且不能知道，因為這些事惟有屬靈的人才能看透。 屬靈的人能看透萬事，卻沒有一人能看透了他。 誰曾知道主的心去教導他呢？但我們是有基督的心了。</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2379992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88967-8D65-9343-DB22-B48DC1E7C22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02005B0-C739-B7F3-4ED3-AC36F9B5EF94}"/>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93A5FE2F-2399-579F-C233-72909741DA5D}"/>
              </a:ext>
            </a:extLst>
          </p:cNvPr>
          <p:cNvSpPr txBox="1"/>
          <p:nvPr/>
        </p:nvSpPr>
        <p:spPr>
          <a:xfrm>
            <a:off x="956789" y="327006"/>
            <a:ext cx="10476239" cy="6155531"/>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lang="en-US" altLang="zh-TW" sz="3200" b="1" u="sng" dirty="0">
                <a:solidFill>
                  <a:srgbClr val="C00000"/>
                </a:solidFill>
                <a:latin typeface="Yu Gothic UI Semibold" panose="020B0700000000000000" pitchFamily="34" charset="-128"/>
                <a:ea typeface="Yu Gothic UI Semibold" panose="020B0700000000000000" pitchFamily="34" charset="-128"/>
              </a:rPr>
              <a:t>I</a:t>
            </a:r>
            <a:r>
              <a:rPr kumimoji="0" lang="en-US" altLang="zh-TW" sz="3200" b="1" i="0" u="sng" strike="noStrike" kern="1200" cap="none" spc="0" normalizeH="0" baseline="0" noProof="0" dirty="0" err="1">
                <a:ln>
                  <a:noFill/>
                </a:ln>
                <a:solidFill>
                  <a:srgbClr val="C00000"/>
                </a:solidFill>
                <a:effectLst/>
                <a:uLnTx/>
                <a:uFillTx/>
                <a:latin typeface="Yu Gothic UI Semibold" panose="020B0700000000000000" pitchFamily="34" charset="-128"/>
                <a:ea typeface="Yu Gothic UI Semibold" panose="020B0700000000000000" pitchFamily="34" charset="-128"/>
              </a:rPr>
              <a:t>mportant</a:t>
            </a:r>
            <a:r>
              <a:rPr kumimoji="0" lang="en-US" altLang="zh-TW" sz="32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 statements on the Spirit </a:t>
            </a:r>
            <a:r>
              <a:rPr kumimoji="0" lang="zh-TW" altLang="en-US" sz="32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聖靈的幾個重要敘述</a:t>
            </a:r>
            <a:endParaRPr kumimoji="0" lang="en-US" altLang="zh-TW" sz="32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endParaRPr>
          </a:p>
          <a:p>
            <a:pPr marL="342900" marR="0" lvl="0" indent="-3429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There is virtually no Christian life without the Holy Spirit. Without the H.S. Christianity becomes dry, monotonous, and mundane/boring.</a:t>
            </a:r>
          </a:p>
          <a:p>
            <a:pPr marL="342900" marR="0" lvl="0" indent="-3429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Remove the Holy Spirit from the Church and it will descend into being a social club or become a religious institution.</a:t>
            </a:r>
          </a:p>
          <a:p>
            <a:pPr marL="342900" marR="0" lvl="0" indent="-3429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We the Church have no love without the H.S.</a:t>
            </a:r>
          </a:p>
          <a:p>
            <a:pPr marL="342900" marR="0" lvl="0" indent="-3429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We the Church have no revelation without the H.S.</a:t>
            </a:r>
          </a:p>
          <a:p>
            <a:pPr marL="342900" marR="0" lvl="0" indent="-3429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Without the Holy Spirit God’s Word can become lethal – </a:t>
            </a:r>
            <a:r>
              <a:rPr kumimoji="0" lang="zh-TW" altLang="en-US"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endPar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R="0" lvl="0" algn="l" defTabSz="457200" rtl="0" eaLnBrk="0" fontAlgn="base" latinLnBrk="0" hangingPunct="0">
              <a:lnSpc>
                <a:spcPct val="100000"/>
              </a:lnSpc>
              <a:spcBef>
                <a:spcPct val="0"/>
              </a:spcBef>
              <a:spcAft>
                <a:spcPct val="0"/>
              </a:spcAft>
              <a:buClrTx/>
              <a:buSzTx/>
              <a:tabLst/>
              <a:defRPr/>
            </a:pPr>
            <a:endParaRPr kumimoji="0" lang="en-US" altLang="zh-TW" sz="12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R="0" lvl="0" algn="l" defTabSz="457200" rtl="0" eaLnBrk="0" fontAlgn="base" latinLnBrk="0" hangingPunct="0">
              <a:lnSpc>
                <a:spcPct val="100000"/>
              </a:lnSpc>
              <a:spcBef>
                <a:spcPct val="0"/>
              </a:spcBef>
              <a:spcAft>
                <a:spcPct val="0"/>
              </a:spcAft>
              <a:buClrTx/>
              <a:buSzTx/>
              <a:tabLst/>
              <a:defRPr/>
            </a:pPr>
            <a:r>
              <a:rPr kumimoji="0" lang="zh-TW" altLang="en-US" sz="32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林後 </a:t>
            </a:r>
            <a:r>
              <a:rPr kumimoji="0" lang="en-US" altLang="zh-TW" sz="32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2 Cor. 3:6</a:t>
            </a:r>
            <a:r>
              <a:rPr kumimoji="0" lang="zh-TW" altLang="en-US" sz="32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zh-TW" altLang="en-US" sz="16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zh-TW" altLang="en-US" sz="32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字句是叫人死，精意（聖靈）是叫人活。</a:t>
            </a:r>
            <a:endPar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R="0" lvl="0" algn="l" defTabSz="457200" rtl="0" eaLnBrk="0" fontAlgn="base" latinLnBrk="0" hangingPunct="0">
              <a:lnSpc>
                <a:spcPct val="100000"/>
              </a:lnSpc>
              <a:spcBef>
                <a:spcPct val="0"/>
              </a:spcBef>
              <a:spcAft>
                <a:spcPct val="0"/>
              </a:spcAft>
              <a:buClrTx/>
              <a:buSzTx/>
              <a:tabLst/>
              <a:defRPr/>
            </a:pPr>
            <a:r>
              <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“who also made us sufficient as ministers of the new covenant, not of the letter but of the Spirit; for the letter kills, but the Spirit gives life.” (NKJV)</a:t>
            </a:r>
          </a:p>
        </p:txBody>
      </p:sp>
    </p:spTree>
    <p:extLst>
      <p:ext uri="{BB962C8B-B14F-4D97-AF65-F5344CB8AC3E}">
        <p14:creationId xmlns:p14="http://schemas.microsoft.com/office/powerpoint/2010/main" val="3034355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016A7-AE12-88B7-82B8-AE3E300C8BA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F628C6E-2E17-9292-0C4F-EDB03D9D90A4}"/>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1C7CD222-D2CA-4EDC-2FFB-3062988BF405}"/>
              </a:ext>
            </a:extLst>
          </p:cNvPr>
          <p:cNvSpPr txBox="1"/>
          <p:nvPr/>
        </p:nvSpPr>
        <p:spPr>
          <a:xfrm>
            <a:off x="925076" y="369395"/>
            <a:ext cx="10464127" cy="6247864"/>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lang="en-US" altLang="zh-TW" sz="3200" b="1" u="sng" dirty="0">
                <a:solidFill>
                  <a:srgbClr val="C00000"/>
                </a:solidFill>
                <a:latin typeface="Yu Gothic UI Semibold" panose="020B0700000000000000" pitchFamily="34" charset="-128"/>
                <a:ea typeface="Yu Gothic UI Semibold" panose="020B0700000000000000" pitchFamily="34" charset="-128"/>
              </a:rPr>
              <a:t>I</a:t>
            </a:r>
            <a:r>
              <a:rPr kumimoji="0" lang="en-US" altLang="zh-TW" sz="3200" b="1" i="0" u="sng" strike="noStrike" kern="1200" cap="none" spc="0" normalizeH="0" baseline="0" noProof="0" dirty="0" err="1">
                <a:ln>
                  <a:noFill/>
                </a:ln>
                <a:solidFill>
                  <a:srgbClr val="C00000"/>
                </a:solidFill>
                <a:effectLst/>
                <a:uLnTx/>
                <a:uFillTx/>
                <a:latin typeface="Yu Gothic UI Semibold" panose="020B0700000000000000" pitchFamily="34" charset="-128"/>
                <a:ea typeface="Yu Gothic UI Semibold" panose="020B0700000000000000" pitchFamily="34" charset="-128"/>
              </a:rPr>
              <a:t>mportant</a:t>
            </a:r>
            <a:r>
              <a:rPr kumimoji="0" lang="en-US" altLang="zh-TW" sz="32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 statements on the Spirit</a:t>
            </a:r>
            <a:r>
              <a:rPr kumimoji="0" lang="zh-TW" altLang="en-US" sz="32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 聖靈的幾個重要敘述</a:t>
            </a:r>
            <a:endParaRPr kumimoji="0" lang="en-US" altLang="zh-TW" sz="32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2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endParaRPr>
          </a:p>
          <a:p>
            <a:pPr marL="342900" marR="0" lvl="0" indent="-3429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Without the H.S. we have no vision.</a:t>
            </a:r>
          </a:p>
          <a:p>
            <a:pPr marL="342900" marR="0" lvl="0" indent="-3429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Without the Holy Spirit we have no joy.</a:t>
            </a:r>
          </a:p>
          <a:p>
            <a:pPr marL="342900" marR="0" lvl="0" indent="-3429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Without the Holy Spirit we have no Peace. </a:t>
            </a:r>
          </a:p>
          <a:p>
            <a:pPr marL="342900" marR="0" lvl="0" indent="-3429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Without the Holy Spirit we have no freedom.</a:t>
            </a:r>
          </a:p>
          <a:p>
            <a:pPr marL="342900" marR="0" lvl="0" indent="-3429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The Apostle Paul states that The Lord is The Holy Spirit </a:t>
            </a:r>
          </a:p>
          <a:p>
            <a:pPr marL="342900" marR="0" lvl="0" indent="-3429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lang="en-US" altLang="zh-TW" sz="2000" b="1" dirty="0">
              <a:solidFill>
                <a:srgbClr val="002060"/>
              </a:solidFill>
              <a:latin typeface="Yu Gothic UI Semibold" panose="020B0700000000000000" pitchFamily="34" charset="-128"/>
              <a:ea typeface="Yu Gothic UI Semibold" panose="020B0700000000000000" pitchFamily="34" charset="-128"/>
            </a:endParaRPr>
          </a:p>
          <a:p>
            <a:pPr marR="0" lvl="0" algn="l" defTabSz="457200" rtl="0" eaLnBrk="0" fontAlgn="base" latinLnBrk="0" hangingPunct="0">
              <a:lnSpc>
                <a:spcPct val="100000"/>
              </a:lnSpc>
              <a:spcBef>
                <a:spcPct val="0"/>
              </a:spcBef>
              <a:spcAft>
                <a:spcPct val="0"/>
              </a:spcAft>
              <a:buClrTx/>
              <a:buSzTx/>
              <a:tabLst/>
              <a:defRPr/>
            </a:pPr>
            <a:r>
              <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a:t>
            </a:r>
            <a:r>
              <a:rPr kumimoji="0" lang="zh-TW" altLang="en-US" sz="32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哥林多後書 </a:t>
            </a:r>
            <a:r>
              <a:rPr kumimoji="0" lang="en-US" altLang="zh-TW" sz="32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2 Cor. 3:17</a:t>
            </a:r>
            <a:r>
              <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wherever the Spirit is ‘Lord’ there is freedom. </a:t>
            </a:r>
            <a:r>
              <a:rPr kumimoji="0" lang="zh-TW" altLang="en-US"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zh-TW" altLang="en-US" sz="32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主就是那靈；主的靈在哪裡，那裡就得以自由</a:t>
            </a:r>
            <a:r>
              <a:rPr kumimoji="0" lang="zh-TW" altLang="en-US"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a:t>
            </a:r>
            <a:endPar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R="0" lvl="0" algn="l" defTabSz="457200" rtl="0" eaLnBrk="0" fontAlgn="base" latinLnBrk="0" hangingPunct="0">
              <a:lnSpc>
                <a:spcPct val="100000"/>
              </a:lnSpc>
              <a:spcBef>
                <a:spcPct val="0"/>
              </a:spcBef>
              <a:spcAft>
                <a:spcPct val="0"/>
              </a:spcAft>
              <a:buClrTx/>
              <a:buSzTx/>
              <a:tabLst/>
              <a:defRPr/>
            </a:pPr>
            <a:endParaRPr lang="en-US" altLang="zh-TW" sz="1200" b="1" dirty="0">
              <a:solidFill>
                <a:srgbClr val="002060"/>
              </a:solidFill>
              <a:latin typeface="Yu Gothic UI Semibold" panose="020B0700000000000000" pitchFamily="34" charset="-128"/>
              <a:ea typeface="Yu Gothic UI Semibold" panose="020B0700000000000000" pitchFamily="34" charset="-128"/>
            </a:endParaRPr>
          </a:p>
          <a:p>
            <a:pPr marR="0" lvl="0" algn="l" defTabSz="457200" rtl="0" eaLnBrk="0" fontAlgn="base" latinLnBrk="0" hangingPunct="0">
              <a:lnSpc>
                <a:spcPct val="100000"/>
              </a:lnSpc>
              <a:spcBef>
                <a:spcPct val="0"/>
              </a:spcBef>
              <a:spcAft>
                <a:spcPct val="0"/>
              </a:spcAft>
              <a:buClrTx/>
              <a:buSzTx/>
              <a:tabLst/>
              <a:defRPr/>
            </a:pPr>
            <a:r>
              <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en-US" altLang="zh-TW" sz="2800" b="1" i="0"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Is The H.S. the Lord of your life?  Is Holy Spirit Lord of your Family?  Lord of your small group.  Is the Holy Spirit Lord of your Church?</a:t>
            </a:r>
          </a:p>
          <a:p>
            <a:pPr marL="457200" marR="0" lvl="0" indent="-4572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2800" b="1" i="0" u="none" strike="noStrike" kern="1200" cap="none" spc="0" normalizeH="0" baseline="0" noProof="0" dirty="0">
              <a:ln>
                <a:noFill/>
              </a:ln>
              <a:solidFill>
                <a:srgbClr val="002060"/>
              </a:solidFill>
              <a:effectLst/>
              <a:uLnTx/>
              <a:uFillTx/>
              <a:latin typeface="Century" panose="02040604050505020304" pitchFamily="18" charset="0"/>
              <a:ea typeface="Yu Gothic UI Semibold" panose="020B0700000000000000" pitchFamily="34" charset="-128"/>
            </a:endParaRPr>
          </a:p>
        </p:txBody>
      </p:sp>
    </p:spTree>
    <p:extLst>
      <p:ext uri="{BB962C8B-B14F-4D97-AF65-F5344CB8AC3E}">
        <p14:creationId xmlns:p14="http://schemas.microsoft.com/office/powerpoint/2010/main" val="2860941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33572-CEA8-E738-779F-C8B470BE338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E3FB689-946D-0B72-1CAD-70FF2C1CB132}"/>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C35B6CDF-2681-435C-AD0D-D87C1D2A2DB1}"/>
              </a:ext>
            </a:extLst>
          </p:cNvPr>
          <p:cNvSpPr txBox="1"/>
          <p:nvPr/>
        </p:nvSpPr>
        <p:spPr>
          <a:xfrm>
            <a:off x="1023401" y="811457"/>
            <a:ext cx="10312737" cy="4647426"/>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A frequent mistake that many make is trying to study the work of the Holy Spirit without first coming to know Him on an intimate level as a person. The Holy Spirit is Not an “IT”!  the Holy Spirit is a PERSON!</a:t>
            </a:r>
          </a:p>
          <a:p>
            <a:pPr marL="0" marR="0" lvl="0" indent="0" algn="l" defTabSz="457200" rtl="0" eaLnBrk="0" fontAlgn="base" latinLnBrk="0" hangingPunct="0">
              <a:lnSpc>
                <a:spcPct val="100000"/>
              </a:lnSpc>
              <a:spcBef>
                <a:spcPct val="0"/>
              </a:spcBef>
              <a:spcAft>
                <a:spcPct val="0"/>
              </a:spcAft>
              <a:buClrTx/>
              <a:buSzTx/>
              <a:buFontTx/>
              <a:buNone/>
              <a:tabLst/>
              <a:defRPr/>
            </a:pPr>
            <a:endParaRPr lang="en-US" altLang="zh-TW" sz="3200" b="1" dirty="0">
              <a:solidFill>
                <a:srgbClr val="002060"/>
              </a:solidFill>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很多人常犯的錯誤是試圖先探索聖靈的工作而沒有先從一個親密的層面來認識祂。 聖靈不是一個「它」</a:t>
            </a:r>
            <a:r>
              <a:rPr lang="zh-TW" altLang="en-US" sz="3600" b="1" dirty="0">
                <a:solidFill>
                  <a:srgbClr val="002060"/>
                </a:solidFill>
                <a:latin typeface="Yu Gothic UI Semibold" panose="020B0700000000000000" pitchFamily="34" charset="-128"/>
                <a:ea typeface="Yu Gothic UI Semibold" panose="020B0700000000000000" pitchFamily="34" charset="-128"/>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而是一位有「位格」的神！</a:t>
            </a:r>
            <a:endPar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4153208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11F48-E653-6087-0C6A-A488D49F345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C29E421-17B7-CF30-870C-DB3D9BE4D178}"/>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5D2D8F8C-B701-6A06-F2E8-107983191C50}"/>
              </a:ext>
            </a:extLst>
          </p:cNvPr>
          <p:cNvSpPr txBox="1"/>
          <p:nvPr/>
        </p:nvSpPr>
        <p:spPr>
          <a:xfrm>
            <a:off x="1223237" y="841734"/>
            <a:ext cx="10076567" cy="4031873"/>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Holy Spirit is infinitely holy, infinitely wise, infinitely powerful, yet He is also wonderfully tender, wonderfully sensitive and incredibly compassionate. Holy Spirit is worthy to receive our admiration, worthy to receive our faith, worthy to receive our devotion, and our complete surrender.  Holy Spirit is Not simply an influence but a PERSON. As a person, He can be resisted and even grieved. </a:t>
            </a:r>
            <a:endPar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3297433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B6CF2-BB06-834D-C559-00B278C9C2F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DFFBA39-ECB7-4037-550A-4CA6DE9B92D3}"/>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76DF2F06-A629-7905-FCB1-2B79B830B18F}"/>
              </a:ext>
            </a:extLst>
          </p:cNvPr>
          <p:cNvSpPr txBox="1"/>
          <p:nvPr/>
        </p:nvSpPr>
        <p:spPr>
          <a:xfrm>
            <a:off x="1120291" y="538953"/>
            <a:ext cx="10240069" cy="5016758"/>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Holy Spirit desires to come and take up His residence in us (we are to become the temple of the Holy Spirit). Remember He The Holy Spirit will not force Himself on you. You must invite Him in… you must desire Him, you must adore Him, and you must yield to Him. You must open the door of your heart and let Him in to become Lord of all! </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2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Either He (Holy Spirit) is Lord of All, or He is not Lord at all! </a:t>
            </a:r>
          </a:p>
        </p:txBody>
      </p:sp>
    </p:spTree>
    <p:extLst>
      <p:ext uri="{BB962C8B-B14F-4D97-AF65-F5344CB8AC3E}">
        <p14:creationId xmlns:p14="http://schemas.microsoft.com/office/powerpoint/2010/main" val="34981173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08885-4071-8980-C8C7-B5BB1235C57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82E9AFE-C1D0-0700-4CAE-D8CDB8673C43}"/>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DAD00F84-5E8F-7828-134D-20C61DF818A6}"/>
              </a:ext>
            </a:extLst>
          </p:cNvPr>
          <p:cNvSpPr txBox="1"/>
          <p:nvPr/>
        </p:nvSpPr>
        <p:spPr>
          <a:xfrm>
            <a:off x="1035513" y="405729"/>
            <a:ext cx="10264291" cy="5416868"/>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How hungry are we for the Spirit to take control of our lives? </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Do you lack joy in your life? </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Do you lack peace in your life? </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Do you lack righteousness in your life?</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2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羅馬書</a:t>
            </a: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Romans 14:17 </a:t>
            </a: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“for the kingdom of God is not eating and drinking, but righteousness and peace and joy in the Holy Spirit.” (NKJV) </a:t>
            </a: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In the Realm of The Holy Spirit!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500" b="1" i="0" u="none" strike="noStrike" kern="1200" cap="none" spc="0" normalizeH="0" baseline="0" noProof="0" dirty="0">
              <a:ln>
                <a:noFill/>
              </a:ln>
              <a:solidFill>
                <a:srgbClr val="00206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因為</a:t>
            </a:r>
            <a:r>
              <a:rPr kumimoji="0" lang="zh-TW" altLang="en-US" sz="28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神的國不在乎吃喝，只在乎公義、和平，並聖靈中的喜樂。</a:t>
            </a:r>
            <a:endPar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4232080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49C8C-EBEE-2D7A-F178-7E52883ED57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3A54890-6528-CEBA-135D-38F3B2520888}"/>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B313D4CA-0722-806C-7780-4BC770F8A4F4}"/>
              </a:ext>
            </a:extLst>
          </p:cNvPr>
          <p:cNvSpPr txBox="1"/>
          <p:nvPr/>
        </p:nvSpPr>
        <p:spPr>
          <a:xfrm>
            <a:off x="1035513" y="405729"/>
            <a:ext cx="10264291" cy="4247317"/>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Do you lack Vision/Purpose for your life? </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Do you lack freedom in your life?</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Do you lack power to overcome things in your life? </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Do you lack friendship in your life? </a:t>
            </a:r>
          </a:p>
          <a:p>
            <a:pPr marL="0" marR="0" lvl="0" indent="0" algn="l" defTabSz="457200" rtl="0" eaLnBrk="0" fontAlgn="base" latinLnBrk="0" hangingPunct="0">
              <a:lnSpc>
                <a:spcPct val="100000"/>
              </a:lnSpc>
              <a:spcBef>
                <a:spcPct val="0"/>
              </a:spcBef>
              <a:spcAft>
                <a:spcPct val="0"/>
              </a:spcAft>
              <a:buClrTx/>
              <a:buSzTx/>
              <a:buFontTx/>
              <a:buNone/>
              <a:tabLst/>
              <a:defRPr/>
            </a:pPr>
            <a:endParaRPr lang="en-US" altLang="zh-TW" sz="2400" b="1" dirty="0">
              <a:solidFill>
                <a:srgbClr val="002060"/>
              </a:solidFill>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If you answered yes to any of these things, I believe you’re a candidate for, and in need of a fresh infusion/connection and touch of the Holy Spirit.</a:t>
            </a:r>
          </a:p>
        </p:txBody>
      </p:sp>
    </p:spTree>
    <p:extLst>
      <p:ext uri="{BB962C8B-B14F-4D97-AF65-F5344CB8AC3E}">
        <p14:creationId xmlns:p14="http://schemas.microsoft.com/office/powerpoint/2010/main" val="7747646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66A10-F18F-E075-5F63-3455BE83B3A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6462995-40DB-E8CC-230F-808D8DDA669B}"/>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C9EC2981-0828-FEBD-58C4-65C7A2F90824}"/>
              </a:ext>
            </a:extLst>
          </p:cNvPr>
          <p:cNvSpPr txBox="1"/>
          <p:nvPr/>
        </p:nvSpPr>
        <p:spPr>
          <a:xfrm>
            <a:off x="430317" y="99012"/>
            <a:ext cx="11049189" cy="278537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約翰一書</a:t>
            </a:r>
            <a:r>
              <a:rPr kumimoji="1" lang="zh-TW" altLang="en-US"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John 5:8</a:t>
            </a: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作見證的原來有三：就是聖靈、水，與血，這三樣也都歸於一。</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there are three that bear witness on earth: the Spirit, the Water, and the Blood; and these three agree as one</a:t>
            </a: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(NKJV)</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9631153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61A22-BE6C-CDFD-A7D9-587A3A30D2E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C0A8666-05B9-6305-3F80-FA47539E27E1}"/>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BCE1FB67-835C-E240-C6A5-C9FFA3BF574A}"/>
              </a:ext>
            </a:extLst>
          </p:cNvPr>
          <p:cNvSpPr txBox="1"/>
          <p:nvPr/>
        </p:nvSpPr>
        <p:spPr>
          <a:xfrm>
            <a:off x="993124" y="890179"/>
            <a:ext cx="10264291" cy="5386090"/>
          </a:xfrm>
          <a:prstGeom prst="rect">
            <a:avLst/>
          </a:prstGeom>
          <a:noFill/>
        </p:spPr>
        <p:txBody>
          <a:bodyPr wrap="square">
            <a:spAutoFit/>
          </a:bodyPr>
          <a:lstStyle/>
          <a:p>
            <a:pPr marL="457200" marR="0" lvl="0" indent="-4572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The </a:t>
            </a:r>
            <a:r>
              <a:rPr kumimoji="0" lang="en-US" altLang="zh-TW"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Witness of the Blood of Jesus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comes with the baptism of repentance!</a:t>
            </a: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耶穌寶血的見證</a:t>
            </a:r>
            <a:r>
              <a:rPr lang="zh-TW" altLang="en-US" sz="3600" b="1" dirty="0">
                <a:solidFill>
                  <a:srgbClr val="002060"/>
                </a:solidFill>
                <a:latin typeface="Yu Gothic UI Semibold" panose="020B0700000000000000" pitchFamily="34" charset="-128"/>
                <a:ea typeface="Yu Gothic UI Semibold" panose="020B0700000000000000" pitchFamily="34" charset="-128"/>
              </a:rPr>
              <a:t>來自</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於悔改的洗</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L="457200" marR="0" lvl="0" indent="-4572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L="457200" marR="0" lvl="0" indent="-4572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The </a:t>
            </a:r>
            <a:r>
              <a:rPr kumimoji="0" lang="en-US" altLang="zh-TW"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Witness of water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comes with water baptism in the name of the Lord Jesus Christ</a:t>
            </a: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lang="zh-TW" altLang="en-US" sz="3600" b="1" dirty="0">
                <a:solidFill>
                  <a:srgbClr val="002060"/>
                </a:solidFill>
                <a:latin typeface="Yu Gothic UI Semibold" panose="020B0700000000000000" pitchFamily="34" charset="-128"/>
                <a:ea typeface="Yu Gothic UI Semibold" panose="020B0700000000000000" pitchFamily="34" charset="-128"/>
              </a:rPr>
              <a:t>水</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的見證來自於奉主耶穌的名受洗</a:t>
            </a:r>
            <a:endPar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L="457200" marR="0" lvl="0" indent="-4572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L="457200" marR="0" lvl="0" indent="-4572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The </a:t>
            </a:r>
            <a:r>
              <a:rPr lang="en-US" altLang="zh-TW" sz="2800" b="1" dirty="0">
                <a:solidFill>
                  <a:srgbClr val="C00000"/>
                </a:solidFill>
                <a:latin typeface="Yu Gothic UI Semibold" panose="020B0700000000000000" pitchFamily="34" charset="-128"/>
                <a:ea typeface="Yu Gothic UI Semibold" panose="020B0700000000000000" pitchFamily="34" charset="-128"/>
              </a:rPr>
              <a:t>W</a:t>
            </a:r>
            <a:r>
              <a:rPr kumimoji="0" lang="en-US" altLang="zh-TW" sz="2800" b="1" i="0" u="none" strike="noStrike" kern="1200" cap="none" spc="0" normalizeH="0" baseline="0" noProof="0" dirty="0" err="1">
                <a:ln>
                  <a:noFill/>
                </a:ln>
                <a:solidFill>
                  <a:srgbClr val="C00000"/>
                </a:solidFill>
                <a:effectLst/>
                <a:uLnTx/>
                <a:uFillTx/>
                <a:latin typeface="Yu Gothic UI Semibold" panose="020B0700000000000000" pitchFamily="34" charset="-128"/>
                <a:ea typeface="Yu Gothic UI Semibold" panose="020B0700000000000000" pitchFamily="34" charset="-128"/>
              </a:rPr>
              <a:t>itness</a:t>
            </a:r>
            <a:r>
              <a:rPr kumimoji="0" lang="en-US" altLang="zh-TW"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 of the Spirit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comes with the baptism of the Holy Spirit</a:t>
            </a: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聖靈的見證來自於受聖靈的洗</a:t>
            </a:r>
            <a:endPar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19871848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997CC-A3FD-65C9-2840-6523E192D5F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09308B3-754D-A117-C8A4-FE4336A1A141}"/>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B7E9A710-0DC3-E561-9DE6-89F26A5F468B}"/>
              </a:ext>
            </a:extLst>
          </p:cNvPr>
          <p:cNvSpPr txBox="1"/>
          <p:nvPr/>
        </p:nvSpPr>
        <p:spPr>
          <a:xfrm>
            <a:off x="993124" y="890179"/>
            <a:ext cx="10264291" cy="4585871"/>
          </a:xfrm>
          <a:prstGeom prst="rect">
            <a:avLst/>
          </a:prstGeom>
          <a:noFill/>
        </p:spPr>
        <p:txBody>
          <a:bodyPr wrap="square">
            <a:spAutoFit/>
          </a:bodyPr>
          <a:lstStyle/>
          <a:p>
            <a:pPr marR="0" lvl="0" algn="l" defTabSz="457200" rtl="0" eaLnBrk="0" fontAlgn="base" latinLnBrk="0" hangingPunct="0">
              <a:lnSpc>
                <a:spcPct val="100000"/>
              </a:lnSpc>
              <a:spcBef>
                <a:spcPct val="0"/>
              </a:spcBef>
              <a:spcAft>
                <a:spcPct val="0"/>
              </a:spcAft>
              <a:buClrTx/>
              <a:buSzTx/>
              <a:tabLst/>
              <a:defRPr/>
            </a:pP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Note: the doctrine of baptisms is the third of the six major doctrines of Christ, which are foundational blocks of the Christian faith (</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希伯來書 </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Hebrews 6:1-2).</a:t>
            </a:r>
          </a:p>
          <a:p>
            <a:pPr marR="0" lvl="0" algn="l" defTabSz="457200" rtl="0" eaLnBrk="0" fontAlgn="base" latinLnBrk="0" hangingPunct="0">
              <a:lnSpc>
                <a:spcPct val="100000"/>
              </a:lnSpc>
              <a:spcBef>
                <a:spcPct val="0"/>
              </a:spcBef>
              <a:spcAft>
                <a:spcPct val="0"/>
              </a:spcAft>
              <a:buClrTx/>
              <a:buSzTx/>
              <a:tabLst/>
              <a:defRPr/>
            </a:pPr>
            <a:endParaRPr lang="en-US" altLang="zh-TW" sz="3200" b="1" dirty="0">
              <a:solidFill>
                <a:srgbClr val="002060"/>
              </a:solidFill>
              <a:latin typeface="Yu Gothic UI Semibold" panose="020B0700000000000000" pitchFamily="34" charset="-128"/>
              <a:ea typeface="Yu Gothic UI Semibold" panose="020B0700000000000000" pitchFamily="34" charset="-128"/>
            </a:endParaRPr>
          </a:p>
          <a:p>
            <a:pPr marR="0" lvl="0" algn="l" defTabSz="457200" rtl="0" eaLnBrk="0" fontAlgn="base" latinLnBrk="0" hangingPunct="0">
              <a:lnSpc>
                <a:spcPct val="100000"/>
              </a:lnSpc>
              <a:spcBef>
                <a:spcPct val="0"/>
              </a:spcBef>
              <a:spcAft>
                <a:spcPct val="0"/>
              </a:spcAft>
              <a:buClrTx/>
              <a:buSzTx/>
              <a:tabLst/>
              <a:defRPr/>
            </a:pP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All three witnesses and baptisms are still valid and present practices in the Church!</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endPar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R="0" lvl="0" algn="l" defTabSz="457200" rtl="0" eaLnBrk="0" fontAlgn="base" latinLnBrk="0" hangingPunct="0">
              <a:lnSpc>
                <a:spcPct val="100000"/>
              </a:lnSpc>
              <a:spcBef>
                <a:spcPct val="0"/>
              </a:spcBef>
              <a:spcAft>
                <a:spcPct val="0"/>
              </a:spcAft>
              <a:buClrTx/>
              <a:buSzTx/>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這三樣見證和洗禮今天仍然是有效的而且在教會裡被實踐！</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6741898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0ACC2-B1F7-D52C-CE81-94F4A740CAD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A363078-840D-2EE4-2272-6FA31CBAF099}"/>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6B411D4F-CBBC-605E-C6C9-5F2FFBF554F8}"/>
              </a:ext>
            </a:extLst>
          </p:cNvPr>
          <p:cNvSpPr txBox="1"/>
          <p:nvPr/>
        </p:nvSpPr>
        <p:spPr>
          <a:xfrm>
            <a:off x="443221" y="0"/>
            <a:ext cx="11049189" cy="606319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哥林多後書</a:t>
            </a:r>
            <a:r>
              <a:rPr kumimoji="1" lang="zh-TW" altLang="en-US"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2 Cor. 13:14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願主耶穌基督的恩惠、</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神的慈愛、聖靈的</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感動</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常與你們眾人同在！</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May the grace of the Lord Jesus Christ, the love of God, and the </a:t>
            </a:r>
            <a:r>
              <a:rPr kumimoji="0" lang="en-US" sz="36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fellowship</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of the Holy Spirit be with you all. (NLT)</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CN" sz="2000" b="1" dirty="0">
              <a:solidFill>
                <a:srgbClr val="FFFFFF"/>
              </a:solidFill>
              <a:latin typeface="Century" panose="02040604050505020304" pitchFamily="18" charset="0"/>
              <a:ea typeface="新細明體"/>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rPr>
              <a:t>The grace of the Lord Jesus Christ, and the love of God, and the </a:t>
            </a:r>
            <a:r>
              <a:rPr kumimoji="0" lang="en-US" altLang="zh-CN" sz="3600" b="1" i="0" u="none" strike="noStrike" kern="1200" cap="none" spc="0" normalizeH="0" baseline="0" noProof="0" dirty="0">
                <a:ln>
                  <a:noFill/>
                </a:ln>
                <a:solidFill>
                  <a:srgbClr val="FFFF00"/>
                </a:solidFill>
                <a:effectLst/>
                <a:uLnTx/>
                <a:uFillTx/>
                <a:latin typeface="Century" panose="02040604050505020304" pitchFamily="18" charset="0"/>
                <a:ea typeface="DFKai-SB" pitchFamily="65" charset="-120"/>
                <a:cs typeface="Mongolian Baiti" panose="03000500000000000000" pitchFamily="66" charset="0"/>
              </a:rPr>
              <a:t>communion</a:t>
            </a:r>
            <a:r>
              <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rPr>
              <a:t> of the Holy Spirit be with you all. Amen. (NKJV)</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CN" sz="2800" b="1" dirty="0">
              <a:solidFill>
                <a:srgbClr val="FFFFFF"/>
              </a:solidFill>
              <a:latin typeface="Century" panose="02040604050505020304" pitchFamily="18" charset="0"/>
              <a:ea typeface="DFKai-SB" pitchFamily="65" charset="-120"/>
              <a:cs typeface="Mongolian Baiti" panose="03000500000000000000" pitchFamily="66"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CN" sz="1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err="1">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rPr>
              <a:t>Grk</a:t>
            </a:r>
            <a:r>
              <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rPr>
              <a:t>(#2842): Koinonia = to share in anything (everything), participation; contact, fellowship, intimacy. </a:t>
            </a:r>
          </a:p>
        </p:txBody>
      </p:sp>
    </p:spTree>
    <p:extLst>
      <p:ext uri="{BB962C8B-B14F-4D97-AF65-F5344CB8AC3E}">
        <p14:creationId xmlns:p14="http://schemas.microsoft.com/office/powerpoint/2010/main" val="32753268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B7E19-5AA5-7188-89D3-C606D8AF7BB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4D773EC-5F90-FF99-1DEF-A6E97F0254B4}"/>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BC34F24E-AD3D-BB1D-80EB-DF4545F77DA7}"/>
              </a:ext>
            </a:extLst>
          </p:cNvPr>
          <p:cNvSpPr txBox="1"/>
          <p:nvPr/>
        </p:nvSpPr>
        <p:spPr>
          <a:xfrm>
            <a:off x="993123" y="436007"/>
            <a:ext cx="10477831" cy="5493812"/>
          </a:xfrm>
          <a:prstGeom prst="rect">
            <a:avLst/>
          </a:prstGeom>
          <a:noFill/>
        </p:spPr>
        <p:txBody>
          <a:bodyPr wrap="square">
            <a:spAutoFit/>
          </a:bodyPr>
          <a:lstStyle/>
          <a:p>
            <a:pPr marL="514350" marR="0" lvl="0" indent="-514350" algn="l" defTabSz="457200" rtl="0" eaLnBrk="0" fontAlgn="base" latinLnBrk="0" hangingPunct="0">
              <a:lnSpc>
                <a:spcPct val="100000"/>
              </a:lnSpc>
              <a:spcBef>
                <a:spcPct val="0"/>
              </a:spcBef>
              <a:spcAft>
                <a:spcPct val="0"/>
              </a:spcAft>
              <a:buClrTx/>
              <a:buSzTx/>
              <a:buFontTx/>
              <a:buAutoNum type="arabicPeriod"/>
              <a:tabLst/>
              <a:defRPr/>
            </a:pPr>
            <a:r>
              <a:rPr kumimoji="0" lang="en-US" altLang="zh-TW" sz="28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The GRACE of our Lord Jesus Christ </a:t>
            </a:r>
            <a:r>
              <a:rPr kumimoji="0" lang="zh-TW" altLang="en-US" sz="24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主耶穌基督的恩惠</a:t>
            </a:r>
            <a:endParaRPr kumimoji="0" lang="en-US" altLang="zh-TW" sz="28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endParaRPr>
          </a:p>
          <a:p>
            <a:pPr marL="514350" marR="0" lvl="0" indent="-514350" algn="l" defTabSz="457200" rtl="0" eaLnBrk="0" fontAlgn="base" latinLnBrk="0" hangingPunct="0">
              <a:lnSpc>
                <a:spcPct val="100000"/>
              </a:lnSpc>
              <a:spcBef>
                <a:spcPct val="0"/>
              </a:spcBef>
              <a:spcAft>
                <a:spcPct val="0"/>
              </a:spcAft>
              <a:buClrTx/>
              <a:buSzTx/>
              <a:buFontTx/>
              <a:buAutoNum type="arabicPeriod"/>
              <a:tabLst/>
              <a:defRPr/>
            </a:pPr>
            <a:endParaRPr lang="en-US" altLang="zh-TW" sz="1100" b="1" u="sng" dirty="0">
              <a:solidFill>
                <a:srgbClr val="C00000"/>
              </a:solidFill>
              <a:latin typeface="Yu Gothic UI Semibold" panose="020B0700000000000000" pitchFamily="34" charset="-128"/>
              <a:ea typeface="Yu Gothic UI Semibold" panose="020B0700000000000000" pitchFamily="34" charset="-128"/>
            </a:endParaRPr>
          </a:p>
          <a:p>
            <a:pPr marR="0" lvl="0" algn="l" defTabSz="457200" rtl="0" eaLnBrk="0" fontAlgn="base" latinLnBrk="0" hangingPunct="0">
              <a:lnSpc>
                <a:spcPct val="100000"/>
              </a:lnSpc>
              <a:spcBef>
                <a:spcPct val="0"/>
              </a:spcBef>
              <a:spcAft>
                <a:spcPct val="0"/>
              </a:spcAft>
              <a:buClrTx/>
              <a:buSzTx/>
              <a:tabLst/>
              <a:defRPr/>
            </a:pPr>
            <a:r>
              <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as believers we all have received GRACE from our Lord and Savior Jesus Christ. </a:t>
            </a:r>
          </a:p>
          <a:p>
            <a:pPr marR="0" lvl="0" algn="l" defTabSz="457200" rtl="0" eaLnBrk="0" fontAlgn="base" latinLnBrk="0" hangingPunct="0">
              <a:lnSpc>
                <a:spcPct val="100000"/>
              </a:lnSpc>
              <a:spcBef>
                <a:spcPct val="0"/>
              </a:spcBef>
              <a:spcAft>
                <a:spcPct val="0"/>
              </a:spcAft>
              <a:buClrTx/>
              <a:buSzTx/>
              <a:tabLst/>
              <a:defRPr/>
            </a:pPr>
            <a:endParaRPr lang="en-US" altLang="zh-TW" sz="1600" b="1" dirty="0">
              <a:solidFill>
                <a:srgbClr val="002060"/>
              </a:solidFill>
              <a:latin typeface="Yu Gothic UI Semibold" panose="020B0700000000000000" pitchFamily="34" charset="-128"/>
              <a:ea typeface="Yu Gothic UI Semibold" panose="020B0700000000000000" pitchFamily="34" charset="-128"/>
            </a:endParaRPr>
          </a:p>
          <a:p>
            <a:pPr marR="0" lvl="0" algn="l" defTabSz="457200" rtl="0" eaLnBrk="0" fontAlgn="base" latinLnBrk="0" hangingPunct="0">
              <a:lnSpc>
                <a:spcPct val="100000"/>
              </a:lnSpc>
              <a:spcBef>
                <a:spcPct val="0"/>
              </a:spcBef>
              <a:spcAft>
                <a:spcPct val="0"/>
              </a:spcAft>
              <a:buClrTx/>
              <a:buSzTx/>
              <a:tabLst/>
              <a:defRPr/>
            </a:pPr>
            <a:r>
              <a:rPr kumimoji="0" lang="zh-TW" altLang="en-US" sz="32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約翰福音 </a:t>
            </a:r>
            <a:r>
              <a:rPr kumimoji="0" lang="en-US" altLang="zh-TW" sz="32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John 1:14-16 </a:t>
            </a:r>
            <a:r>
              <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-“And the Word became flesh and dwelt among us, and we beheld His glory, the glory as of the only begotten of the Father, full of grace and truth. John bore witness of Him and cried out, saying, “This was He of whom I said, ‘He who comes after me is preferred before me, for He was before me.’ ”And of His fullness we have all received, and grace for/upon grace.” (NKJV)   </a:t>
            </a:r>
          </a:p>
          <a:p>
            <a:pPr marR="0" lvl="0" algn="l" defTabSz="457200" rtl="0" eaLnBrk="0" fontAlgn="base" latinLnBrk="0" hangingPunct="0">
              <a:lnSpc>
                <a:spcPct val="100000"/>
              </a:lnSpc>
              <a:spcBef>
                <a:spcPct val="0"/>
              </a:spcBef>
              <a:spcAft>
                <a:spcPct val="0"/>
              </a:spcAft>
              <a:buClrTx/>
              <a:buSzTx/>
              <a:tabLst/>
              <a:defRPr/>
            </a:pPr>
            <a:r>
              <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16 </a:t>
            </a:r>
            <a:r>
              <a:rPr kumimoji="0" lang="zh-TW" altLang="en-US" sz="32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從他豐滿的恩典裡，我們都領受了，而且恩上加恩。</a:t>
            </a:r>
            <a:endPar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36801459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3D37A-9110-62BB-AB63-6C71F571B5B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935F510-DDED-BF5C-1F1D-AB81478D175C}"/>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FABF5F88-1793-8B0C-CD3F-E0B525EE5742}"/>
              </a:ext>
            </a:extLst>
          </p:cNvPr>
          <p:cNvSpPr txBox="1"/>
          <p:nvPr/>
        </p:nvSpPr>
        <p:spPr>
          <a:xfrm>
            <a:off x="1109773" y="436007"/>
            <a:ext cx="9990195" cy="1938992"/>
          </a:xfrm>
          <a:prstGeom prst="rect">
            <a:avLst/>
          </a:prstGeom>
          <a:noFill/>
        </p:spPr>
        <p:txBody>
          <a:bodyPr wrap="square">
            <a:spAutoFit/>
          </a:bodyPr>
          <a:lstStyle/>
          <a:p>
            <a:pPr marL="514350" marR="0" lvl="0" indent="-514350" algn="l" defTabSz="457200" rtl="0" eaLnBrk="0" fontAlgn="base" latinLnBrk="0" hangingPunct="0">
              <a:lnSpc>
                <a:spcPct val="100000"/>
              </a:lnSpc>
              <a:spcBef>
                <a:spcPct val="0"/>
              </a:spcBef>
              <a:spcAft>
                <a:spcPct val="0"/>
              </a:spcAft>
              <a:buClrTx/>
              <a:buSzTx/>
              <a:buAutoNum type="arabicPeriod" startAt="2"/>
              <a:tabLst/>
              <a:defRPr/>
            </a:pPr>
            <a:r>
              <a:rPr kumimoji="0" lang="en-US" altLang="zh-TW" sz="3200" b="1" i="0" u="sng" strike="noStrike" kern="1200" cap="none" spc="0" normalizeH="0" baseline="0" noProof="0" dirty="0">
                <a:ln>
                  <a:noFill/>
                </a:ln>
                <a:solidFill>
                  <a:srgbClr val="C00000"/>
                </a:solidFill>
                <a:effectLst/>
                <a:uLnTx/>
                <a:uFillTx/>
                <a:latin typeface="Century" panose="02040604050505020304" pitchFamily="18" charset="0"/>
                <a:ea typeface="Yu Gothic UI Semibold" panose="020B0700000000000000" pitchFamily="34" charset="-128"/>
              </a:rPr>
              <a:t>The Love of God –</a:t>
            </a:r>
            <a:r>
              <a:rPr kumimoji="0" lang="zh-TW" altLang="en-US" sz="3200" b="1" i="0" u="sng" strike="noStrike" kern="1200" cap="none" spc="0" normalizeH="0" baseline="0" noProof="0" dirty="0">
                <a:ln>
                  <a:noFill/>
                </a:ln>
                <a:solidFill>
                  <a:srgbClr val="C00000"/>
                </a:solidFill>
                <a:effectLst/>
                <a:uLnTx/>
                <a:uFillTx/>
                <a:latin typeface="Century" panose="02040604050505020304" pitchFamily="18" charset="0"/>
                <a:ea typeface="Yu Gothic UI Semibold" panose="020B0700000000000000" pitchFamily="34" charset="-128"/>
              </a:rPr>
              <a:t> </a:t>
            </a:r>
            <a:r>
              <a:rPr kumimoji="0" lang="zh-TW" altLang="en-US" sz="3600" b="1" i="0" u="sng" strike="noStrike" kern="1200" cap="none" spc="0" normalizeH="0" baseline="0" noProof="0" dirty="0">
                <a:ln>
                  <a:noFill/>
                </a:ln>
                <a:solidFill>
                  <a:srgbClr val="C00000"/>
                </a:solidFill>
                <a:effectLst/>
                <a:uLnTx/>
                <a:uFillTx/>
                <a:latin typeface="Century" panose="02040604050505020304" pitchFamily="18" charset="0"/>
                <a:ea typeface="Yu Gothic UI Semibold" panose="020B0700000000000000" pitchFamily="34" charset="-128"/>
              </a:rPr>
              <a:t>天父上帝的愛</a:t>
            </a:r>
            <a:r>
              <a:rPr kumimoji="0" lang="en-US" altLang="zh-TW" sz="3200" b="1" i="0" u="sng" strike="noStrike" kern="1200" cap="none" spc="0" normalizeH="0" baseline="0" noProof="0" dirty="0">
                <a:ln>
                  <a:noFill/>
                </a:ln>
                <a:solidFill>
                  <a:srgbClr val="C00000"/>
                </a:solidFill>
                <a:effectLst/>
                <a:uLnTx/>
                <a:uFillTx/>
                <a:latin typeface="Century" panose="02040604050505020304" pitchFamily="18" charset="0"/>
                <a:ea typeface="Yu Gothic UI Semibold" panose="020B0700000000000000" pitchFamily="34" charset="-128"/>
              </a:rPr>
              <a:t> </a:t>
            </a:r>
          </a:p>
          <a:p>
            <a:pPr marL="514350" marR="0" lvl="0" indent="-514350" algn="l" defTabSz="457200" rtl="0" eaLnBrk="0" fontAlgn="base" latinLnBrk="0" hangingPunct="0">
              <a:lnSpc>
                <a:spcPct val="100000"/>
              </a:lnSpc>
              <a:spcBef>
                <a:spcPct val="0"/>
              </a:spcBef>
              <a:spcAft>
                <a:spcPct val="0"/>
              </a:spcAft>
              <a:buClrTx/>
              <a:buSzTx/>
              <a:buAutoNum type="arabicPeriod" startAt="2"/>
              <a:tabLst/>
              <a:defRPr/>
            </a:pPr>
            <a:endParaRPr lang="en-US" altLang="zh-TW" sz="2800" b="1" u="sng" dirty="0">
              <a:solidFill>
                <a:srgbClr val="C00000"/>
              </a:solidFill>
              <a:latin typeface="Century" panose="02040604050505020304" pitchFamily="18" charset="0"/>
              <a:ea typeface="Yu Gothic UI Semibold" panose="020B0700000000000000" pitchFamily="34" charset="-128"/>
            </a:endParaRPr>
          </a:p>
          <a:p>
            <a:pPr marR="0" lvl="0" algn="l" defTabSz="457200" rtl="0" eaLnBrk="0" fontAlgn="base" latinLnBrk="0" hangingPunct="0">
              <a:lnSpc>
                <a:spcPct val="100000"/>
              </a:lnSpc>
              <a:spcBef>
                <a:spcPct val="0"/>
              </a:spcBef>
              <a:spcAft>
                <a:spcPct val="0"/>
              </a:spcAft>
              <a:buClrTx/>
              <a:buSzTx/>
              <a:tabLst/>
              <a:defRPr/>
            </a:pPr>
            <a:r>
              <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God’s love is complete, full, pure (Parable of the lost son- Luke 15). God so loved us and loves us…</a:t>
            </a:r>
          </a:p>
        </p:txBody>
      </p:sp>
    </p:spTree>
    <p:extLst>
      <p:ext uri="{BB962C8B-B14F-4D97-AF65-F5344CB8AC3E}">
        <p14:creationId xmlns:p14="http://schemas.microsoft.com/office/powerpoint/2010/main" val="19524207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297C1-FFD3-45F6-76EF-532AFB00A54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7EAF9D6-39DA-6A5B-7757-A503F9B5F7BB}"/>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5334B250-EC26-6E63-3FF6-FA202BEACBE1}"/>
              </a:ext>
            </a:extLst>
          </p:cNvPr>
          <p:cNvSpPr txBox="1"/>
          <p:nvPr/>
        </p:nvSpPr>
        <p:spPr>
          <a:xfrm>
            <a:off x="982605" y="339117"/>
            <a:ext cx="10349070" cy="5770811"/>
          </a:xfrm>
          <a:prstGeom prst="rect">
            <a:avLst/>
          </a:prstGeom>
          <a:noFill/>
        </p:spPr>
        <p:txBody>
          <a:bodyPr wrap="square">
            <a:spAutoFit/>
          </a:bodyPr>
          <a:lstStyle/>
          <a:p>
            <a:pPr marL="514350" marR="0" lvl="0" indent="-514350" algn="l" defTabSz="457200" rtl="0" eaLnBrk="0" fontAlgn="base" latinLnBrk="0" hangingPunct="0">
              <a:lnSpc>
                <a:spcPct val="100000"/>
              </a:lnSpc>
              <a:spcBef>
                <a:spcPct val="0"/>
              </a:spcBef>
              <a:spcAft>
                <a:spcPct val="0"/>
              </a:spcAft>
              <a:buClrTx/>
              <a:buSzTx/>
              <a:buAutoNum type="arabicPeriod" startAt="3"/>
              <a:tabLst/>
              <a:defRPr/>
            </a:pPr>
            <a:r>
              <a:rPr kumimoji="0" lang="en-US" altLang="zh-TW" sz="28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The Fellowship of The Holy Spirit –</a:t>
            </a:r>
            <a:r>
              <a:rPr kumimoji="0" lang="zh-TW" altLang="en-US" sz="28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聖靈的交通感動</a:t>
            </a:r>
            <a:r>
              <a:rPr kumimoji="0" lang="en-US" altLang="zh-TW" sz="28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 </a:t>
            </a:r>
          </a:p>
          <a:p>
            <a:pPr marL="514350" marR="0" lvl="0" indent="-514350" algn="l" defTabSz="457200" rtl="0" eaLnBrk="0" fontAlgn="base" latinLnBrk="0" hangingPunct="0">
              <a:lnSpc>
                <a:spcPct val="100000"/>
              </a:lnSpc>
              <a:spcBef>
                <a:spcPct val="0"/>
              </a:spcBef>
              <a:spcAft>
                <a:spcPct val="0"/>
              </a:spcAft>
              <a:buClrTx/>
              <a:buSzTx/>
              <a:buAutoNum type="arabicPeriod" startAt="3"/>
              <a:tabLst/>
              <a:defRPr/>
            </a:pPr>
            <a:endParaRPr lang="en-US" altLang="zh-TW" sz="1400" b="1" u="sng" dirty="0">
              <a:solidFill>
                <a:srgbClr val="C00000"/>
              </a:solidFill>
              <a:latin typeface="Yu Gothic UI Semibold" panose="020B0700000000000000" pitchFamily="34" charset="-128"/>
              <a:ea typeface="Yu Gothic UI Semibold" panose="020B0700000000000000" pitchFamily="34" charset="-128"/>
            </a:endParaRPr>
          </a:p>
          <a:p>
            <a:pPr marR="0" lvl="0" algn="l" defTabSz="457200" rtl="0" eaLnBrk="0" fontAlgn="base" latinLnBrk="0" hangingPunct="0">
              <a:lnSpc>
                <a:spcPct val="100000"/>
              </a:lnSpc>
              <a:spcBef>
                <a:spcPct val="0"/>
              </a:spcBef>
              <a:spcAft>
                <a:spcPct val="0"/>
              </a:spcAft>
              <a:buClrTx/>
              <a:buSzTx/>
              <a:tabLst/>
              <a:defRPr/>
            </a:pPr>
            <a:r>
              <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Jesus said that it is better that he leaves so He could send The Holy Spirit to the believers. </a:t>
            </a:r>
          </a:p>
          <a:p>
            <a:pPr marR="0" lvl="0" algn="l" defTabSz="457200" rtl="0" eaLnBrk="0" fontAlgn="base" latinLnBrk="0" hangingPunct="0">
              <a:lnSpc>
                <a:spcPct val="100000"/>
              </a:lnSpc>
              <a:spcBef>
                <a:spcPct val="0"/>
              </a:spcBef>
              <a:spcAft>
                <a:spcPct val="0"/>
              </a:spcAft>
              <a:buClrTx/>
              <a:buSzTx/>
              <a:tabLst/>
              <a:defRPr/>
            </a:pPr>
            <a:endParaRPr lang="en-US" altLang="zh-TW" sz="1200" b="1" noProof="0" dirty="0">
              <a:solidFill>
                <a:srgbClr val="002060"/>
              </a:solidFill>
              <a:latin typeface="Yu Gothic UI Semibold" panose="020B0700000000000000" pitchFamily="34" charset="-128"/>
              <a:ea typeface="Yu Gothic UI Semibold" panose="020B0700000000000000" pitchFamily="34" charset="-128"/>
            </a:endParaRPr>
          </a:p>
          <a:p>
            <a:pPr marR="0" lvl="0" algn="l" defTabSz="457200" rtl="0" eaLnBrk="0" fontAlgn="base" latinLnBrk="0" hangingPunct="0">
              <a:lnSpc>
                <a:spcPct val="100000"/>
              </a:lnSpc>
              <a:spcBef>
                <a:spcPct val="0"/>
              </a:spcBef>
              <a:spcAft>
                <a:spcPct val="0"/>
              </a:spcAft>
              <a:buClrTx/>
              <a:buSzTx/>
              <a:tabLst/>
              <a:defRPr/>
            </a:pPr>
            <a:r>
              <a:rPr kumimoji="0" lang="zh-TW" altLang="en-US" sz="32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約翰福音 </a:t>
            </a:r>
            <a:r>
              <a:rPr kumimoji="0" lang="en-US" altLang="zh-TW" sz="32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John 16:7  </a:t>
            </a:r>
            <a:r>
              <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“Nevertheless I tell you the truth. It is to your advantage that I go away; for if I do not go away, the Helper will not come to you; but if I depart, I will send Him to you.” (NKJV)   </a:t>
            </a:r>
            <a:r>
              <a:rPr kumimoji="0" lang="zh-TW" altLang="en-US" sz="32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然而，我將真情告訴你們，我去是與你們有益的；我若不去，保惠師就不到你們這裡來；我若去，就差他來。</a:t>
            </a:r>
            <a:endPar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R="0" lvl="0" algn="l" defTabSz="457200" rtl="0" eaLnBrk="0" fontAlgn="base" latinLnBrk="0" hangingPunct="0">
              <a:lnSpc>
                <a:spcPct val="100000"/>
              </a:lnSpc>
              <a:spcBef>
                <a:spcPct val="0"/>
              </a:spcBef>
              <a:spcAft>
                <a:spcPct val="0"/>
              </a:spcAft>
              <a:buClrTx/>
              <a:buSzTx/>
              <a:tabLst/>
              <a:defRPr/>
            </a:pPr>
            <a:endParaRPr lang="en-US" altLang="zh-TW" sz="1100" b="1" dirty="0">
              <a:solidFill>
                <a:srgbClr val="002060"/>
              </a:solidFill>
              <a:latin typeface="Yu Gothic UI Semibold" panose="020B0700000000000000" pitchFamily="34" charset="-128"/>
              <a:ea typeface="Yu Gothic UI Semibold" panose="020B0700000000000000" pitchFamily="34" charset="-128"/>
            </a:endParaRPr>
          </a:p>
          <a:p>
            <a:pPr marR="0" lvl="0" algn="l" defTabSz="457200" rtl="0" eaLnBrk="0" fontAlgn="base" latinLnBrk="0" hangingPunct="0">
              <a:lnSpc>
                <a:spcPct val="100000"/>
              </a:lnSpc>
              <a:spcBef>
                <a:spcPct val="0"/>
              </a:spcBef>
              <a:spcAft>
                <a:spcPct val="0"/>
              </a:spcAft>
              <a:buClrTx/>
              <a:buSzTx/>
              <a:tabLst/>
              <a:defRPr/>
            </a:pPr>
            <a:r>
              <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Jesus is talking about Holy Spirit! </a:t>
            </a:r>
            <a:r>
              <a:rPr kumimoji="0" lang="zh-TW" altLang="en-US"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en-US" altLang="zh-TW" sz="2800" b="1" i="0"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Jesus the 2nd Adam came to restore what Adam lost in the Garden of Eden.</a:t>
            </a:r>
          </a:p>
        </p:txBody>
      </p:sp>
    </p:spTree>
    <p:extLst>
      <p:ext uri="{BB962C8B-B14F-4D97-AF65-F5344CB8AC3E}">
        <p14:creationId xmlns:p14="http://schemas.microsoft.com/office/powerpoint/2010/main" val="38761303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E0E19-DA2C-B2D3-0405-DB292CF00EC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D7E5E8E-3B82-B551-1314-3822A65F0202}"/>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59C02FE6-01D9-0BC1-C858-82E5754DA613}"/>
              </a:ext>
            </a:extLst>
          </p:cNvPr>
          <p:cNvSpPr txBox="1"/>
          <p:nvPr/>
        </p:nvSpPr>
        <p:spPr>
          <a:xfrm>
            <a:off x="981013" y="436007"/>
            <a:ext cx="10489942" cy="4832092"/>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28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The Personality and Works of Holy Spirit</a:t>
            </a:r>
            <a:r>
              <a:rPr kumimoji="0" lang="zh-TW" altLang="en-US" sz="4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 </a:t>
            </a:r>
            <a:r>
              <a:rPr kumimoji="0" lang="zh-TW" altLang="en-US" sz="32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聖靈的位格與工作</a:t>
            </a:r>
            <a:endParaRPr kumimoji="0" lang="en-US" altLang="zh-TW" sz="28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L="457200" marR="0" lvl="0" indent="-4572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The Holy Spirit has a mind – Rom. 8:27</a:t>
            </a:r>
          </a:p>
          <a:p>
            <a:pPr marL="457200" marR="0" lvl="0" indent="-4572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The Holy Spirit has a will – 1 Cor.12:11</a:t>
            </a:r>
          </a:p>
          <a:p>
            <a:pPr marL="457200" marR="0" lvl="0" indent="-4572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The Holy spirit has emotions – Rom.15, Gal. 2, Eph. 4:30</a:t>
            </a:r>
          </a:p>
          <a:p>
            <a:pPr marL="457200" marR="0" lvl="0" indent="-4572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The Holy Spirit Comforts – Acts 9:31</a:t>
            </a:r>
          </a:p>
          <a:p>
            <a:pPr marL="457200" marR="0" lvl="0" indent="-4572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The Holy Spirit Speaks – Heb. 3:7; 1 Tim.1:7 </a:t>
            </a:r>
          </a:p>
          <a:p>
            <a:pPr marL="457200" marR="0" lvl="0" indent="-4572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The Holy Spirit Teaches – Note: Teachers communicate…</a:t>
            </a:r>
          </a:p>
          <a:p>
            <a:pPr marL="457200" marR="0" lvl="0" indent="-4572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The Holy Spirit can be Insulted – Heb. 10:29</a:t>
            </a:r>
          </a:p>
          <a:p>
            <a:pPr marL="457200" marR="0" lvl="0" indent="-4572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The Holy Spirit can be Resisted – Acts 7:51</a:t>
            </a:r>
          </a:p>
          <a:p>
            <a:pPr marL="457200" marR="0" lvl="0" indent="-4572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The Holy Spirit can be Lied To – Acts 5</a:t>
            </a:r>
          </a:p>
        </p:txBody>
      </p:sp>
    </p:spTree>
    <p:extLst>
      <p:ext uri="{BB962C8B-B14F-4D97-AF65-F5344CB8AC3E}">
        <p14:creationId xmlns:p14="http://schemas.microsoft.com/office/powerpoint/2010/main" val="2727583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D5342-50B7-166E-7D43-A95B1A7E40E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830BAEF-576D-072D-E619-53FACBDB1A12}"/>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1A1AD605-403E-12C3-5A50-38CFA02BA967}"/>
              </a:ext>
            </a:extLst>
          </p:cNvPr>
          <p:cNvSpPr txBox="1"/>
          <p:nvPr/>
        </p:nvSpPr>
        <p:spPr>
          <a:xfrm>
            <a:off x="902289" y="436007"/>
            <a:ext cx="10415682" cy="6124754"/>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2800" b="1" i="0" u="sng" strike="noStrike" kern="1200" cap="none" spc="0" normalizeH="0" baseline="0" noProof="0" dirty="0">
                <a:ln>
                  <a:noFill/>
                </a:ln>
                <a:solidFill>
                  <a:srgbClr val="C00000"/>
                </a:solidFill>
                <a:effectLst/>
                <a:uLnTx/>
                <a:uFillTx/>
                <a:latin typeface="Century" panose="02040604050505020304" pitchFamily="18" charset="0"/>
                <a:ea typeface="Yu Gothic UI Semibold" panose="020B0700000000000000" pitchFamily="34" charset="-128"/>
              </a:rPr>
              <a:t>The Personality and Works of Holy Spirit</a:t>
            </a:r>
            <a:r>
              <a:rPr kumimoji="0" lang="zh-TW" altLang="en-US" sz="2400" b="1" i="0" u="sng" strike="noStrike" kern="1200" cap="none" spc="0" normalizeH="0" baseline="0" noProof="0" dirty="0">
                <a:ln>
                  <a:noFill/>
                </a:ln>
                <a:solidFill>
                  <a:srgbClr val="C00000"/>
                </a:solidFill>
                <a:effectLst/>
                <a:uLnTx/>
                <a:uFillTx/>
                <a:latin typeface="Century" panose="02040604050505020304" pitchFamily="18" charset="0"/>
                <a:ea typeface="Yu Gothic UI Semibold" panose="020B0700000000000000" pitchFamily="34" charset="-128"/>
              </a:rPr>
              <a:t>  </a:t>
            </a:r>
            <a:r>
              <a:rPr kumimoji="0" lang="zh-TW" altLang="en-US" sz="3200" b="1" i="0" u="sng" strike="noStrike" kern="1200" cap="none" spc="0" normalizeH="0" baseline="0" noProof="0" dirty="0">
                <a:ln>
                  <a:noFill/>
                </a:ln>
                <a:solidFill>
                  <a:srgbClr val="C00000"/>
                </a:solidFill>
                <a:effectLst/>
                <a:uLnTx/>
                <a:uFillTx/>
                <a:latin typeface="Century" panose="02040604050505020304" pitchFamily="18" charset="0"/>
                <a:ea typeface="Yu Gothic UI Semibold" panose="020B0700000000000000" pitchFamily="34" charset="-128"/>
              </a:rPr>
              <a:t>聖靈的位格與工作</a:t>
            </a:r>
            <a:endParaRPr kumimoji="0" lang="en-US" altLang="zh-TW" sz="2800" b="1" i="0" u="sng" strike="noStrike" kern="1200" cap="none" spc="0" normalizeH="0" baseline="0" noProof="0" dirty="0">
              <a:ln>
                <a:noFill/>
              </a:ln>
              <a:solidFill>
                <a:srgbClr val="C00000"/>
              </a:solidFill>
              <a:effectLst/>
              <a:uLnTx/>
              <a:uFillTx/>
              <a:latin typeface="Century" panose="02040604050505020304" pitchFamily="18" charset="0"/>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400" b="1" i="0" u="none" strike="noStrike" kern="1200" cap="none" spc="0" normalizeH="0" baseline="0" noProof="0" dirty="0">
              <a:ln>
                <a:noFill/>
              </a:ln>
              <a:solidFill>
                <a:srgbClr val="002060"/>
              </a:solidFill>
              <a:effectLst/>
              <a:uLnTx/>
              <a:uFillTx/>
              <a:latin typeface="Century" panose="02040604050505020304" pitchFamily="18" charset="0"/>
              <a:ea typeface="Yu Gothic UI Semibold" panose="020B0700000000000000" pitchFamily="34" charset="-128"/>
            </a:endParaRPr>
          </a:p>
          <a:p>
            <a:pPr marL="457200" marR="0" lvl="0" indent="-4572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The Holy Spirit Baptizes – Acts 1:5</a:t>
            </a:r>
          </a:p>
          <a:p>
            <a:pPr marL="457200" marR="0" lvl="0" indent="-4572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The Holy Spirit Fills – Acts 2:4</a:t>
            </a:r>
          </a:p>
          <a:p>
            <a:pPr marL="457200" marR="0" lvl="0" indent="-4572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The Holy Spirit gives you a Heavenly Language – Acts 2:4;     1 Cor. 14</a:t>
            </a:r>
          </a:p>
          <a:p>
            <a:pPr marL="457200" marR="0" lvl="0" indent="-4572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The Holy Spirit Empowers believers – Acts 1:8</a:t>
            </a:r>
          </a:p>
          <a:p>
            <a:pPr marL="457200" marR="0" lvl="0" indent="-4572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The Holy Spirit Distributes Gifts – 1 Cor. 12:11 </a:t>
            </a:r>
          </a:p>
          <a:p>
            <a:pPr marL="457200" marR="0" lvl="0" indent="-4572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The Holy Spirit Gives you Courage/Boldness – Acts 4:31</a:t>
            </a:r>
          </a:p>
          <a:p>
            <a:pPr marL="457200" marR="0" lvl="0" indent="-4572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The Holy Spirit Works Signs and Wonders - Acts 10:38; Book of Acts</a:t>
            </a:r>
          </a:p>
          <a:p>
            <a:pPr marL="457200" marR="0" lvl="0" indent="-4572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The Holy Spirit Glorifies Jesus – Acts 11:18; 21:20; Book of Acts; 2 Thess. 1:11-12</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13258206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3C5EE-94FC-82CE-ABA3-927F87F6477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B38EB12-DFDC-D947-4B8C-09FFE730A7FD}"/>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0AC15DD0-9BCD-11E3-B138-9516DDF63710}"/>
              </a:ext>
            </a:extLst>
          </p:cNvPr>
          <p:cNvSpPr txBox="1"/>
          <p:nvPr/>
        </p:nvSpPr>
        <p:spPr>
          <a:xfrm>
            <a:off x="1186903" y="647954"/>
            <a:ext cx="10088679" cy="4524315"/>
          </a:xfrm>
          <a:prstGeom prst="rect">
            <a:avLst/>
          </a:prstGeom>
          <a:noFill/>
        </p:spPr>
        <p:txBody>
          <a:bodyPr wrap="square">
            <a:spAutoFit/>
          </a:bodyPr>
          <a:lstStyle/>
          <a:p>
            <a:pPr marR="0" lvl="0" algn="l" defTabSz="457200" rtl="0" eaLnBrk="0" fontAlgn="base" latinLnBrk="0" hangingPunct="0">
              <a:lnSpc>
                <a:spcPct val="100000"/>
              </a:lnSpc>
              <a:spcBef>
                <a:spcPct val="0"/>
              </a:spcBef>
              <a:spcAft>
                <a:spcPct val="0"/>
              </a:spcAft>
              <a:buClrTx/>
              <a:buSzTx/>
              <a:tabLst/>
              <a:defRPr/>
            </a:pPr>
            <a:r>
              <a:rPr kumimoji="0" lang="en-US" altLang="zh-TW" sz="32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Every believer is to experience three encounters with Holy Spirit</a:t>
            </a:r>
            <a:r>
              <a:rPr kumimoji="0" lang="zh-TW" altLang="en-US" sz="32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 </a:t>
            </a:r>
            <a:r>
              <a:rPr kumimoji="0" lang="en-US" altLang="zh-TW" sz="2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 </a:t>
            </a:r>
            <a:r>
              <a:rPr kumimoji="0" lang="zh-TW" altLang="en-US" sz="2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每個信徒都需要在三方面經歷聖靈</a:t>
            </a:r>
            <a:endParaRPr kumimoji="0" lang="en-US" altLang="zh-TW"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endParaRPr>
          </a:p>
          <a:p>
            <a:pPr marR="0" lvl="0" algn="l" defTabSz="457200" rtl="0" eaLnBrk="0" fontAlgn="base" latinLnBrk="0" hangingPunct="0">
              <a:lnSpc>
                <a:spcPct val="100000"/>
              </a:lnSpc>
              <a:spcBef>
                <a:spcPct val="0"/>
              </a:spcBef>
              <a:spcAft>
                <a:spcPct val="0"/>
              </a:spcAft>
              <a:buClrTx/>
              <a:buSzTx/>
              <a:tabLst/>
              <a:defRPr/>
            </a:pPr>
            <a:endParaRPr lang="en-US" altLang="zh-TW" b="1" dirty="0">
              <a:solidFill>
                <a:srgbClr val="C00000"/>
              </a:solidFill>
              <a:latin typeface="Yu Gothic UI Semibold" panose="020B0700000000000000" pitchFamily="34" charset="-128"/>
              <a:ea typeface="Yu Gothic UI Semibold" panose="020B0700000000000000" pitchFamily="34" charset="-128"/>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lang="en-US" altLang="zh-TW" sz="3200" b="1" dirty="0">
                <a:solidFill>
                  <a:srgbClr val="002060"/>
                </a:solidFill>
                <a:latin typeface="Yu Gothic UI Semibold" panose="020B0700000000000000" pitchFamily="34" charset="-128"/>
                <a:ea typeface="Yu Gothic UI Semibold" panose="020B0700000000000000" pitchFamily="34" charset="-128"/>
              </a:rPr>
              <a:t>B</a:t>
            </a:r>
            <a:r>
              <a:rPr kumimoji="0" lang="en-US" altLang="zh-TW" sz="3200" b="1" i="0" u="none" strike="noStrike" kern="1200" cap="none" spc="0" normalizeH="0" baseline="0" noProof="0" dirty="0" err="1">
                <a:ln>
                  <a:noFill/>
                </a:ln>
                <a:solidFill>
                  <a:srgbClr val="002060"/>
                </a:solidFill>
                <a:effectLst/>
                <a:uLnTx/>
                <a:uFillTx/>
                <a:latin typeface="Yu Gothic UI Semibold" panose="020B0700000000000000" pitchFamily="34" charset="-128"/>
                <a:ea typeface="Yu Gothic UI Semibold" panose="020B0700000000000000" pitchFamily="34" charset="-128"/>
              </a:rPr>
              <a:t>orn</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of the Spirit </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從聖靈而生</a:t>
            </a: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(John 3:5-6)</a:t>
            </a: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1600" b="1" dirty="0">
              <a:solidFill>
                <a:srgbClr val="002060"/>
              </a:solidFill>
              <a:latin typeface="Yu Gothic UI Semibold" panose="020B0700000000000000" pitchFamily="34" charset="-128"/>
              <a:ea typeface="Yu Gothic UI Semibold" panose="020B0700000000000000" pitchFamily="34" charset="-128"/>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lang="en-US" altLang="zh-TW" sz="3200" b="1" dirty="0">
                <a:solidFill>
                  <a:srgbClr val="002060"/>
                </a:solidFill>
                <a:latin typeface="Yu Gothic UI Semibold" panose="020B0700000000000000" pitchFamily="34" charset="-128"/>
                <a:ea typeface="Yu Gothic UI Semibold" panose="020B0700000000000000" pitchFamily="34" charset="-128"/>
              </a:rPr>
              <a:t>B</a:t>
            </a:r>
            <a:r>
              <a:rPr kumimoji="0" lang="en-US" altLang="zh-TW" sz="3200" b="1" i="0" u="none" strike="noStrike" kern="1200" cap="none" spc="0" normalizeH="0" baseline="0" noProof="0" dirty="0" err="1">
                <a:ln>
                  <a:noFill/>
                </a:ln>
                <a:solidFill>
                  <a:srgbClr val="002060"/>
                </a:solidFill>
                <a:effectLst/>
                <a:uLnTx/>
                <a:uFillTx/>
                <a:latin typeface="Yu Gothic UI Semibold" panose="020B0700000000000000" pitchFamily="34" charset="-128"/>
                <a:ea typeface="Yu Gothic UI Semibold" panose="020B0700000000000000" pitchFamily="34" charset="-128"/>
              </a:rPr>
              <a:t>aptized</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in or with the Spirit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受聖靈的洗</a:t>
            </a: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(Luke 3:16; Acts 1:5) </a:t>
            </a:r>
            <a:endParaRPr lang="en-US" altLang="zh-TW" sz="2800" b="1" dirty="0">
              <a:solidFill>
                <a:srgbClr val="002060"/>
              </a:solidFill>
              <a:latin typeface="Yu Gothic UI Semibold" panose="020B0700000000000000" pitchFamily="34" charset="-128"/>
              <a:ea typeface="Yu Gothic UI Semibold" panose="020B0700000000000000" pitchFamily="34" charset="-128"/>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lang="en-US" altLang="zh-TW" sz="1600" b="1" dirty="0">
              <a:solidFill>
                <a:srgbClr val="002060"/>
              </a:solidFill>
              <a:latin typeface="Yu Gothic UI Semibold" panose="020B0700000000000000" pitchFamily="34" charset="-128"/>
              <a:ea typeface="Yu Gothic UI Semibold" panose="020B0700000000000000" pitchFamily="34" charset="-128"/>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lang="en-US" altLang="zh-TW" sz="3200" b="1" dirty="0">
                <a:solidFill>
                  <a:srgbClr val="002060"/>
                </a:solidFill>
                <a:latin typeface="Yu Gothic UI Semibold" panose="020B0700000000000000" pitchFamily="34" charset="-128"/>
                <a:ea typeface="Yu Gothic UI Semibold" panose="020B0700000000000000" pitchFamily="34" charset="-128"/>
              </a:rPr>
              <a:t>F</a:t>
            </a:r>
            <a:r>
              <a:rPr kumimoji="0" lang="en-US" altLang="zh-TW" sz="3200" b="1" i="0" u="none" strike="noStrike" kern="1200" cap="none" spc="0" normalizeH="0" baseline="0" noProof="0" dirty="0" err="1">
                <a:ln>
                  <a:noFill/>
                </a:ln>
                <a:solidFill>
                  <a:srgbClr val="002060"/>
                </a:solidFill>
                <a:effectLst/>
                <a:uLnTx/>
                <a:uFillTx/>
                <a:latin typeface="Yu Gothic UI Semibold" panose="020B0700000000000000" pitchFamily="34" charset="-128"/>
                <a:ea typeface="Yu Gothic UI Semibold" panose="020B0700000000000000" pitchFamily="34" charset="-128"/>
              </a:rPr>
              <a:t>illed</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with the Spirit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被聖靈充滿</a:t>
            </a: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(Eph. 5:18-19).</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9598733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A35DD-CF0F-DC48-9F01-76DBF6C9F56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E216C40-E50C-A187-A066-B767BF7D10F7}"/>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73E257BA-6C42-6AD2-3EC0-682F629B82DE}"/>
              </a:ext>
            </a:extLst>
          </p:cNvPr>
          <p:cNvSpPr txBox="1"/>
          <p:nvPr/>
        </p:nvSpPr>
        <p:spPr>
          <a:xfrm>
            <a:off x="890177" y="647954"/>
            <a:ext cx="10518628" cy="5078313"/>
          </a:xfrm>
          <a:prstGeom prst="rect">
            <a:avLst/>
          </a:prstGeom>
          <a:noFill/>
        </p:spPr>
        <p:txBody>
          <a:bodyPr wrap="square">
            <a:spAutoFit/>
          </a:bodyPr>
          <a:lstStyle/>
          <a:p>
            <a:pPr marR="0" lvl="0" algn="l" defTabSz="457200" rtl="0" eaLnBrk="0" fontAlgn="base" latinLnBrk="0" hangingPunct="0">
              <a:lnSpc>
                <a:spcPct val="100000"/>
              </a:lnSpc>
              <a:spcBef>
                <a:spcPct val="0"/>
              </a:spcBef>
              <a:spcAft>
                <a:spcPct val="0"/>
              </a:spcAft>
              <a:buClrTx/>
              <a:buSzTx/>
              <a:tabLst/>
              <a:defRPr/>
            </a:pPr>
            <a:r>
              <a:rPr kumimoji="0" lang="en-US" altLang="zh-TW" sz="32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Humans are not created to depend on Human strength</a:t>
            </a:r>
            <a:r>
              <a:rPr kumimoji="0" lang="en-US" altLang="zh-TW"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a:t>
            </a:r>
          </a:p>
          <a:p>
            <a:pPr marR="0" lvl="0" algn="l" defTabSz="457200" rtl="0" eaLnBrk="0" fontAlgn="base" latinLnBrk="0" hangingPunct="0">
              <a:lnSpc>
                <a:spcPct val="100000"/>
              </a:lnSpc>
              <a:spcBef>
                <a:spcPct val="0"/>
              </a:spcBef>
              <a:spcAft>
                <a:spcPct val="0"/>
              </a:spcAft>
              <a:buClrTx/>
              <a:buSzTx/>
              <a:tabLst/>
              <a:defRPr/>
            </a:pPr>
            <a:r>
              <a:rPr lang="zh-TW" altLang="en-US" sz="3600" b="1" dirty="0">
                <a:solidFill>
                  <a:srgbClr val="C00000"/>
                </a:solidFill>
                <a:latin typeface="Yu Gothic UI Semibold" panose="020B0700000000000000" pitchFamily="34" charset="-128"/>
                <a:ea typeface="Yu Gothic UI Semibold" panose="020B0700000000000000" pitchFamily="34" charset="-128"/>
              </a:rPr>
              <a:t>神創造人並不是要我們去依靠人的力量！</a:t>
            </a:r>
            <a:endParaRPr kumimoji="0" lang="en-US" altLang="zh-TW"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endParaRPr>
          </a:p>
          <a:p>
            <a:pPr marR="0" lvl="0" algn="l" defTabSz="457200" rtl="0" eaLnBrk="0" fontAlgn="base" latinLnBrk="0" hangingPunct="0">
              <a:lnSpc>
                <a:spcPct val="100000"/>
              </a:lnSpc>
              <a:spcBef>
                <a:spcPct val="0"/>
              </a:spcBef>
              <a:spcAft>
                <a:spcPct val="0"/>
              </a:spcAft>
              <a:buClrTx/>
              <a:buSzTx/>
              <a:tabLst/>
              <a:defRPr/>
            </a:pPr>
            <a:endParaRPr kumimoji="0" lang="en-US" altLang="zh-TW" sz="2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R="0" lvl="0" algn="l" defTabSz="457200" rtl="0" eaLnBrk="0" fontAlgn="base" latinLnBrk="0" hangingPunct="0">
              <a:lnSpc>
                <a:spcPct val="100000"/>
              </a:lnSpc>
              <a:spcBef>
                <a:spcPct val="0"/>
              </a:spcBef>
              <a:spcAft>
                <a:spcPct val="0"/>
              </a:spcAft>
              <a:buClrTx/>
              <a:buSzTx/>
              <a:tabLst/>
              <a:defRPr/>
            </a:pP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We are Not simply to be a Human Driven Church, or a Purpose Driven Church. We are to be a </a:t>
            </a:r>
            <a:r>
              <a:rPr kumimoji="0" lang="en-US" altLang="zh-TW" sz="28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Power Driven Church</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p>
          <a:p>
            <a:pPr marR="0" lvl="0" algn="l" defTabSz="457200" rtl="0" eaLnBrk="0" fontAlgn="base" latinLnBrk="0" hangingPunct="0">
              <a:lnSpc>
                <a:spcPct val="100000"/>
              </a:lnSpc>
              <a:spcBef>
                <a:spcPct val="0"/>
              </a:spcBef>
              <a:spcAft>
                <a:spcPct val="0"/>
              </a:spcAft>
              <a:buClrTx/>
              <a:buSzTx/>
              <a:tabLst/>
              <a:defRPr/>
            </a:pPr>
            <a:endParaRPr lang="en-US" altLang="zh-TW" sz="2800" b="1" dirty="0">
              <a:solidFill>
                <a:srgbClr val="002060"/>
              </a:solidFill>
              <a:latin typeface="Yu Gothic UI Semibold" panose="020B0700000000000000" pitchFamily="34" charset="-128"/>
              <a:ea typeface="Yu Gothic UI Semibold" panose="020B0700000000000000" pitchFamily="34" charset="-128"/>
            </a:endParaRPr>
          </a:p>
          <a:p>
            <a:pPr marR="0" lvl="0" algn="l" defTabSz="457200" rtl="0" eaLnBrk="0" fontAlgn="base" latinLnBrk="0" hangingPunct="0">
              <a:lnSpc>
                <a:spcPct val="100000"/>
              </a:lnSpc>
              <a:spcBef>
                <a:spcPct val="0"/>
              </a:spcBef>
              <a:spcAft>
                <a:spcPct val="0"/>
              </a:spcAft>
              <a:buClrTx/>
              <a:buSzTx/>
              <a:tabLst/>
              <a:defRPr/>
            </a:pP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“You will receive POWER when the Holy Spirit comes upon you…</a:t>
            </a:r>
          </a:p>
          <a:p>
            <a:pPr marR="0" lvl="0" algn="l" defTabSz="457200" rtl="0" eaLnBrk="0" fontAlgn="base" latinLnBrk="0" hangingPunct="0">
              <a:lnSpc>
                <a:spcPct val="100000"/>
              </a:lnSpc>
              <a:spcBef>
                <a:spcPct val="0"/>
              </a:spcBef>
              <a:spcAft>
                <a:spcPct val="0"/>
              </a:spcAft>
              <a:buClrTx/>
              <a:buSzTx/>
              <a:tabLst/>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但聖靈降臨在你們身上，你們就必得著能力</a:t>
            </a:r>
            <a:endParaRPr lang="en-US" altLang="zh-TW" sz="3600" b="1" dirty="0">
              <a:solidFill>
                <a:srgbClr val="002060"/>
              </a:solidFill>
              <a:latin typeface="Yu Gothic UI Semibold" panose="020B0700000000000000" pitchFamily="34" charset="-128"/>
              <a:ea typeface="Yu Gothic UI Semibold" panose="020B0700000000000000" pitchFamily="34" charset="-128"/>
            </a:endParaRPr>
          </a:p>
          <a:p>
            <a:pPr marR="0" lvl="0" algn="l" defTabSz="457200" rtl="0" eaLnBrk="0" fontAlgn="base" latinLnBrk="0" hangingPunct="0">
              <a:lnSpc>
                <a:spcPct val="100000"/>
              </a:lnSpc>
              <a:spcBef>
                <a:spcPct val="0"/>
              </a:spcBef>
              <a:spcAft>
                <a:spcPct val="0"/>
              </a:spcAft>
              <a:buClrTx/>
              <a:buSzTx/>
              <a:tabLst/>
              <a:defRPr/>
            </a:pPr>
            <a:endPar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19225989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79067-7D02-F64C-01B7-3E7924A389F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7E387AB-4FC5-17F3-7E9B-DE89CC7ACEB7}"/>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DF937C35-2675-5F32-E1CB-FF2FA53C5347}"/>
              </a:ext>
            </a:extLst>
          </p:cNvPr>
          <p:cNvSpPr txBox="1"/>
          <p:nvPr/>
        </p:nvSpPr>
        <p:spPr>
          <a:xfrm>
            <a:off x="256265" y="99012"/>
            <a:ext cx="11392143" cy="644791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使徒行傳</a:t>
            </a:r>
            <a:r>
              <a:rPr kumimoji="1" lang="zh-TW" altLang="en-US"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Acts 2:17-21</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900" b="1" dirty="0">
              <a:solidFill>
                <a:srgbClr val="000000"/>
              </a:solidFill>
              <a:highlight>
                <a:srgbClr val="FFFF00"/>
              </a:highlight>
              <a:latin typeface="Century" panose="02040604050505020304" pitchFamily="18" charset="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17 ‘In the last days </a:t>
            </a:r>
            <a:r>
              <a:rPr kumimoji="0" lang="en-US" sz="2800" b="1" i="0" u="none"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(Pentecost to 2nd Coming of Christ)</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God says, ‘I will pour out my Spirit upon all people. Your sons and daughters will prophesy. Your young men will see visions, and your old men will dream dreams.18 In those days I will pour out my Spirit even on my servants—men and women alike—and they will prophesy.  19 And I will cause wonders in the heavens above </a:t>
            </a:r>
            <a:r>
              <a:rPr kumimoji="0" lang="en-US" sz="2800" b="1" i="0" u="none"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(Wonderful things in Heaven)</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and signs on the earth below </a:t>
            </a:r>
            <a:r>
              <a:rPr kumimoji="0" lang="en-US" sz="2800" b="1" i="0" u="none"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(wars, rumors of wars, earthquakes, famines, pestilence, etc.)</a:t>
            </a:r>
            <a:r>
              <a:rPr kumimoji="0" lang="en-US" sz="2800" b="1" i="0" u="none" strike="noStrike" kern="1200" cap="none" spc="0" normalizeH="0" baseline="0" noProof="0" dirty="0">
                <a:ln>
                  <a:noFill/>
                </a:ln>
                <a:solidFill>
                  <a:schemeClr val="bg1"/>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—blood </a:t>
            </a:r>
            <a:r>
              <a:rPr kumimoji="0" lang="en-US" sz="2800" b="1" i="0" u="none"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(Blood of Jesus)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fire </a:t>
            </a:r>
            <a:r>
              <a:rPr kumimoji="0" lang="en-US" sz="2800" b="1" i="0" u="none"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(Fire of Pentecost)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clouds of smoke </a:t>
            </a:r>
            <a:r>
              <a:rPr kumimoji="0" lang="en-US" sz="2800" b="1" i="0" u="none"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(Presence/Glory of God).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20 The sun will become dark </a:t>
            </a:r>
            <a:r>
              <a:rPr kumimoji="0" lang="en-US" sz="2800" b="1" i="0" u="none"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(Solar Eclipse),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the moon will turn blood red </a:t>
            </a:r>
            <a:r>
              <a:rPr kumimoji="0" lang="en-US" sz="2800" b="1" i="0" u="none"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(Blood Moon)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before that great and glorious day of the LORD arrives. 21 But everyone who calls on the name of the LORD will be saved.’  (NLT)</a:t>
            </a:r>
          </a:p>
        </p:txBody>
      </p:sp>
    </p:spTree>
    <p:extLst>
      <p:ext uri="{BB962C8B-B14F-4D97-AF65-F5344CB8AC3E}">
        <p14:creationId xmlns:p14="http://schemas.microsoft.com/office/powerpoint/2010/main" val="29042407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23A63-CC16-7DDA-3822-0BD381F2516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D1D0E86-0EA5-63CD-66E2-57813F96EB24}"/>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B4A2AC63-DCA9-7B4D-5630-E4A9F94222FF}"/>
              </a:ext>
            </a:extLst>
          </p:cNvPr>
          <p:cNvSpPr txBox="1"/>
          <p:nvPr/>
        </p:nvSpPr>
        <p:spPr>
          <a:xfrm>
            <a:off x="430317" y="99012"/>
            <a:ext cx="11183145" cy="467820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使徒行傳</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Acts 2:17-21</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5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神說：在末後的日子，我要將我的靈澆灌凡有血氣的。你們的兒女要說預言；你們的少年人要見異象；老年人要做異夢。 在那些日子，我要將我的靈澆灌我的僕人和使女，他們就要說預言。 在天上，我要顯出奇事；在地下，我要顯出神蹟；有血，有火，有煙霧。</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日頭要變為黑暗，月亮要變為血；這都在主大而明顯的日子未到以前。 到那時候，凡求告主名的，就必得救。</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5393388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E4BAE-19F8-CF8F-3F0D-961FF6F8C6B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D2E8C45-1229-636D-AAA2-0AC842F97AE9}"/>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134B3274-A6F3-121D-32F8-6BCDFAE207EE}"/>
              </a:ext>
            </a:extLst>
          </p:cNvPr>
          <p:cNvSpPr txBox="1"/>
          <p:nvPr/>
        </p:nvSpPr>
        <p:spPr>
          <a:xfrm>
            <a:off x="1112800" y="381506"/>
            <a:ext cx="10088679" cy="5847755"/>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lang="en-US" altLang="zh-TW" sz="3200" b="1" dirty="0">
                <a:solidFill>
                  <a:srgbClr val="C00000"/>
                </a:solidFill>
                <a:latin typeface="Yu Gothic UI Semibold" panose="020B0700000000000000" pitchFamily="34" charset="-128"/>
                <a:ea typeface="Yu Gothic UI Semibold" panose="020B0700000000000000" pitchFamily="34" charset="-128"/>
              </a:rPr>
              <a:t>T</a:t>
            </a:r>
            <a:r>
              <a:rPr kumimoji="0" lang="en-US" altLang="zh-TW" sz="32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o receive the full benefit of these three experiences with Holy Spirit, we must understand the purpose and the distinction between each of them.  </a:t>
            </a:r>
            <a:r>
              <a:rPr kumimoji="0" lang="zh-TW" altLang="en-US"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若要完全領受經歷聖靈的益處，</a:t>
            </a:r>
            <a:r>
              <a:rPr lang="zh-TW" altLang="en-US" sz="3600" b="1" dirty="0">
                <a:solidFill>
                  <a:srgbClr val="C00000"/>
                </a:solidFill>
                <a:latin typeface="Yu Gothic UI Semibold" panose="020B0700000000000000" pitchFamily="34" charset="-128"/>
                <a:ea typeface="Yu Gothic UI Semibold" panose="020B0700000000000000" pitchFamily="34" charset="-128"/>
              </a:rPr>
              <a:t>我們</a:t>
            </a:r>
            <a:r>
              <a:rPr kumimoji="0" lang="zh-TW" altLang="en-US"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需要了解</a:t>
            </a:r>
            <a:r>
              <a:rPr lang="zh-TW" altLang="en-US" sz="3600" b="1" dirty="0">
                <a:solidFill>
                  <a:srgbClr val="C00000"/>
                </a:solidFill>
                <a:latin typeface="Yu Gothic UI Semibold" panose="020B0700000000000000" pitchFamily="34" charset="-128"/>
                <a:ea typeface="Yu Gothic UI Semibold" panose="020B0700000000000000" pitchFamily="34" charset="-128"/>
              </a:rPr>
              <a:t>這三種</a:t>
            </a:r>
            <a:r>
              <a:rPr kumimoji="0" lang="zh-TW" altLang="en-US" sz="36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經歷的目的和區分</a:t>
            </a:r>
            <a:endParaRPr kumimoji="0" lang="en-US" altLang="zh-TW"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1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B</a:t>
            </a:r>
            <a:r>
              <a:rPr kumimoji="0" lang="en-US" altLang="zh-TW" sz="3200" b="1" i="0" u="none" strike="noStrike" kern="1200" cap="none" spc="0" normalizeH="0" baseline="0" noProof="0" dirty="0" err="1">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orn</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of the Spirit </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從聖靈而生</a:t>
            </a: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(John 3:5-6)</a:t>
            </a: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B</a:t>
            </a:r>
            <a:r>
              <a:rPr kumimoji="0" lang="en-US" altLang="zh-TW" sz="3200" b="1" i="0" u="none" strike="noStrike" kern="1200" cap="none" spc="0" normalizeH="0" baseline="0" noProof="0" dirty="0" err="1">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aptized</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in or with the Spirit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受聖靈的洗</a:t>
            </a: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(Luke 3:16; Acts 1:5) </a:t>
            </a:r>
            <a:endPar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n-US" altLang="zh-TW" sz="1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457200" marR="0" lvl="0" indent="-457200" algn="l"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F</a:t>
            </a:r>
            <a:r>
              <a:rPr kumimoji="0" lang="en-US" altLang="zh-TW" sz="3200" b="1" i="0" u="none" strike="noStrike" kern="1200" cap="none" spc="0" normalizeH="0" baseline="0" noProof="0" dirty="0" err="1">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illed</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with the Spirit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被聖靈充滿</a:t>
            </a: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(Eph. 5:18-19).</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8036409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F9D93-2026-C34B-188E-0EE9E8A1EB8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0341D7A-C720-F934-7C3A-002631F67EF1}"/>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5EC599FE-03AD-B297-086E-4E6F9C0C416F}"/>
              </a:ext>
            </a:extLst>
          </p:cNvPr>
          <p:cNvSpPr txBox="1"/>
          <p:nvPr/>
        </p:nvSpPr>
        <p:spPr>
          <a:xfrm>
            <a:off x="1024994" y="424121"/>
            <a:ext cx="10264291" cy="5816977"/>
          </a:xfrm>
          <a:prstGeom prst="rect">
            <a:avLst/>
          </a:prstGeom>
          <a:noFill/>
        </p:spPr>
        <p:txBody>
          <a:bodyPr wrap="square">
            <a:spAutoFit/>
          </a:bodyPr>
          <a:lstStyle/>
          <a:p>
            <a:pPr marR="0" lvl="0" algn="l" defTabSz="457200" rtl="0" eaLnBrk="0" fontAlgn="base" latinLnBrk="0" hangingPunct="0">
              <a:lnSpc>
                <a:spcPct val="100000"/>
              </a:lnSpc>
              <a:spcBef>
                <a:spcPct val="0"/>
              </a:spcBef>
              <a:spcAft>
                <a:spcPct val="0"/>
              </a:spcAft>
              <a:buClrTx/>
              <a:buSzTx/>
              <a:tabLst/>
              <a:defRPr/>
            </a:pPr>
            <a:r>
              <a:rPr kumimoji="0" lang="en-US" altLang="zh-TW" sz="36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Born of the Spirit</a:t>
            </a:r>
            <a:r>
              <a:rPr kumimoji="0" lang="zh-TW" altLang="en-US" sz="36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  從聖靈而生</a:t>
            </a:r>
            <a:endParaRPr kumimoji="0" lang="en-US" altLang="zh-TW" sz="28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endParaRPr>
          </a:p>
          <a:p>
            <a:pPr marR="0" lvl="0" algn="l" defTabSz="457200" rtl="0" eaLnBrk="0" fontAlgn="base" latinLnBrk="0" hangingPunct="0">
              <a:lnSpc>
                <a:spcPct val="100000"/>
              </a:lnSpc>
              <a:spcBef>
                <a:spcPct val="0"/>
              </a:spcBef>
              <a:spcAft>
                <a:spcPct val="0"/>
              </a:spcAft>
              <a:buClrTx/>
              <a:buSzTx/>
              <a:tabLst/>
              <a:defRPr/>
            </a:pPr>
            <a:endParaRPr kumimoji="0" lang="en-US" altLang="zh-TW" sz="12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endParaRPr>
          </a:p>
          <a:p>
            <a:pPr marR="0" lvl="0" algn="l" defTabSz="457200" rtl="0" eaLnBrk="0" fontAlgn="base" latinLnBrk="0" hangingPunct="0">
              <a:lnSpc>
                <a:spcPct val="100000"/>
              </a:lnSpc>
              <a:spcBef>
                <a:spcPct val="0"/>
              </a:spcBef>
              <a:spcAft>
                <a:spcPct val="0"/>
              </a:spcAft>
              <a:buClrTx/>
              <a:buSzTx/>
              <a:tabLst/>
              <a:defRPr/>
            </a:pPr>
            <a:r>
              <a:rPr kumimoji="0" lang="en-US" altLang="zh-TW" sz="2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Being born of the Spirit is a one-time experience that is important for every believer.  In fact, Jesus said that in order to even enter the Kingdom of God a person had to be born-again or born of water and the Spirit (Jn. 3:3,5).</a:t>
            </a:r>
          </a:p>
          <a:p>
            <a:pPr marR="0" lvl="0" algn="l" defTabSz="457200" rtl="0" eaLnBrk="0" fontAlgn="base" latinLnBrk="0" hangingPunct="0">
              <a:lnSpc>
                <a:spcPct val="100000"/>
              </a:lnSpc>
              <a:spcBef>
                <a:spcPct val="0"/>
              </a:spcBef>
              <a:spcAft>
                <a:spcPct val="0"/>
              </a:spcAft>
              <a:buClrTx/>
              <a:buSzTx/>
              <a:tabLst/>
              <a:defRPr/>
            </a:pPr>
            <a:r>
              <a:rPr kumimoji="0" lang="en-US" altLang="zh-TW" sz="2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A person is born of the Spirit when they truly repent of their sins and acknowledge the Lordship of Jesus Christ in their lives (Rom. 10:8-13).</a:t>
            </a:r>
          </a:p>
          <a:p>
            <a:pPr marR="0" lvl="0" algn="l" defTabSz="457200" rtl="0" eaLnBrk="0" fontAlgn="base" latinLnBrk="0" hangingPunct="0">
              <a:lnSpc>
                <a:spcPct val="100000"/>
              </a:lnSpc>
              <a:spcBef>
                <a:spcPct val="0"/>
              </a:spcBef>
              <a:spcAft>
                <a:spcPct val="0"/>
              </a:spcAft>
              <a:buClrTx/>
              <a:buSzTx/>
              <a:tabLst/>
              <a:defRPr/>
            </a:pPr>
            <a:r>
              <a:rPr kumimoji="0" lang="en-US" altLang="zh-TW" sz="2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When a person is born again, the Holy Spirit is joined to our human spirit and we become a child of God and the temple of the Holy Spirit (I Cor. 3:16-17; 6:17; II Cor. 6:16). The evidence that we have been born of the Spirit is the inner witness of the Spirit that we are the children of God (Rom. 8:16).  </a:t>
            </a:r>
            <a:r>
              <a:rPr kumimoji="0" lang="en-US" altLang="zh-TW"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This is why when you ask someone if they are “saved” and they do not have an inner confidence that they are, perhaps that is a sign that they are not.</a:t>
            </a:r>
            <a:endParaRPr kumimoji="0" lang="en-US" altLang="zh-TW" sz="2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40516988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2EF0F-6C32-8E72-F04A-2B439EC9384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9F09109-F170-CC04-03AC-EB644CDD1C66}"/>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00C6FC79-3B1F-A004-8F9B-4845DC3119B0}"/>
              </a:ext>
            </a:extLst>
          </p:cNvPr>
          <p:cNvSpPr txBox="1"/>
          <p:nvPr/>
        </p:nvSpPr>
        <p:spPr>
          <a:xfrm>
            <a:off x="1024994" y="405728"/>
            <a:ext cx="10347478" cy="6309420"/>
          </a:xfrm>
          <a:prstGeom prst="rect">
            <a:avLst/>
          </a:prstGeom>
          <a:noFill/>
        </p:spPr>
        <p:txBody>
          <a:bodyPr wrap="square">
            <a:spAutoFit/>
          </a:bodyPr>
          <a:lstStyle/>
          <a:p>
            <a:pPr marR="0" lvl="0" algn="l" defTabSz="457200" rtl="0" eaLnBrk="0" fontAlgn="base" latinLnBrk="0" hangingPunct="0">
              <a:lnSpc>
                <a:spcPct val="100000"/>
              </a:lnSpc>
              <a:spcBef>
                <a:spcPct val="0"/>
              </a:spcBef>
              <a:spcAft>
                <a:spcPct val="0"/>
              </a:spcAft>
              <a:buClrTx/>
              <a:buSzTx/>
              <a:tabLst/>
              <a:defRPr/>
            </a:pPr>
            <a:r>
              <a:rPr kumimoji="0" lang="en-US" altLang="zh-TW" sz="36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Baptized with or in the Spirit</a:t>
            </a:r>
            <a:r>
              <a:rPr kumimoji="0" lang="zh-TW" altLang="en-US" sz="36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  受聖靈的洗</a:t>
            </a:r>
            <a:endParaRPr kumimoji="0" lang="en-US" altLang="zh-TW" sz="28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endParaRPr>
          </a:p>
          <a:p>
            <a:pPr marR="0" lvl="0" algn="l" defTabSz="457200" rtl="0" eaLnBrk="0" fontAlgn="base" latinLnBrk="0" hangingPunct="0">
              <a:lnSpc>
                <a:spcPct val="100000"/>
              </a:lnSpc>
              <a:spcBef>
                <a:spcPct val="0"/>
              </a:spcBef>
              <a:spcAft>
                <a:spcPct val="0"/>
              </a:spcAft>
              <a:buClrTx/>
              <a:buSzTx/>
              <a:tabLst/>
              <a:defRPr/>
            </a:pPr>
            <a:endParaRPr kumimoji="0" lang="en-US" altLang="zh-TW" sz="12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endParaRPr>
          </a:p>
          <a:p>
            <a:pPr marR="0" lvl="0" algn="l" defTabSz="457200" rtl="0" eaLnBrk="0" fontAlgn="base" latinLnBrk="0" hangingPunct="0">
              <a:lnSpc>
                <a:spcPct val="100000"/>
              </a:lnSpc>
              <a:spcBef>
                <a:spcPct val="0"/>
              </a:spcBef>
              <a:spcAft>
                <a:spcPct val="0"/>
              </a:spcAft>
              <a:buClrTx/>
              <a:buSzTx/>
              <a:tabLst/>
              <a:defRPr/>
            </a:pPr>
            <a:r>
              <a:rPr kumimoji="0" lang="en-US" altLang="zh-TW" sz="2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Individuals who are born-again are also to be baptized in or with the Spirit.  Jesus told His believer disciples to wait in Jerusalem until they would receive this baptism (Acts 1:4-8). </a:t>
            </a: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不多幾日</a:t>
            </a:r>
            <a:r>
              <a:rPr kumimoji="0" lang="zh-TW" altLang="en-US" sz="2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a:t>
            </a:r>
            <a:r>
              <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你們要受聖靈的洗</a:t>
            </a:r>
            <a:endParaRPr kumimoji="0" lang="en-US" altLang="zh-TW" sz="2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R="0" lvl="0" algn="l" defTabSz="457200" rtl="0" eaLnBrk="0" fontAlgn="base" latinLnBrk="0" hangingPunct="0">
              <a:lnSpc>
                <a:spcPct val="100000"/>
              </a:lnSpc>
              <a:spcBef>
                <a:spcPct val="0"/>
              </a:spcBef>
              <a:spcAft>
                <a:spcPct val="0"/>
              </a:spcAft>
              <a:buClrTx/>
              <a:buSzTx/>
              <a:tabLst/>
              <a:defRPr/>
            </a:pPr>
            <a:r>
              <a:rPr kumimoji="0" lang="en-US" altLang="zh-TW" sz="2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The baptism of the Holy Spirit is also a one-time experience in the life of the believer.  It is an experience that is subsequent to or perhaps even simultaneous with the salvation or born-again experience (Acts 8:12-17).</a:t>
            </a:r>
          </a:p>
          <a:p>
            <a:pPr marR="0" lvl="0" algn="l" defTabSz="457200" rtl="0" eaLnBrk="0" fontAlgn="base" latinLnBrk="0" hangingPunct="0">
              <a:lnSpc>
                <a:spcPct val="100000"/>
              </a:lnSpc>
              <a:spcBef>
                <a:spcPct val="0"/>
              </a:spcBef>
              <a:spcAft>
                <a:spcPct val="0"/>
              </a:spcAft>
              <a:buClrTx/>
              <a:buSzTx/>
              <a:tabLst/>
              <a:defRPr/>
            </a:pPr>
            <a:r>
              <a:rPr kumimoji="0" lang="en-US" altLang="zh-TW" sz="2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It is an endowment with power from on High to fulfill the commission of God in our lives (Luke 24:49; Acts 18).  And, for this reason, it is an experience that Christ wants every believer to have (John 7:37-39; Acts 2:38).  He said it was for everyone who would be called by God.</a:t>
            </a:r>
          </a:p>
          <a:p>
            <a:pPr marR="0" lvl="0" algn="l" defTabSz="457200" rtl="0" eaLnBrk="0" fontAlgn="base" latinLnBrk="0" hangingPunct="0">
              <a:lnSpc>
                <a:spcPct val="100000"/>
              </a:lnSpc>
              <a:spcBef>
                <a:spcPct val="0"/>
              </a:spcBef>
              <a:spcAft>
                <a:spcPct val="0"/>
              </a:spcAft>
              <a:buClrTx/>
              <a:buSzTx/>
              <a:tabLst/>
              <a:defRPr/>
            </a:pPr>
            <a:r>
              <a:rPr kumimoji="0" lang="en-US" altLang="zh-TW"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While being born-again involves the Holy Spirit entering into a person’s spirit, the baptism of the Spirit is an anointing/grace upon the believer </a:t>
            </a:r>
            <a:r>
              <a:rPr kumimoji="0" lang="en-US" altLang="zh-TW"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(Luke 24:49; Acts 10:44).</a:t>
            </a:r>
            <a:endParaRPr kumimoji="0" lang="en-US" altLang="zh-TW" sz="2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2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7500300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D2435-DE26-6D1D-B67F-924DCDCCF59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92CBECD-5EC1-991E-84DC-E4F214C3FDCD}"/>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3C5F4023-8ED6-819C-1BFE-4F7FB1F9E44E}"/>
              </a:ext>
            </a:extLst>
          </p:cNvPr>
          <p:cNvSpPr txBox="1"/>
          <p:nvPr/>
        </p:nvSpPr>
        <p:spPr>
          <a:xfrm>
            <a:off x="1024994" y="327004"/>
            <a:ext cx="10264291" cy="6294031"/>
          </a:xfrm>
          <a:prstGeom prst="rect">
            <a:avLst/>
          </a:prstGeom>
          <a:noFill/>
        </p:spPr>
        <p:txBody>
          <a:bodyPr wrap="square">
            <a:spAutoFit/>
          </a:bodyPr>
          <a:lstStyle/>
          <a:p>
            <a:pPr marR="0" lvl="0" algn="l" defTabSz="457200" rtl="0" eaLnBrk="0" fontAlgn="base" latinLnBrk="0" hangingPunct="0">
              <a:lnSpc>
                <a:spcPct val="100000"/>
              </a:lnSpc>
              <a:spcBef>
                <a:spcPct val="0"/>
              </a:spcBef>
              <a:spcAft>
                <a:spcPct val="0"/>
              </a:spcAft>
              <a:buClrTx/>
              <a:buSzTx/>
              <a:tabLst/>
              <a:defRPr/>
            </a:pPr>
            <a:r>
              <a:rPr kumimoji="0" lang="en-US" altLang="zh-TW" sz="36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Filled with the Spirit</a:t>
            </a:r>
            <a:r>
              <a:rPr kumimoji="0" lang="zh-TW" altLang="en-US" sz="36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 被聖靈充滿</a:t>
            </a:r>
            <a:endParaRPr kumimoji="0" lang="en-US" altLang="zh-TW" sz="28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endParaRPr>
          </a:p>
          <a:p>
            <a:pPr marR="0" lvl="0" algn="l" defTabSz="457200" rtl="0" eaLnBrk="0" fontAlgn="base" latinLnBrk="0" hangingPunct="0">
              <a:lnSpc>
                <a:spcPct val="100000"/>
              </a:lnSpc>
              <a:spcBef>
                <a:spcPct val="0"/>
              </a:spcBef>
              <a:spcAft>
                <a:spcPct val="0"/>
              </a:spcAft>
              <a:buClrTx/>
              <a:buSzTx/>
              <a:tabLst/>
              <a:defRPr/>
            </a:pPr>
            <a:endParaRPr kumimoji="0" lang="en-US" altLang="zh-TW" sz="3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endParaRPr>
          </a:p>
          <a:p>
            <a:pPr marR="0" lvl="0" algn="l" defTabSz="457200" rtl="0" eaLnBrk="0" fontAlgn="base" latinLnBrk="0" hangingPunct="0">
              <a:lnSpc>
                <a:spcPct val="100000"/>
              </a:lnSpc>
              <a:spcBef>
                <a:spcPct val="0"/>
              </a:spcBef>
              <a:spcAft>
                <a:spcPct val="0"/>
              </a:spcAft>
              <a:buClrTx/>
              <a:buSzTx/>
              <a:tabLst/>
              <a:defRPr/>
            </a:pPr>
            <a:r>
              <a:rPr kumimoji="0" lang="en-US" altLang="zh-TW" sz="2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The third experience or encounter with the Holy Spirit that should be a part of every believer’s life is that of being filled the Holy Spirit.  Sometimes this terminology has been confused with the baptism of the Spirit.</a:t>
            </a:r>
          </a:p>
          <a:p>
            <a:pPr marR="0" lvl="0" algn="l" defTabSz="457200" rtl="0" eaLnBrk="0" fontAlgn="base" latinLnBrk="0" hangingPunct="0">
              <a:lnSpc>
                <a:spcPct val="100000"/>
              </a:lnSpc>
              <a:spcBef>
                <a:spcPct val="0"/>
              </a:spcBef>
              <a:spcAft>
                <a:spcPct val="0"/>
              </a:spcAft>
              <a:buClrTx/>
              <a:buSzTx/>
              <a:tabLst/>
              <a:defRPr/>
            </a:pPr>
            <a:r>
              <a:rPr kumimoji="0" lang="en-US" altLang="zh-TW" sz="2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However, unlike the baptism of the Spirit that is a one-time event in the life of the believer, </a:t>
            </a:r>
            <a:r>
              <a:rPr kumimoji="0" lang="en-US" altLang="zh-TW" sz="2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being filled with the Spirit is meant to be an ongoing, daily experience for the believer</a:t>
            </a:r>
            <a:r>
              <a:rPr kumimoji="0" lang="en-US" altLang="zh-TW" sz="2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 </a:t>
            </a:r>
          </a:p>
          <a:p>
            <a:pPr marR="0" lvl="0" algn="l" defTabSz="457200" rtl="0" eaLnBrk="0" fontAlgn="base" latinLnBrk="0" hangingPunct="0">
              <a:lnSpc>
                <a:spcPct val="100000"/>
              </a:lnSpc>
              <a:spcBef>
                <a:spcPct val="0"/>
              </a:spcBef>
              <a:spcAft>
                <a:spcPct val="0"/>
              </a:spcAft>
              <a:buClrTx/>
              <a:buSzTx/>
              <a:tabLst/>
              <a:defRPr/>
            </a:pPr>
            <a:r>
              <a:rPr kumimoji="0" lang="en-US" altLang="zh-TW" sz="2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Being filled with the Spirit is an experience that is available to anyone who is in covenant relationship with God in both the Old and New Testaments (Ex. 38:3; Luke 1:15, 41).</a:t>
            </a:r>
          </a:p>
          <a:p>
            <a:pPr marR="0" lvl="0" algn="l" defTabSz="457200" rtl="0" eaLnBrk="0" fontAlgn="base" latinLnBrk="0" hangingPunct="0">
              <a:lnSpc>
                <a:spcPct val="100000"/>
              </a:lnSpc>
              <a:spcBef>
                <a:spcPct val="0"/>
              </a:spcBef>
              <a:spcAft>
                <a:spcPct val="0"/>
              </a:spcAft>
              <a:buClrTx/>
              <a:buSzTx/>
              <a:tabLst/>
              <a:defRPr/>
            </a:pPr>
            <a:r>
              <a:rPr kumimoji="0" lang="en-US" altLang="zh-TW" sz="2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rPr>
              <a:t>When someone is “filled” with the Spirit the Holy Spirit fills the heart and mind of the believer so that every thought, determination and action is under the pervading influence and direction of the Holy Spirit </a:t>
            </a:r>
            <a:r>
              <a:rPr kumimoji="0" lang="en-US" altLang="zh-TW" sz="2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rPr>
              <a:t>(When something is filled it is completely taken up in, saturated by and permeated with that substance.) (Ephesians 5:18-19).</a:t>
            </a:r>
          </a:p>
        </p:txBody>
      </p:sp>
    </p:spTree>
    <p:extLst>
      <p:ext uri="{BB962C8B-B14F-4D97-AF65-F5344CB8AC3E}">
        <p14:creationId xmlns:p14="http://schemas.microsoft.com/office/powerpoint/2010/main" val="8605784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E2199-A3D8-944E-1735-C796870961E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994F5AE-1771-F4DA-D0DE-C8D38F38A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Tree>
    <p:extLst>
      <p:ext uri="{BB962C8B-B14F-4D97-AF65-F5344CB8AC3E}">
        <p14:creationId xmlns:p14="http://schemas.microsoft.com/office/powerpoint/2010/main" val="519910085"/>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12096</TotalTime>
  <Words>3474</Words>
  <Application>Microsoft Office PowerPoint</Application>
  <PresentationFormat>Widescreen</PresentationFormat>
  <Paragraphs>222</Paragraphs>
  <Slides>33</Slides>
  <Notes>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33</vt:i4>
      </vt:variant>
    </vt:vector>
  </HeadingPairs>
  <TitlesOfParts>
    <vt:vector size="44" baseType="lpstr">
      <vt:lpstr>Arial Unicode MS</vt:lpstr>
      <vt:lpstr>DFKai-SB</vt:lpstr>
      <vt:lpstr>Yu Gothic UI Semibold</vt:lpstr>
      <vt:lpstr>Arial</vt:lpstr>
      <vt:lpstr>Calibri</vt:lpstr>
      <vt:lpstr>Cambria</vt:lpstr>
      <vt:lpstr>Century</vt:lpstr>
      <vt:lpstr>Century Gothic</vt:lpstr>
      <vt:lpstr>Mongolian Baiti</vt:lpstr>
      <vt:lpstr>Wingdings</vt:lpstr>
      <vt:lpstr>14_Default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809</cp:revision>
  <cp:lastPrinted>2020-09-23T16:34:05Z</cp:lastPrinted>
  <dcterms:created xsi:type="dcterms:W3CDTF">2015-02-24T04:35:26Z</dcterms:created>
  <dcterms:modified xsi:type="dcterms:W3CDTF">2024-04-28T23:45:43Z</dcterms:modified>
</cp:coreProperties>
</file>