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 id="2147483975" r:id="rId3"/>
  </p:sldMasterIdLst>
  <p:notesMasterIdLst>
    <p:notesMasterId r:id="rId39"/>
  </p:notesMasterIdLst>
  <p:sldIdLst>
    <p:sldId id="12039" r:id="rId4"/>
    <p:sldId id="12040" r:id="rId5"/>
    <p:sldId id="12210" r:id="rId6"/>
    <p:sldId id="12211" r:id="rId7"/>
    <p:sldId id="12212" r:id="rId8"/>
    <p:sldId id="12228" r:id="rId9"/>
    <p:sldId id="12226" r:id="rId10"/>
    <p:sldId id="12227" r:id="rId11"/>
    <p:sldId id="408" r:id="rId12"/>
    <p:sldId id="467" r:id="rId13"/>
    <p:sldId id="12213" r:id="rId14"/>
    <p:sldId id="12225" r:id="rId15"/>
    <p:sldId id="12230" r:id="rId16"/>
    <p:sldId id="12208" r:id="rId17"/>
    <p:sldId id="12224" r:id="rId18"/>
    <p:sldId id="12229" r:id="rId19"/>
    <p:sldId id="12206" r:id="rId20"/>
    <p:sldId id="12205" r:id="rId21"/>
    <p:sldId id="12207" r:id="rId22"/>
    <p:sldId id="12222" r:id="rId23"/>
    <p:sldId id="12218" r:id="rId24"/>
    <p:sldId id="12223" r:id="rId25"/>
    <p:sldId id="12217" r:id="rId26"/>
    <p:sldId id="12220" r:id="rId27"/>
    <p:sldId id="12221" r:id="rId28"/>
    <p:sldId id="12216" r:id="rId29"/>
    <p:sldId id="12214" r:id="rId30"/>
    <p:sldId id="12215" r:id="rId31"/>
    <p:sldId id="12219" r:id="rId32"/>
    <p:sldId id="12232" r:id="rId33"/>
    <p:sldId id="12197" r:id="rId34"/>
    <p:sldId id="658" r:id="rId35"/>
    <p:sldId id="11942" r:id="rId36"/>
    <p:sldId id="11944" r:id="rId37"/>
    <p:sldId id="11943" r:id="rId38"/>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5/5/2024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139473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58CE-425A-44BE-94EC-4126F81A94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5216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58CE-425A-44BE-94EC-4126F81A94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1744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38"/>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51" indent="0" algn="ctr">
              <a:buNone/>
              <a:defRPr>
                <a:solidFill>
                  <a:schemeClr val="tx1">
                    <a:tint val="75000"/>
                  </a:schemeClr>
                </a:solidFill>
              </a:defRPr>
            </a:lvl2pPr>
            <a:lvl3pPr marL="914300" indent="0" algn="ctr">
              <a:buNone/>
              <a:defRPr>
                <a:solidFill>
                  <a:schemeClr val="tx1">
                    <a:tint val="75000"/>
                  </a:schemeClr>
                </a:solidFill>
              </a:defRPr>
            </a:lvl3pPr>
            <a:lvl4pPr marL="1371451" indent="0" algn="ctr">
              <a:buNone/>
              <a:defRPr>
                <a:solidFill>
                  <a:schemeClr val="tx1">
                    <a:tint val="75000"/>
                  </a:schemeClr>
                </a:solidFill>
              </a:defRPr>
            </a:lvl4pPr>
            <a:lvl5pPr marL="1828601" indent="0" algn="ctr">
              <a:buNone/>
              <a:defRPr>
                <a:solidFill>
                  <a:schemeClr val="tx1">
                    <a:tint val="75000"/>
                  </a:schemeClr>
                </a:solidFill>
              </a:defRPr>
            </a:lvl5pPr>
            <a:lvl6pPr marL="2285750" indent="0" algn="ctr">
              <a:buNone/>
              <a:defRPr>
                <a:solidFill>
                  <a:schemeClr val="tx1">
                    <a:tint val="75000"/>
                  </a:schemeClr>
                </a:solidFill>
              </a:defRPr>
            </a:lvl6pPr>
            <a:lvl7pPr marL="2742901" indent="0" algn="ctr">
              <a:buNone/>
              <a:defRPr>
                <a:solidFill>
                  <a:schemeClr val="tx1">
                    <a:tint val="75000"/>
                  </a:schemeClr>
                </a:solidFill>
              </a:defRPr>
            </a:lvl7pPr>
            <a:lvl8pPr marL="3200051" indent="0" algn="ctr">
              <a:buNone/>
              <a:defRPr>
                <a:solidFill>
                  <a:schemeClr val="tx1">
                    <a:tint val="75000"/>
                  </a:schemeClr>
                </a:solidFill>
              </a:defRPr>
            </a:lvl8pPr>
            <a:lvl9pPr marL="3657201" indent="0" algn="ctr">
              <a:buNone/>
              <a:defRPr>
                <a:solidFill>
                  <a:schemeClr val="tx1">
                    <a:tint val="75000"/>
                  </a:schemeClr>
                </a:solidFill>
              </a:defRPr>
            </a:lvl9pPr>
          </a:lstStyle>
          <a:p>
            <a:r>
              <a:rPr lang="zh-TW" altLang="en-US"/>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47310E6-29EF-4A1D-AAEF-DA37F8D53DA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478744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92022E7-3A11-4B50-A1B9-68AA8B5F1928}"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6947385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13"/>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2"/>
            <a:ext cx="10363200" cy="1500187"/>
          </a:xfrm>
        </p:spPr>
        <p:txBody>
          <a:bodyPr anchor="b"/>
          <a:lstStyle>
            <a:lvl1pPr marL="0" indent="0">
              <a:buNone/>
              <a:defRPr sz="2000">
                <a:solidFill>
                  <a:schemeClr val="tx1">
                    <a:tint val="75000"/>
                  </a:schemeClr>
                </a:solidFill>
              </a:defRPr>
            </a:lvl1pPr>
            <a:lvl2pPr marL="457151" indent="0">
              <a:buNone/>
              <a:defRPr sz="1800">
                <a:solidFill>
                  <a:schemeClr val="tx1">
                    <a:tint val="75000"/>
                  </a:schemeClr>
                </a:solidFill>
              </a:defRPr>
            </a:lvl2pPr>
            <a:lvl3pPr marL="914300" indent="0">
              <a:buNone/>
              <a:defRPr sz="1600">
                <a:solidFill>
                  <a:schemeClr val="tx1">
                    <a:tint val="75000"/>
                  </a:schemeClr>
                </a:solidFill>
              </a:defRPr>
            </a:lvl3pPr>
            <a:lvl4pPr marL="1371451" indent="0">
              <a:buNone/>
              <a:defRPr sz="1400">
                <a:solidFill>
                  <a:schemeClr val="tx1">
                    <a:tint val="75000"/>
                  </a:schemeClr>
                </a:solidFill>
              </a:defRPr>
            </a:lvl4pPr>
            <a:lvl5pPr marL="1828601" indent="0">
              <a:buNone/>
              <a:defRPr sz="1400">
                <a:solidFill>
                  <a:schemeClr val="tx1">
                    <a:tint val="75000"/>
                  </a:schemeClr>
                </a:solidFill>
              </a:defRPr>
            </a:lvl5pPr>
            <a:lvl6pPr marL="2285750" indent="0">
              <a:buNone/>
              <a:defRPr sz="1400">
                <a:solidFill>
                  <a:schemeClr val="tx1">
                    <a:tint val="75000"/>
                  </a:schemeClr>
                </a:solidFill>
              </a:defRPr>
            </a:lvl6pPr>
            <a:lvl7pPr marL="2742901" indent="0">
              <a:buNone/>
              <a:defRPr sz="1400">
                <a:solidFill>
                  <a:schemeClr val="tx1">
                    <a:tint val="75000"/>
                  </a:schemeClr>
                </a:solidFill>
              </a:defRPr>
            </a:lvl7pPr>
            <a:lvl8pPr marL="3200051" indent="0">
              <a:buNone/>
              <a:defRPr sz="1400">
                <a:solidFill>
                  <a:schemeClr val="tx1">
                    <a:tint val="75000"/>
                  </a:schemeClr>
                </a:solidFill>
              </a:defRPr>
            </a:lvl8pPr>
            <a:lvl9pPr marL="3657201"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7546064-3F81-40E4-AF43-F0114894F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7736136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1"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62CF6BEF-25EC-42A1-A202-92E64CE4A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5135096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3"/>
            <a:ext cx="5386917" cy="639763"/>
          </a:xfrm>
        </p:spPr>
        <p:txBody>
          <a:bodyPr anchor="b"/>
          <a:lstStyle>
            <a:lvl1pPr marL="0" indent="0">
              <a:buNone/>
              <a:defRPr sz="2400" b="1"/>
            </a:lvl1pPr>
            <a:lvl2pPr marL="457151" indent="0">
              <a:buNone/>
              <a:defRPr sz="2000" b="1"/>
            </a:lvl2pPr>
            <a:lvl3pPr marL="914300" indent="0">
              <a:buNone/>
              <a:defRPr sz="1800" b="1"/>
            </a:lvl3pPr>
            <a:lvl4pPr marL="1371451" indent="0">
              <a:buNone/>
              <a:defRPr sz="1600" b="1"/>
            </a:lvl4pPr>
            <a:lvl5pPr marL="1828601" indent="0">
              <a:buNone/>
              <a:defRPr sz="1600" b="1"/>
            </a:lvl5pPr>
            <a:lvl6pPr marL="2285750" indent="0">
              <a:buNone/>
              <a:defRPr sz="1600" b="1"/>
            </a:lvl6pPr>
            <a:lvl7pPr marL="2742901" indent="0">
              <a:buNone/>
              <a:defRPr sz="1600" b="1"/>
            </a:lvl7pPr>
            <a:lvl8pPr marL="3200051" indent="0">
              <a:buNone/>
              <a:defRPr sz="1600" b="1"/>
            </a:lvl8pPr>
            <a:lvl9pPr marL="3657201"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6"/>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77" y="1535113"/>
            <a:ext cx="5389033" cy="639763"/>
          </a:xfrm>
        </p:spPr>
        <p:txBody>
          <a:bodyPr anchor="b"/>
          <a:lstStyle>
            <a:lvl1pPr marL="0" indent="0">
              <a:buNone/>
              <a:defRPr sz="2400" b="1"/>
            </a:lvl1pPr>
            <a:lvl2pPr marL="457151" indent="0">
              <a:buNone/>
              <a:defRPr sz="2000" b="1"/>
            </a:lvl2pPr>
            <a:lvl3pPr marL="914300" indent="0">
              <a:buNone/>
              <a:defRPr sz="1800" b="1"/>
            </a:lvl3pPr>
            <a:lvl4pPr marL="1371451" indent="0">
              <a:buNone/>
              <a:defRPr sz="1600" b="1"/>
            </a:lvl4pPr>
            <a:lvl5pPr marL="1828601" indent="0">
              <a:buNone/>
              <a:defRPr sz="1600" b="1"/>
            </a:lvl5pPr>
            <a:lvl6pPr marL="2285750" indent="0">
              <a:buNone/>
              <a:defRPr sz="1600" b="1"/>
            </a:lvl6pPr>
            <a:lvl7pPr marL="2742901" indent="0">
              <a:buNone/>
              <a:defRPr sz="1600" b="1"/>
            </a:lvl7pPr>
            <a:lvl8pPr marL="3200051" indent="0">
              <a:buNone/>
              <a:defRPr sz="1600" b="1"/>
            </a:lvl8pPr>
            <a:lvl9pPr marL="3657201"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77" y="2174876"/>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35223DB6-1025-4D46-9B09-B30164AFE29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1554449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A179C79-861F-4250-A6BC-60DCA3177A9C}"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245042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15553EC-2986-44BC-ADA4-6CE26B6F197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2933443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3" y="273049"/>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64"/>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03" y="1435104"/>
            <a:ext cx="4011084" cy="4691063"/>
          </a:xfrm>
        </p:spPr>
        <p:txBody>
          <a:bodyPr/>
          <a:lstStyle>
            <a:lvl1pPr marL="0" indent="0">
              <a:buNone/>
              <a:defRPr sz="1400"/>
            </a:lvl1pPr>
            <a:lvl2pPr marL="457151" indent="0">
              <a:buNone/>
              <a:defRPr sz="1200"/>
            </a:lvl2pPr>
            <a:lvl3pPr marL="914300" indent="0">
              <a:buNone/>
              <a:defRPr sz="1000"/>
            </a:lvl3pPr>
            <a:lvl4pPr marL="1371451" indent="0">
              <a:buNone/>
              <a:defRPr sz="900"/>
            </a:lvl4pPr>
            <a:lvl5pPr marL="1828601" indent="0">
              <a:buNone/>
              <a:defRPr sz="900"/>
            </a:lvl5pPr>
            <a:lvl6pPr marL="2285750" indent="0">
              <a:buNone/>
              <a:defRPr sz="900"/>
            </a:lvl6pPr>
            <a:lvl7pPr marL="2742901" indent="0">
              <a:buNone/>
              <a:defRPr sz="900"/>
            </a:lvl7pPr>
            <a:lvl8pPr marL="3200051" indent="0">
              <a:buNone/>
              <a:defRPr sz="900"/>
            </a:lvl8pPr>
            <a:lvl9pPr marL="3657201"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9E7D456F-3718-479C-9ED5-6D72FA609F75}"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3183615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151" indent="0">
              <a:buNone/>
              <a:defRPr sz="2800"/>
            </a:lvl2pPr>
            <a:lvl3pPr marL="914300" indent="0">
              <a:buNone/>
              <a:defRPr sz="2400"/>
            </a:lvl3pPr>
            <a:lvl4pPr marL="1371451" indent="0">
              <a:buNone/>
              <a:defRPr sz="2000"/>
            </a:lvl4pPr>
            <a:lvl5pPr marL="1828601" indent="0">
              <a:buNone/>
              <a:defRPr sz="2000"/>
            </a:lvl5pPr>
            <a:lvl6pPr marL="2285750" indent="0">
              <a:buNone/>
              <a:defRPr sz="2000"/>
            </a:lvl6pPr>
            <a:lvl7pPr marL="2742901" indent="0">
              <a:buNone/>
              <a:defRPr sz="2000"/>
            </a:lvl7pPr>
            <a:lvl8pPr marL="3200051" indent="0">
              <a:buNone/>
              <a:defRPr sz="2000"/>
            </a:lvl8pPr>
            <a:lvl9pPr marL="3657201" indent="0">
              <a:buNone/>
              <a:defRPr sz="2000"/>
            </a:lvl9pPr>
          </a:lstStyle>
          <a:p>
            <a:pPr lvl="0"/>
            <a:endParaRPr lang="en-US" noProof="0"/>
          </a:p>
        </p:txBody>
      </p:sp>
      <p:sp>
        <p:nvSpPr>
          <p:cNvPr id="4" name="文字版面配置區 3"/>
          <p:cNvSpPr>
            <a:spLocks noGrp="1"/>
          </p:cNvSpPr>
          <p:nvPr>
            <p:ph type="body" sz="half" idx="2"/>
          </p:nvPr>
        </p:nvSpPr>
        <p:spPr>
          <a:xfrm>
            <a:off x="2389717" y="5367338"/>
            <a:ext cx="7315200" cy="804863"/>
          </a:xfrm>
        </p:spPr>
        <p:txBody>
          <a:bodyPr/>
          <a:lstStyle>
            <a:lvl1pPr marL="0" indent="0">
              <a:buNone/>
              <a:defRPr sz="1400"/>
            </a:lvl1pPr>
            <a:lvl2pPr marL="457151" indent="0">
              <a:buNone/>
              <a:defRPr sz="1200"/>
            </a:lvl2pPr>
            <a:lvl3pPr marL="914300" indent="0">
              <a:buNone/>
              <a:defRPr sz="1000"/>
            </a:lvl3pPr>
            <a:lvl4pPr marL="1371451" indent="0">
              <a:buNone/>
              <a:defRPr sz="900"/>
            </a:lvl4pPr>
            <a:lvl5pPr marL="1828601" indent="0">
              <a:buNone/>
              <a:defRPr sz="900"/>
            </a:lvl5pPr>
            <a:lvl6pPr marL="2285750" indent="0">
              <a:buNone/>
              <a:defRPr sz="900"/>
            </a:lvl6pPr>
            <a:lvl7pPr marL="2742901" indent="0">
              <a:buNone/>
              <a:defRPr sz="900"/>
            </a:lvl7pPr>
            <a:lvl8pPr marL="3200051" indent="0">
              <a:buNone/>
              <a:defRPr sz="900"/>
            </a:lvl8pPr>
            <a:lvl9pPr marL="3657201"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722FC8F-A772-4141-B1DE-FC21E65EC7C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37323088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E06EE5AB-AC42-4778-9A21-1F80D686FF23}"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371298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50"/>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50"/>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4FB80B9E-9A50-4D5B-8DC9-0FA1675BDA30}"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9611459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32AA15F-795E-42DB-A154-14F0B8769E6F}" type="datetime1">
              <a:rPr lang="en-US" smtClean="0"/>
              <a:t>5/5/2024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3415643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E108EF-FDDA-46F8-A4B3-AB89535FE1A9}" type="datetime1">
              <a:rPr lang="en-US" smtClean="0"/>
              <a:t>5/5/2024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6703241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23A21-EDBA-40DA-9B5A-7A67CC6389F9}" type="datetime1">
              <a:rPr lang="en-US" smtClean="0"/>
              <a:t>5/5/2024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6815173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13B6FE8-391C-4332-ABC9-5A2738701589}" type="datetime1">
              <a:rPr lang="en-US" smtClean="0"/>
              <a:t>5/5/2024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1068469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A43D80-8C08-451B-982B-E0DE6991F913}" type="datetime1">
              <a:rPr lang="en-US" smtClean="0"/>
              <a:t>5/5/2024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5741229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EEFEF5-033D-4DF5-A43F-3B031949D214}" type="datetime1">
              <a:rPr lang="en-US" smtClean="0"/>
              <a:t>5/5/2024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7184232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EE955E-ED50-458C-BA22-CDBC36473C0C}" type="datetime1">
              <a:rPr lang="en-US" smtClean="0"/>
              <a:t>5/5/2024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0180569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31756D-A06F-4F1A-8E6B-716BC5E8849E}" type="datetime1">
              <a:rPr lang="en-US" smtClean="0"/>
              <a:t>5/5/2024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730542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94D719-3108-4E6C-8AE7-BA62466128EF}" type="datetime1">
              <a:rPr lang="en-US" smtClean="0"/>
              <a:t>5/5/2024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4069034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F2518F-869E-4BD5-8E63-C6F218ECD664}" type="datetime1">
              <a:rPr lang="en-US" smtClean="0"/>
              <a:t>5/5/2024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1401149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EB35E5-591D-4CE9-9E06-F2C8234E74BF}" type="datetime1">
              <a:rPr lang="en-US" smtClean="0"/>
              <a:t>5/5/2024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527627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標題版面配置區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ctr" anchorCtr="0" compatLnSpc="1">
            <a:prstTxWarp prst="textNoShape">
              <a:avLst/>
            </a:prstTxWarp>
          </a:bodyPr>
          <a:lstStyle/>
          <a:p>
            <a:pPr lvl="0"/>
            <a:r>
              <a:rPr lang="zh-TW" altLang="en-US"/>
              <a:t>按一下以編輯母片標題樣式</a:t>
            </a:r>
          </a:p>
        </p:txBody>
      </p:sp>
      <p:sp>
        <p:nvSpPr>
          <p:cNvPr id="9219" name="文字版面配置區 2"/>
          <p:cNvSpPr>
            <a:spLocks noGrp="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609600" y="6356358"/>
            <a:ext cx="2844800" cy="365125"/>
          </a:xfrm>
          <a:prstGeom prst="rect">
            <a:avLst/>
          </a:prstGeom>
        </p:spPr>
        <p:txBody>
          <a:bodyPr vert="horz" wrap="square" lIns="91432" tIns="45717" rIns="91432" bIns="4571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marL="0" marR="0" lvl="0" indent="0" algn="l" defTabSz="914377"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
        <p:nvSpPr>
          <p:cNvPr id="5" name="頁尾版面配置區 4"/>
          <p:cNvSpPr>
            <a:spLocks noGrp="1"/>
          </p:cNvSpPr>
          <p:nvPr>
            <p:ph type="ftr" sz="quarter" idx="3"/>
          </p:nvPr>
        </p:nvSpPr>
        <p:spPr>
          <a:xfrm>
            <a:off x="4165600" y="6356358"/>
            <a:ext cx="3860800" cy="365125"/>
          </a:xfrm>
          <a:prstGeom prst="rect">
            <a:avLst/>
          </a:prstGeom>
        </p:spPr>
        <p:txBody>
          <a:bodyPr vert="horz" wrap="square" lIns="91432" tIns="45717" rIns="91432" bIns="4571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
        <p:nvSpPr>
          <p:cNvPr id="6" name="投影片編號版面配置區 5"/>
          <p:cNvSpPr>
            <a:spLocks noGrp="1"/>
          </p:cNvSpPr>
          <p:nvPr>
            <p:ph type="sldNum" sz="quarter" idx="4"/>
          </p:nvPr>
        </p:nvSpPr>
        <p:spPr>
          <a:xfrm>
            <a:off x="8737600" y="6356358"/>
            <a:ext cx="2844800" cy="365125"/>
          </a:xfrm>
          <a:prstGeom prst="rect">
            <a:avLst/>
          </a:prstGeom>
        </p:spPr>
        <p:txBody>
          <a:bodyPr vert="horz" wrap="square" lIns="91432" tIns="45717" rIns="91432" bIns="4571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marL="0" marR="0" lvl="0" indent="0" algn="r" defTabSz="914377" rtl="0" eaLnBrk="0" fontAlgn="base" latinLnBrk="0" hangingPunct="0">
              <a:lnSpc>
                <a:spcPct val="100000"/>
              </a:lnSpc>
              <a:spcBef>
                <a:spcPct val="0"/>
              </a:spcBef>
              <a:spcAft>
                <a:spcPct val="0"/>
              </a:spcAft>
              <a:buClrTx/>
              <a:buSzTx/>
              <a:buFontTx/>
              <a:buNone/>
              <a:tabLst/>
              <a:defRPr/>
            </a:pPr>
            <a:fld id="{14C0E2AB-EE73-460D-87A6-4D908BF08581}" type="slidenum">
              <a:rPr kumimoji="0" lang="en-US" altLang="zh-TW" sz="1200" b="1" i="0" u="none" strike="noStrike" kern="1200" cap="none" spc="0" normalizeH="0" baseline="0" noProof="0" smtClean="0">
                <a:ln>
                  <a:noFill/>
                </a:ln>
                <a:solidFill>
                  <a:srgbClr val="898989"/>
                </a:solidFill>
                <a:effectLst/>
                <a:uLnTx/>
                <a:uFillTx/>
                <a:latin typeface="Tahoma" pitchFamily="34" charset="0"/>
                <a:ea typeface="新細明體"/>
                <a:cs typeface="Arial" charset="0"/>
                <a:sym typeface="Arial"/>
              </a:rPr>
              <a:pPr marL="0" marR="0" lvl="0" indent="0" algn="r" defTabSz="914377" rtl="0" eaLnBrk="0" fontAlgn="base" latinLnBrk="0" hangingPunct="0">
                <a:lnSpc>
                  <a:spcPct val="100000"/>
                </a:lnSpc>
                <a:spcBef>
                  <a:spcPct val="0"/>
                </a:spcBef>
                <a:spcAft>
                  <a:spcPct val="0"/>
                </a:spcAft>
                <a:buClrTx/>
                <a:buSzTx/>
                <a:buFontTx/>
                <a:buNone/>
                <a:tabLst/>
                <a:defRPr/>
              </a:pPr>
              <a:t>‹#›</a:t>
            </a:fld>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Tree>
    <p:extLst>
      <p:ext uri="{BB962C8B-B14F-4D97-AF65-F5344CB8AC3E}">
        <p14:creationId xmlns:p14="http://schemas.microsoft.com/office/powerpoint/2010/main" val="396659160"/>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51" algn="ctr" rtl="0" fontAlgn="base">
        <a:spcBef>
          <a:spcPct val="0"/>
        </a:spcBef>
        <a:spcAft>
          <a:spcPct val="0"/>
        </a:spcAft>
        <a:defRPr sz="4400">
          <a:solidFill>
            <a:schemeClr val="tx1"/>
          </a:solidFill>
          <a:latin typeface="Calibri" pitchFamily="34" charset="0"/>
        </a:defRPr>
      </a:lvl6pPr>
      <a:lvl7pPr marL="914300" algn="ctr" rtl="0" fontAlgn="base">
        <a:spcBef>
          <a:spcPct val="0"/>
        </a:spcBef>
        <a:spcAft>
          <a:spcPct val="0"/>
        </a:spcAft>
        <a:defRPr sz="4400">
          <a:solidFill>
            <a:schemeClr val="tx1"/>
          </a:solidFill>
          <a:latin typeface="Calibri" pitchFamily="34" charset="0"/>
        </a:defRPr>
      </a:lvl7pPr>
      <a:lvl8pPr marL="1371451" algn="ctr" rtl="0" fontAlgn="base">
        <a:spcBef>
          <a:spcPct val="0"/>
        </a:spcBef>
        <a:spcAft>
          <a:spcPct val="0"/>
        </a:spcAft>
        <a:defRPr sz="4400">
          <a:solidFill>
            <a:schemeClr val="tx1"/>
          </a:solidFill>
          <a:latin typeface="Calibri" pitchFamily="34" charset="0"/>
        </a:defRPr>
      </a:lvl8pPr>
      <a:lvl9pPr marL="1828601" algn="ctr" rtl="0" fontAlgn="base">
        <a:spcBef>
          <a:spcPct val="0"/>
        </a:spcBef>
        <a:spcAft>
          <a:spcPct val="0"/>
        </a:spcAft>
        <a:defRPr sz="4400">
          <a:solidFill>
            <a:schemeClr val="tx1"/>
          </a:solidFill>
          <a:latin typeface="Calibri" pitchFamily="34" charset="0"/>
        </a:defRPr>
      </a:lvl9pPr>
    </p:titleStyle>
    <p:bodyStyle>
      <a:lvl1pPr marL="341305" indent="-341305"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44" indent="-284156"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385" indent="-227008"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573" indent="-227008"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762" indent="-227008"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325"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7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2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7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00" rtl="0" eaLnBrk="1" latinLnBrk="0" hangingPunct="1">
        <a:defRPr sz="1800" kern="1200">
          <a:solidFill>
            <a:schemeClr val="tx1"/>
          </a:solidFill>
          <a:latin typeface="+mn-lt"/>
          <a:ea typeface="+mn-ea"/>
          <a:cs typeface="+mn-cs"/>
        </a:defRPr>
      </a:lvl1pPr>
      <a:lvl2pPr marL="457151" algn="l" defTabSz="914300" rtl="0" eaLnBrk="1" latinLnBrk="0" hangingPunct="1">
        <a:defRPr sz="1800" kern="1200">
          <a:solidFill>
            <a:schemeClr val="tx1"/>
          </a:solidFill>
          <a:latin typeface="+mn-lt"/>
          <a:ea typeface="+mn-ea"/>
          <a:cs typeface="+mn-cs"/>
        </a:defRPr>
      </a:lvl2pPr>
      <a:lvl3pPr marL="914300" algn="l" defTabSz="914300" rtl="0" eaLnBrk="1" latinLnBrk="0" hangingPunct="1">
        <a:defRPr sz="1800" kern="1200">
          <a:solidFill>
            <a:schemeClr val="tx1"/>
          </a:solidFill>
          <a:latin typeface="+mn-lt"/>
          <a:ea typeface="+mn-ea"/>
          <a:cs typeface="+mn-cs"/>
        </a:defRPr>
      </a:lvl3pPr>
      <a:lvl4pPr marL="1371451" algn="l" defTabSz="914300" rtl="0" eaLnBrk="1" latinLnBrk="0" hangingPunct="1">
        <a:defRPr sz="1800" kern="1200">
          <a:solidFill>
            <a:schemeClr val="tx1"/>
          </a:solidFill>
          <a:latin typeface="+mn-lt"/>
          <a:ea typeface="+mn-ea"/>
          <a:cs typeface="+mn-cs"/>
        </a:defRPr>
      </a:lvl4pPr>
      <a:lvl5pPr marL="1828601" algn="l" defTabSz="914300" rtl="0" eaLnBrk="1" latinLnBrk="0" hangingPunct="1">
        <a:defRPr sz="1800" kern="1200">
          <a:solidFill>
            <a:schemeClr val="tx1"/>
          </a:solidFill>
          <a:latin typeface="+mn-lt"/>
          <a:ea typeface="+mn-ea"/>
          <a:cs typeface="+mn-cs"/>
        </a:defRPr>
      </a:lvl5pPr>
      <a:lvl6pPr marL="2285750" algn="l" defTabSz="914300" rtl="0" eaLnBrk="1" latinLnBrk="0" hangingPunct="1">
        <a:defRPr sz="1800" kern="1200">
          <a:solidFill>
            <a:schemeClr val="tx1"/>
          </a:solidFill>
          <a:latin typeface="+mn-lt"/>
          <a:ea typeface="+mn-ea"/>
          <a:cs typeface="+mn-cs"/>
        </a:defRPr>
      </a:lvl6pPr>
      <a:lvl7pPr marL="2742901" algn="l" defTabSz="914300" rtl="0" eaLnBrk="1" latinLnBrk="0" hangingPunct="1">
        <a:defRPr sz="1800" kern="1200">
          <a:solidFill>
            <a:schemeClr val="tx1"/>
          </a:solidFill>
          <a:latin typeface="+mn-lt"/>
          <a:ea typeface="+mn-ea"/>
          <a:cs typeface="+mn-cs"/>
        </a:defRPr>
      </a:lvl7pPr>
      <a:lvl8pPr marL="3200051" algn="l" defTabSz="914300" rtl="0" eaLnBrk="1" latinLnBrk="0" hangingPunct="1">
        <a:defRPr sz="1800" kern="1200">
          <a:solidFill>
            <a:schemeClr val="tx1"/>
          </a:solidFill>
          <a:latin typeface="+mn-lt"/>
          <a:ea typeface="+mn-ea"/>
          <a:cs typeface="+mn-cs"/>
        </a:defRPr>
      </a:lvl8pPr>
      <a:lvl9pPr marL="3657201" algn="l" defTabSz="9143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2BD5D6-5CAE-4D72-9E00-EF5D031220A0}" type="datetime1">
              <a:rPr lang="en-US" smtClean="0"/>
              <a:t>5/5/2024</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C4CFD8-F662-4A36-AA27-12DE1FA08638}" type="slidenum">
              <a:rPr lang="en-US" smtClean="0"/>
              <a:t>‹#›</a:t>
            </a:fld>
            <a:endParaRPr lang="en-US" dirty="0"/>
          </a:p>
        </p:txBody>
      </p:sp>
    </p:spTree>
    <p:extLst>
      <p:ext uri="{BB962C8B-B14F-4D97-AF65-F5344CB8AC3E}">
        <p14:creationId xmlns:p14="http://schemas.microsoft.com/office/powerpoint/2010/main" val="4285679456"/>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789581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p:cNvSpPr txBox="1">
            <a:spLocks noChangeArrowheads="1"/>
          </p:cNvSpPr>
          <p:nvPr/>
        </p:nvSpPr>
        <p:spPr bwMode="auto">
          <a:xfrm>
            <a:off x="1106598" y="1304365"/>
            <a:ext cx="9971037" cy="4708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dirty="0">
                <a:solidFill>
                  <a:srgbClr val="002060"/>
                </a:solidFill>
                <a:latin typeface="Century" panose="02040604050505020304" pitchFamily="18" charset="0"/>
                <a:ea typeface="DFKai-SB" panose="03000509000000000000" pitchFamily="65" charset="-120"/>
                <a:cs typeface="Arial" charset="0"/>
              </a:rPr>
              <a:t>未來就在今天</a:t>
            </a:r>
            <a:endParaRPr kumimoji="0" lang="en-US" altLang="zh-TW"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b="1" i="0" u="none" strike="noStrike" kern="1200" cap="none" spc="0" normalizeH="0" baseline="0" noProof="0">
                <a:ln>
                  <a:noFill/>
                </a:ln>
                <a:solidFill>
                  <a:srgbClr val="002060"/>
                </a:solidFill>
                <a:effectLst/>
                <a:uLnTx/>
                <a:uFillTx/>
                <a:latin typeface="Century" panose="02040604050505020304" pitchFamily="18" charset="0"/>
                <a:ea typeface="DFKai-SB" panose="03000509000000000000" pitchFamily="65" charset="-120"/>
                <a:cs typeface="Arial" charset="0"/>
              </a:rPr>
              <a:t>The Future </a:t>
            </a:r>
            <a:r>
              <a:rPr kumimoji="0" lang="en-US" altLang="zh-TW"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Hinges On Today</a:t>
            </a: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8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May 5</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965525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EE7B9-AC92-9D1F-7602-B44294CF350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72F6887-7DC5-5848-783C-C2294103019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857A925E-7A06-1A23-623F-EB09D84BA252}"/>
              </a:ext>
            </a:extLst>
          </p:cNvPr>
          <p:cNvSpPr txBox="1"/>
          <p:nvPr/>
        </p:nvSpPr>
        <p:spPr>
          <a:xfrm>
            <a:off x="424493" y="0"/>
            <a:ext cx="11381168" cy="637097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列王紀上</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Kings 1:5-8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那時，哈及的兒子亞多尼雅自尊，說：「我必作王」，就為自己預備車輛、馬兵，又派五十人在他前頭奔走。 他父親</a:t>
            </a:r>
            <a:r>
              <a:rPr kumimoji="0" lang="zh-TW" altLang="en-US" sz="40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素來沒有使他憂悶</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，說：「你是做甚麼呢？」 他甚俊美，生在押沙龍之後。</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亞多尼雅與洗魯雅的兒子約押，和祭司亞比亞他商議；二人就順從他，幫助他。 但祭司撒督、耶何耶大的兒子比拿雅、先知拿單、示每、利以，並大衛的勇士都不順從亞多尼雅。</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5 Now Adonijah, whose mother was </a:t>
            </a:r>
            <a:r>
              <a:rPr kumimoji="0" lang="en-US" sz="2400" b="1" i="0" u="none" strike="noStrike" kern="1200" cap="none" spc="0" normalizeH="0" baseline="0" noProof="0" dirty="0" err="1">
                <a:ln>
                  <a:noFill/>
                </a:ln>
                <a:solidFill>
                  <a:srgbClr val="FFFFFF"/>
                </a:solidFill>
                <a:effectLst/>
                <a:uLnTx/>
                <a:uFillTx/>
                <a:latin typeface="Century" panose="02040604050505020304" pitchFamily="18" charset="0"/>
                <a:ea typeface="新細明體"/>
                <a:cs typeface="+mn-cs"/>
              </a:rPr>
              <a:t>Haggith</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put himself forward and said, “I will be king.” So he got chariots and horses ready, with fifty men to run ahead of him.  (</a:t>
            </a:r>
            <a:r>
              <a:rPr kumimoji="0" lang="en-US" sz="24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His father had never rebuked him</a:t>
            </a:r>
            <a:r>
              <a:rPr kumimoji="0" lang="en-US" sz="2400" b="1" i="0"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 </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by asking, “Why do you behave as you do?”  He was also very handsome and was born next after Absalom.)</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616670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93577-90EE-71B6-321D-A97D16156D7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69C26A7-295D-5927-C3A9-95097B7F712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3E78565B-69C9-4D88-B436-6248EA0433FA}"/>
              </a:ext>
            </a:extLst>
          </p:cNvPr>
          <p:cNvSpPr txBox="1"/>
          <p:nvPr/>
        </p:nvSpPr>
        <p:spPr>
          <a:xfrm>
            <a:off x="424493" y="0"/>
            <a:ext cx="11130727" cy="461664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列王紀上</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Kings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2:15-16</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亞多尼雅說：「你知道國原是歸我的，以色列眾人也都仰望我作王，不料，國反歸了我兄弟，因他得國是出乎耶和華。</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現在我有一件事求你，望你不要推辭。」拔示巴說：「你說吧。」</a:t>
            </a: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“As you know,” he said, “the kingdom was mine. All Israel looked to me as their king. But things changed, and the kingdom has gone to my brother; for it has come to him from the Lord. Now I have one request to make of you. Do not refuse me.”</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749967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3DB35-F367-D680-BC27-0DDF40E4731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B94EC4E-C32B-CFC0-1BD0-5BAF444165A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E95B9668-39D3-D816-ABCF-60742BA4A850}"/>
              </a:ext>
            </a:extLst>
          </p:cNvPr>
          <p:cNvSpPr txBox="1"/>
          <p:nvPr/>
        </p:nvSpPr>
        <p:spPr>
          <a:xfrm>
            <a:off x="424493" y="0"/>
            <a:ext cx="11381168" cy="557075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列王紀上</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Kings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2:23-24</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所羅門王就指著耶和華起誓說：「亞多尼雅這話是自己送命，不然，願　神重重地降罰與我。</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耶和華堅立我，使我坐在父親大衛的位上，照著所應許的話為我建立家室；現在我指著永生的耶和華起誓，亞多尼雅今日必被治死。」</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5 Now Adonijah, whose mother was </a:t>
            </a:r>
            <a:r>
              <a:rPr kumimoji="0" lang="en-US" sz="2400" b="1" i="0" u="none" strike="noStrike" kern="1200" cap="none" spc="0" normalizeH="0" baseline="0" noProof="0" dirty="0" err="1">
                <a:ln>
                  <a:noFill/>
                </a:ln>
                <a:solidFill>
                  <a:srgbClr val="FFFFFF"/>
                </a:solidFill>
                <a:effectLst/>
                <a:uLnTx/>
                <a:uFillTx/>
                <a:latin typeface="Century" panose="02040604050505020304" pitchFamily="18" charset="0"/>
                <a:ea typeface="新細明體"/>
                <a:cs typeface="+mn-cs"/>
              </a:rPr>
              <a:t>Haggith</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put himself forward and said,     “I will be king.” So he got chariots and horses ready, with fifty men to run ahead of him.  (</a:t>
            </a:r>
            <a:r>
              <a:rPr kumimoji="0" lang="en-US" sz="24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His father had never rebuked him</a:t>
            </a:r>
            <a:r>
              <a:rPr kumimoji="0" lang="en-US" sz="2400" b="1" i="0"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 </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by asking, “Why do you behave as you do?”  He was also very handsome and was born next after Absalom.).</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97226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8BF63-1C06-6AC8-FD8F-121A0132F62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E7B40B4-6810-3CFD-FAFB-B3526EF97D10}"/>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D54DCFD9-893C-87EA-BBA5-6B6FF24C21C5}"/>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DCA7787B-E485-4D02-B461-B034158C3AA7}"/>
              </a:ext>
            </a:extLst>
          </p:cNvPr>
          <p:cNvSpPr txBox="1"/>
          <p:nvPr/>
        </p:nvSpPr>
        <p:spPr>
          <a:xfrm>
            <a:off x="2171952" y="1680504"/>
            <a:ext cx="7969207" cy="1938992"/>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亞多尼雅  </a:t>
            </a:r>
            <a:r>
              <a:rPr kumimoji="0" lang="en-US" altLang="zh-TW"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&lt;--&gt; </a:t>
            </a: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大衛</a:t>
            </a:r>
            <a:endParaRPr kumimoji="0" lang="en-US" altLang="zh-TW"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孩子反映出你如何為人父母</a:t>
            </a:r>
          </a:p>
        </p:txBody>
      </p:sp>
      <p:sp>
        <p:nvSpPr>
          <p:cNvPr id="4" name="Oval 3">
            <a:extLst>
              <a:ext uri="{FF2B5EF4-FFF2-40B4-BE49-F238E27FC236}">
                <a16:creationId xmlns:a16="http://schemas.microsoft.com/office/drawing/2014/main" id="{D56B5AD2-97D0-72E6-EB1C-F0655CE08499}"/>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07A354EE-7E2F-FD33-DFFE-C72CD6DEC72F}"/>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214434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0C2BF8-63A6-001B-8758-A680A9E8A11A}"/>
              </a:ext>
            </a:extLst>
          </p:cNvPr>
          <p:cNvPicPr>
            <a:picLocks noChangeAspect="1"/>
          </p:cNvPicPr>
          <p:nvPr/>
        </p:nvPicPr>
        <p:blipFill>
          <a:blip r:embed="rId2"/>
          <a:stretch>
            <a:fillRect/>
          </a:stretch>
        </p:blipFill>
        <p:spPr>
          <a:xfrm>
            <a:off x="943521" y="0"/>
            <a:ext cx="5597060" cy="6858000"/>
          </a:xfrm>
          <a:prstGeom prst="rect">
            <a:avLst/>
          </a:prstGeom>
        </p:spPr>
      </p:pic>
      <p:sp>
        <p:nvSpPr>
          <p:cNvPr id="2" name="TextBox 1">
            <a:extLst>
              <a:ext uri="{FF2B5EF4-FFF2-40B4-BE49-F238E27FC236}">
                <a16:creationId xmlns:a16="http://schemas.microsoft.com/office/drawing/2014/main" id="{380D7CBF-4542-36E4-B458-95F0A7904403}"/>
              </a:ext>
            </a:extLst>
          </p:cNvPr>
          <p:cNvSpPr txBox="1"/>
          <p:nvPr/>
        </p:nvSpPr>
        <p:spPr>
          <a:xfrm>
            <a:off x="6796846" y="541651"/>
            <a:ext cx="4502110" cy="5416868"/>
          </a:xfrm>
          <a:prstGeom prst="rect">
            <a:avLst/>
          </a:prstGeom>
          <a:noFill/>
        </p:spPr>
        <p:txBody>
          <a:bodyPr wrap="square" rtlCol="0">
            <a:spAutoFit/>
          </a:bodyPr>
          <a:lstStyle/>
          <a:p>
            <a:endParaRPr lang="en-US" altLang="zh-TW" sz="3600" dirty="0">
              <a:solidFill>
                <a:schemeClr val="bg1"/>
              </a:solidFill>
              <a:latin typeface="Yu Gothic UI Semibold" panose="020B0700000000000000" pitchFamily="34" charset="-128"/>
              <a:ea typeface="Yu Gothic UI Semibold" panose="020B0700000000000000" pitchFamily="34" charset="-128"/>
            </a:endParaRPr>
          </a:p>
          <a:p>
            <a:endParaRPr lang="en-US" altLang="zh-TW" sz="3600" dirty="0">
              <a:solidFill>
                <a:schemeClr val="bg1"/>
              </a:solidFill>
              <a:latin typeface="Yu Gothic UI Semibold" panose="020B0700000000000000" pitchFamily="34" charset="-128"/>
              <a:ea typeface="Yu Gothic UI Semibold" panose="020B0700000000000000" pitchFamily="34" charset="-128"/>
            </a:endParaRPr>
          </a:p>
          <a:p>
            <a:endParaRPr lang="en-US" altLang="zh-TW" sz="3600" dirty="0">
              <a:solidFill>
                <a:schemeClr val="bg1"/>
              </a:solidFill>
              <a:latin typeface="Yu Gothic UI Semibold" panose="020B0700000000000000" pitchFamily="34" charset="-128"/>
              <a:ea typeface="Yu Gothic UI Semibold" panose="020B0700000000000000" pitchFamily="34" charset="-128"/>
            </a:endParaRPr>
          </a:p>
          <a:p>
            <a:pPr algn="ctr"/>
            <a:r>
              <a:rPr lang="zh-TW" altLang="en-US" sz="3600" dirty="0">
                <a:solidFill>
                  <a:schemeClr val="bg1"/>
                </a:solidFill>
                <a:latin typeface="Yu Gothic UI Semibold" panose="020B0700000000000000" pitchFamily="34" charset="-128"/>
                <a:ea typeface="Yu Gothic UI Semibold" panose="020B0700000000000000" pitchFamily="34" charset="-128"/>
              </a:rPr>
              <a:t>何時該說 「可以」？</a:t>
            </a:r>
            <a:endParaRPr lang="en-US" altLang="zh-TW" sz="3600" dirty="0">
              <a:solidFill>
                <a:schemeClr val="bg1"/>
              </a:solidFill>
              <a:latin typeface="Yu Gothic UI Semibold" panose="020B0700000000000000" pitchFamily="34" charset="-128"/>
              <a:ea typeface="Yu Gothic UI Semibold" panose="020B0700000000000000" pitchFamily="34" charset="-128"/>
            </a:endParaRPr>
          </a:p>
          <a:p>
            <a:pPr algn="ctr"/>
            <a:endParaRPr lang="en-US" altLang="zh-TW" sz="800" dirty="0">
              <a:solidFill>
                <a:schemeClr val="bg1"/>
              </a:solidFill>
              <a:latin typeface="Yu Gothic UI Semibold" panose="020B0700000000000000" pitchFamily="34" charset="-128"/>
              <a:ea typeface="Yu Gothic UI Semibold" panose="020B0700000000000000" pitchFamily="34" charset="-128"/>
            </a:endParaRPr>
          </a:p>
          <a:p>
            <a:pPr algn="ctr"/>
            <a:r>
              <a:rPr lang="zh-TW" altLang="en-US" sz="3600" dirty="0">
                <a:solidFill>
                  <a:schemeClr val="bg1"/>
                </a:solidFill>
                <a:latin typeface="Yu Gothic UI Semibold" panose="020B0700000000000000" pitchFamily="34" charset="-128"/>
                <a:ea typeface="Yu Gothic UI Semibold" panose="020B0700000000000000" pitchFamily="34" charset="-128"/>
              </a:rPr>
              <a:t>何時該說 「不可以」？</a:t>
            </a:r>
            <a:endParaRPr lang="en-US" altLang="zh-TW" sz="3600" dirty="0">
              <a:solidFill>
                <a:schemeClr val="bg1"/>
              </a:solidFill>
              <a:latin typeface="Yu Gothic UI Semibold" panose="020B0700000000000000" pitchFamily="34" charset="-128"/>
              <a:ea typeface="Yu Gothic UI Semibold" panose="020B0700000000000000" pitchFamily="34" charset="-128"/>
            </a:endParaRPr>
          </a:p>
          <a:p>
            <a:pPr algn="ctr"/>
            <a:endParaRPr lang="en-US" altLang="zh-TW" sz="3600" dirty="0">
              <a:solidFill>
                <a:schemeClr val="bg1"/>
              </a:solidFill>
              <a:latin typeface="Yu Gothic UI Semibold" panose="020B0700000000000000" pitchFamily="34" charset="-128"/>
              <a:ea typeface="Yu Gothic UI Semibold" panose="020B0700000000000000" pitchFamily="34" charset="-128"/>
            </a:endParaRPr>
          </a:p>
          <a:p>
            <a:pPr algn="ctr"/>
            <a:r>
              <a:rPr lang="zh-TW" altLang="en-US" sz="3600" dirty="0">
                <a:solidFill>
                  <a:schemeClr val="bg1"/>
                </a:solidFill>
                <a:latin typeface="Yu Gothic UI Semibold" panose="020B0700000000000000" pitchFamily="34" charset="-128"/>
                <a:ea typeface="Yu Gothic UI Semibold" panose="020B0700000000000000" pitchFamily="34" charset="-128"/>
              </a:rPr>
              <a:t>幫助孩子掌管自己  的生活！</a:t>
            </a:r>
          </a:p>
          <a:p>
            <a:endParaRPr lang="en-US" altLang="zh-TW" sz="3200" dirty="0">
              <a:solidFill>
                <a:schemeClr val="bg1"/>
              </a:solidFill>
              <a:latin typeface="Yu Gothic UI Semibold" panose="020B0700000000000000" pitchFamily="34" charset="-128"/>
              <a:ea typeface="Yu Gothic UI Semibold" panose="020B0700000000000000" pitchFamily="34" charset="-128"/>
            </a:endParaRPr>
          </a:p>
          <a:p>
            <a:endParaRPr lang="en-US" dirty="0"/>
          </a:p>
        </p:txBody>
      </p:sp>
    </p:spTree>
    <p:extLst>
      <p:ext uri="{BB962C8B-B14F-4D97-AF65-F5344CB8AC3E}">
        <p14:creationId xmlns:p14="http://schemas.microsoft.com/office/powerpoint/2010/main" val="89070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3795D-BBFD-BBC9-7BDE-DD002C535A1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0A7C6F7-3DD0-F5B1-3404-0BF1157DE6F7}"/>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E66970E0-FAE0-8FC2-0979-E0D2CE3188E9}"/>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AF360502-EAC9-F4B7-10D8-8AA537937773}"/>
              </a:ext>
            </a:extLst>
          </p:cNvPr>
          <p:cNvSpPr txBox="1"/>
          <p:nvPr/>
        </p:nvSpPr>
        <p:spPr>
          <a:xfrm>
            <a:off x="2198194" y="2643349"/>
            <a:ext cx="7969207" cy="830997"/>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孩子並非天生就受界線規範</a:t>
            </a:r>
          </a:p>
        </p:txBody>
      </p:sp>
      <p:sp>
        <p:nvSpPr>
          <p:cNvPr id="4" name="Oval 3">
            <a:extLst>
              <a:ext uri="{FF2B5EF4-FFF2-40B4-BE49-F238E27FC236}">
                <a16:creationId xmlns:a16="http://schemas.microsoft.com/office/drawing/2014/main" id="{5CFB8EF4-2A35-15E8-174B-1BF03FFA4D20}"/>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35F05E0-2A03-BB99-770A-270338658F41}"/>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7823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
            <a:ext cx="9144000" cy="685797"/>
          </a:xfrm>
        </p:spPr>
        <p:txBody>
          <a:bodyPr>
            <a:noAutofit/>
          </a:bodyPr>
          <a:lstStyle/>
          <a:p>
            <a:r>
              <a:rPr lang="zh-TW" altLang="en-US" sz="4800" b="1" u="sng" dirty="0">
                <a:solidFill>
                  <a:srgbClr val="C00000"/>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界線</a:t>
            </a:r>
            <a:endParaRPr lang="en-US" sz="4800" b="1" u="sng" dirty="0">
              <a:solidFill>
                <a:srgbClr val="C00000"/>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722202" y="960503"/>
            <a:ext cx="10675766" cy="6019801"/>
          </a:xfrm>
        </p:spPr>
        <p:txBody>
          <a:bodyPr>
            <a:noAutofit/>
          </a:bodyPr>
          <a:lstStyle/>
          <a:p>
            <a:pPr marL="457200" indent="-457200" algn="l">
              <a:lnSpc>
                <a:spcPts val="3700"/>
              </a:lnSpc>
              <a:buFont typeface="Wingdings" panose="05000000000000000000" pitchFamily="2" charset="2"/>
              <a:buChar char="§"/>
            </a:pPr>
            <a:r>
              <a:rPr lang="en-US" altLang="en-US" b="1" dirty="0">
                <a:solidFill>
                  <a:schemeClr val="tx1"/>
                </a:solidFill>
                <a:latin typeface="Yu Gothic UI Semibold" panose="020B0700000000000000" pitchFamily="34" charset="-128"/>
                <a:ea typeface="Yu Gothic UI Semibold" panose="020B0700000000000000" pitchFamily="34" charset="-128"/>
              </a:rPr>
              <a:t>界線 </a:t>
            </a:r>
            <a:r>
              <a:rPr lang="zh-TW" altLang="en-US" b="1" dirty="0">
                <a:solidFill>
                  <a:schemeClr val="tx1"/>
                </a:solidFill>
                <a:latin typeface="Yu Gothic UI Semibold" panose="020B0700000000000000" pitchFamily="34" charset="-128"/>
                <a:ea typeface="Yu Gothic UI Semibold" panose="020B0700000000000000" pitchFamily="34" charset="-128"/>
              </a:rPr>
              <a:t>(</a:t>
            </a:r>
            <a:r>
              <a:rPr lang="en-US" altLang="zh-TW" b="1" dirty="0">
                <a:solidFill>
                  <a:schemeClr val="tx1"/>
                </a:solidFill>
                <a:latin typeface="Yu Gothic UI Semibold" panose="020B0700000000000000" pitchFamily="34" charset="-128"/>
                <a:ea typeface="Yu Gothic UI Semibold" panose="020B0700000000000000" pitchFamily="34" charset="-128"/>
              </a:rPr>
              <a:t>Boundaries): </a:t>
            </a:r>
            <a:r>
              <a:rPr lang="zh-TW" altLang="en-US" dirty="0">
                <a:solidFill>
                  <a:schemeClr val="tx1"/>
                </a:solidFill>
                <a:latin typeface="Yu Gothic UI Semibold" panose="020B0700000000000000" pitchFamily="34" charset="-128"/>
                <a:ea typeface="Yu Gothic UI Semibold" panose="020B0700000000000000" pitchFamily="34" charset="-128"/>
              </a:rPr>
              <a:t>像房屋的籬笆界定房子的起點與終點，</a:t>
            </a:r>
            <a:r>
              <a:rPr lang="en-US" altLang="en-US" dirty="0">
                <a:solidFill>
                  <a:schemeClr val="tx1"/>
                </a:solidFill>
                <a:latin typeface="Yu Gothic UI Semibold" panose="020B0700000000000000" pitchFamily="34" charset="-128"/>
                <a:ea typeface="Yu Gothic UI Semibold" panose="020B0700000000000000" pitchFamily="34" charset="-128"/>
              </a:rPr>
              <a:t>界線</a:t>
            </a:r>
            <a:r>
              <a:rPr lang="zh-TW" altLang="en-US" dirty="0">
                <a:solidFill>
                  <a:schemeClr val="tx1"/>
                </a:solidFill>
                <a:latin typeface="Yu Gothic UI Semibold" panose="020B0700000000000000" pitchFamily="34" charset="-128"/>
                <a:ea typeface="Yu Gothic UI Semibold" panose="020B0700000000000000" pitchFamily="34" charset="-128"/>
              </a:rPr>
              <a:t>標示出一個人的心理領域範圍。</a:t>
            </a:r>
            <a:endParaRPr lang="en-US" altLang="zh-TW" dirty="0">
              <a:solidFill>
                <a:schemeClr val="tx1"/>
              </a:solidFill>
              <a:latin typeface="Yu Gothic UI Semibold" panose="020B0700000000000000" pitchFamily="34" charset="-128"/>
              <a:ea typeface="Yu Gothic UI Semibold" panose="020B0700000000000000" pitchFamily="34" charset="-128"/>
            </a:endParaRPr>
          </a:p>
          <a:p>
            <a:pPr marL="457200" indent="-457200" algn="l">
              <a:lnSpc>
                <a:spcPts val="3700"/>
              </a:lnSpc>
              <a:buFont typeface="Wingdings" panose="05000000000000000000" pitchFamily="2" charset="2"/>
              <a:buChar char="§"/>
            </a:pPr>
            <a:endParaRPr lang="en-US" altLang="zh-TW" sz="100" dirty="0">
              <a:solidFill>
                <a:schemeClr val="tx1"/>
              </a:solidFill>
              <a:latin typeface="Yu Gothic UI Semibold" panose="020B0700000000000000" pitchFamily="34" charset="-128"/>
              <a:ea typeface="Yu Gothic UI Semibold" panose="020B0700000000000000" pitchFamily="34" charset="-128"/>
            </a:endParaRPr>
          </a:p>
          <a:p>
            <a:pPr marL="457200" indent="-457200" algn="l">
              <a:lnSpc>
                <a:spcPts val="3700"/>
              </a:lnSpc>
              <a:buFont typeface="Wingdings" panose="05000000000000000000" pitchFamily="2" charset="2"/>
              <a:buChar char="§"/>
            </a:pPr>
            <a:r>
              <a:rPr lang="zh-TW" altLang="en-US" dirty="0">
                <a:solidFill>
                  <a:schemeClr val="tx1"/>
                </a:solidFill>
                <a:latin typeface="Yu Gothic UI Semibold" panose="020B0700000000000000" pitchFamily="34" charset="-128"/>
                <a:ea typeface="Yu Gothic UI Semibold" panose="020B0700000000000000" pitchFamily="34" charset="-128"/>
              </a:rPr>
              <a:t>界線界定出你是誰</a:t>
            </a:r>
            <a:r>
              <a:rPr lang="en-US" altLang="zh-TW" dirty="0">
                <a:solidFill>
                  <a:schemeClr val="tx1"/>
                </a:solidFill>
                <a:latin typeface="Yu Gothic UI Semibold" panose="020B0700000000000000" pitchFamily="34" charset="-128"/>
                <a:ea typeface="Yu Gothic UI Semibold" panose="020B0700000000000000" pitchFamily="34" charset="-128"/>
              </a:rPr>
              <a:t>:</a:t>
            </a:r>
            <a:r>
              <a:rPr lang="zh-TW" altLang="en-US" dirty="0">
                <a:solidFill>
                  <a:schemeClr val="tx1"/>
                </a:solidFill>
                <a:latin typeface="Yu Gothic UI Semibold" panose="020B0700000000000000" pitchFamily="34" charset="-128"/>
                <a:ea typeface="Yu Gothic UI Semibold" panose="020B0700000000000000" pitchFamily="34" charset="-128"/>
              </a:rPr>
              <a:t>定義個人的思想(想法、看法) 、感覺、意願、選擇或價值</a:t>
            </a:r>
            <a:r>
              <a:rPr lang="en-US" altLang="zh-TW" dirty="0">
                <a:solidFill>
                  <a:schemeClr val="tx1"/>
                </a:solidFill>
                <a:latin typeface="Yu Gothic UI Semibold" panose="020B0700000000000000" pitchFamily="34" charset="-128"/>
                <a:ea typeface="Yu Gothic UI Semibold" panose="020B0700000000000000" pitchFamily="34" charset="-128"/>
              </a:rPr>
              <a:t>,</a:t>
            </a:r>
            <a:r>
              <a:rPr lang="zh-TW" altLang="en-US" dirty="0">
                <a:solidFill>
                  <a:schemeClr val="tx1"/>
                </a:solidFill>
                <a:latin typeface="Yu Gothic UI Semibold" panose="020B0700000000000000" pitchFamily="34" charset="-128"/>
                <a:ea typeface="Yu Gothic UI Semibold" panose="020B0700000000000000" pitchFamily="34" charset="-128"/>
              </a:rPr>
              <a:t> </a:t>
            </a:r>
            <a:r>
              <a:rPr lang="zh-TW" altLang="en-US" dirty="0">
                <a:solidFill>
                  <a:srgbClr val="C00000"/>
                </a:solidFill>
                <a:latin typeface="Yu Gothic UI Semibold" panose="020B0700000000000000" pitchFamily="34" charset="-128"/>
                <a:ea typeface="Yu Gothic UI Semibold" panose="020B0700000000000000" pitchFamily="34" charset="-128"/>
              </a:rPr>
              <a:t>也為這些負責任</a:t>
            </a:r>
            <a:r>
              <a:rPr lang="zh-TW" altLang="en-US" dirty="0">
                <a:solidFill>
                  <a:schemeClr val="tx1"/>
                </a:solidFill>
                <a:latin typeface="Yu Gothic UI Semibold" panose="020B0700000000000000" pitchFamily="34" charset="-128"/>
                <a:ea typeface="Yu Gothic UI Semibold" panose="020B0700000000000000" pitchFamily="34" charset="-128"/>
              </a:rPr>
              <a:t>。</a:t>
            </a:r>
            <a:endParaRPr lang="en-US" altLang="zh-TW" dirty="0">
              <a:solidFill>
                <a:schemeClr val="tx1"/>
              </a:solidFill>
              <a:latin typeface="Yu Gothic UI Semibold" panose="020B0700000000000000" pitchFamily="34" charset="-128"/>
              <a:ea typeface="Yu Gothic UI Semibold" panose="020B0700000000000000" pitchFamily="34" charset="-128"/>
            </a:endParaRPr>
          </a:p>
          <a:p>
            <a:pPr marL="457200" indent="-457200" algn="l">
              <a:lnSpc>
                <a:spcPts val="3700"/>
              </a:lnSpc>
              <a:buFont typeface="Wingdings" panose="05000000000000000000" pitchFamily="2" charset="2"/>
              <a:buChar char="§"/>
            </a:pPr>
            <a:endParaRPr lang="en-US" altLang="zh-TW" dirty="0">
              <a:solidFill>
                <a:schemeClr val="tx1"/>
              </a:solidFill>
              <a:latin typeface="Yu Gothic UI Semibold" panose="020B0700000000000000" pitchFamily="34" charset="-128"/>
              <a:ea typeface="Yu Gothic UI Semibold" panose="020B0700000000000000" pitchFamily="34" charset="-128"/>
            </a:endParaRPr>
          </a:p>
          <a:p>
            <a:pPr marL="457200" indent="-457200" algn="l">
              <a:lnSpc>
                <a:spcPts val="3700"/>
              </a:lnSpc>
              <a:buFont typeface="Wingdings" panose="05000000000000000000" pitchFamily="2" charset="2"/>
              <a:buChar char="§"/>
            </a:pPr>
            <a:r>
              <a:rPr lang="zh-TW" altLang="en-US" dirty="0">
                <a:solidFill>
                  <a:schemeClr val="tx1"/>
                </a:solidFill>
                <a:latin typeface="Yu Gothic UI Semibold" panose="020B0700000000000000" pitchFamily="34" charset="-128"/>
                <a:ea typeface="Yu Gothic UI Semibold" panose="020B0700000000000000" pitchFamily="34" charset="-128"/>
              </a:rPr>
              <a:t>界線定義</a:t>
            </a:r>
            <a:r>
              <a:rPr lang="zh-TW" altLang="en-US" b="1" dirty="0">
                <a:solidFill>
                  <a:schemeClr val="tx1"/>
                </a:solidFill>
                <a:latin typeface="Yu Gothic UI Semibold" panose="020B0700000000000000" pitchFamily="34" charset="-128"/>
                <a:ea typeface="Yu Gothic UI Semibold" panose="020B0700000000000000" pitchFamily="34" charset="-128"/>
              </a:rPr>
              <a:t>責任範圍</a:t>
            </a:r>
            <a:r>
              <a:rPr lang="en-US" altLang="zh-TW" b="1" dirty="0">
                <a:solidFill>
                  <a:schemeClr val="tx1"/>
                </a:solidFill>
                <a:latin typeface="Yu Gothic UI Semibold" panose="020B0700000000000000" pitchFamily="34" charset="-128"/>
                <a:ea typeface="Yu Gothic UI Semibold" panose="020B0700000000000000" pitchFamily="34" charset="-128"/>
              </a:rPr>
              <a:t>: </a:t>
            </a:r>
            <a:r>
              <a:rPr lang="zh-TW" altLang="en-US" dirty="0">
                <a:solidFill>
                  <a:schemeClr val="tx1"/>
                </a:solidFill>
                <a:latin typeface="Yu Gothic UI Semibold" panose="020B0700000000000000" pitchFamily="34" charset="-128"/>
                <a:ea typeface="Yu Gothic UI Semibold" panose="020B0700000000000000" pitchFamily="34" charset="-128"/>
              </a:rPr>
              <a:t>「誰該為什麼來負責，不該為什麼來負責」→保護我們的價值觀、感受、時間、力量和態度</a:t>
            </a:r>
            <a:endParaRPr lang="en-US" altLang="zh-TW" dirty="0">
              <a:solidFill>
                <a:schemeClr val="tx1"/>
              </a:solidFill>
              <a:latin typeface="Yu Gothic UI Semibold" panose="020B0700000000000000" pitchFamily="34" charset="-128"/>
              <a:ea typeface="Yu Gothic UI Semibold" panose="020B0700000000000000" pitchFamily="34" charset="-128"/>
            </a:endParaRPr>
          </a:p>
        </p:txBody>
      </p:sp>
      <p:sp>
        <p:nvSpPr>
          <p:cNvPr id="4" name="Slide Number Placeholder 3"/>
          <p:cNvSpPr>
            <a:spLocks noGrp="1"/>
          </p:cNvSpPr>
          <p:nvPr>
            <p:ph type="sldNum" sz="quarter" idx="12"/>
          </p:nvPr>
        </p:nvSpPr>
        <p:spPr>
          <a:xfrm>
            <a:off x="10210800" y="6096001"/>
            <a:ext cx="304800" cy="365125"/>
          </a:xfrm>
        </p:spPr>
        <p:txBody>
          <a:bodyPr/>
          <a:lstStyle/>
          <a:p>
            <a:pPr algn="l" defTabSz="914400" eaLnBrk="1" fontAlgn="auto" hangingPunct="1">
              <a:spcBef>
                <a:spcPts val="0"/>
              </a:spcBef>
              <a:spcAft>
                <a:spcPts val="0"/>
              </a:spcAft>
            </a:pPr>
            <a:fld id="{69C4CFD8-F662-4A36-AA27-12DE1FA08638}" type="slidenum">
              <a:rPr lang="en-US">
                <a:solidFill>
                  <a:prstClr val="black">
                    <a:tint val="75000"/>
                  </a:prstClr>
                </a:solidFill>
                <a:latin typeface="Calibri"/>
                <a:ea typeface="+mn-ea"/>
              </a:rPr>
              <a:pPr algn="l" defTabSz="914400" eaLnBrk="1" fontAlgn="auto" hangingPunct="1">
                <a:spcBef>
                  <a:spcPts val="0"/>
                </a:spcBef>
                <a:spcAft>
                  <a:spcPts val="0"/>
                </a:spcAft>
              </a:pPr>
              <a:t>9</a:t>
            </a:fld>
            <a:endParaRPr lang="en-US" dirty="0">
              <a:solidFill>
                <a:prstClr val="black">
                  <a:tint val="75000"/>
                </a:prstClr>
              </a:solidFill>
              <a:latin typeface="Calibri"/>
              <a:ea typeface="+mn-ea"/>
            </a:endParaRPr>
          </a:p>
        </p:txBody>
      </p:sp>
    </p:spTree>
    <p:extLst>
      <p:ext uri="{BB962C8B-B14F-4D97-AF65-F5344CB8AC3E}">
        <p14:creationId xmlns:p14="http://schemas.microsoft.com/office/powerpoint/2010/main" val="1306340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
            <a:ext cx="9144000" cy="685797"/>
          </a:xfrm>
        </p:spPr>
        <p:txBody>
          <a:bodyPr>
            <a:noAutofit/>
          </a:bodyPr>
          <a:lstStyle/>
          <a:p>
            <a:r>
              <a:rPr lang="zh-TW" altLang="en-US" sz="4800" b="1" u="sng" dirty="0">
                <a:solidFill>
                  <a:srgbClr val="C00000"/>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界線</a:t>
            </a:r>
            <a:endParaRPr lang="en-US" sz="4800" b="1" u="sng" dirty="0">
              <a:solidFill>
                <a:srgbClr val="C00000"/>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810535" y="912945"/>
            <a:ext cx="10570930" cy="6172201"/>
          </a:xfrm>
        </p:spPr>
        <p:txBody>
          <a:bodyPr>
            <a:noAutofit/>
          </a:bodyPr>
          <a:lstStyle/>
          <a:p>
            <a:pPr marL="457200" indent="-457200" algn="l">
              <a:lnSpc>
                <a:spcPts val="2900"/>
              </a:lnSpc>
              <a:buFont typeface="Wingdings" panose="05000000000000000000" pitchFamily="2" charset="2"/>
              <a:buChar char="§"/>
            </a:pPr>
            <a:r>
              <a:rPr lang="zh-TW" altLang="en-US" b="1" dirty="0">
                <a:solidFill>
                  <a:schemeClr val="tx1"/>
                </a:solidFill>
                <a:latin typeface="Yu Gothic UI Semibold" panose="020B0700000000000000" pitchFamily="34" charset="-128"/>
                <a:ea typeface="Yu Gothic UI Semibold" panose="020B0700000000000000" pitchFamily="34" charset="-128"/>
              </a:rPr>
              <a:t>界線幫助我們在關係中確立自己的領域範圍</a:t>
            </a:r>
            <a:r>
              <a:rPr lang="en-US" altLang="zh-TW" b="1" dirty="0">
                <a:solidFill>
                  <a:schemeClr val="tx1"/>
                </a:solidFill>
                <a:latin typeface="Yu Gothic UI Semibold" panose="020B0700000000000000" pitchFamily="34" charset="-128"/>
                <a:ea typeface="Yu Gothic UI Semibold" panose="020B0700000000000000" pitchFamily="34" charset="-128"/>
              </a:rPr>
              <a:t>:</a:t>
            </a:r>
            <a:r>
              <a:rPr lang="zh-TW" altLang="en-US" b="1" dirty="0">
                <a:solidFill>
                  <a:schemeClr val="tx1"/>
                </a:solidFill>
                <a:latin typeface="Yu Gothic UI Semibold" panose="020B0700000000000000" pitchFamily="34" charset="-128"/>
                <a:ea typeface="Yu Gothic UI Semibold" panose="020B0700000000000000" pitchFamily="34" charset="-128"/>
              </a:rPr>
              <a:t>明確的知道也向人清楚表明自己的主張、信念與看法</a:t>
            </a:r>
            <a:r>
              <a:rPr lang="en-US" altLang="zh-TW" b="1" dirty="0">
                <a:solidFill>
                  <a:schemeClr val="tx1"/>
                </a:solidFill>
                <a:latin typeface="Yu Gothic UI Semibold" panose="020B0700000000000000" pitchFamily="34" charset="-128"/>
                <a:ea typeface="Yu Gothic UI Semibold" panose="020B0700000000000000" pitchFamily="34" charset="-128"/>
              </a:rPr>
              <a:t>.</a:t>
            </a:r>
          </a:p>
          <a:p>
            <a:pPr marL="457200" indent="-457200" algn="l">
              <a:lnSpc>
                <a:spcPts val="2900"/>
              </a:lnSpc>
              <a:buFont typeface="Wingdings" panose="05000000000000000000" pitchFamily="2" charset="2"/>
              <a:buChar char="§"/>
            </a:pPr>
            <a:endParaRPr lang="en-US" altLang="zh-TW" b="1" dirty="0">
              <a:solidFill>
                <a:schemeClr val="tx1"/>
              </a:solidFill>
              <a:latin typeface="Yu Gothic UI Semibold" panose="020B0700000000000000" pitchFamily="34" charset="-128"/>
              <a:ea typeface="Yu Gothic UI Semibold" panose="020B0700000000000000" pitchFamily="34" charset="-128"/>
            </a:endParaRPr>
          </a:p>
          <a:p>
            <a:pPr marL="457200" indent="-457200" algn="l">
              <a:lnSpc>
                <a:spcPts val="2900"/>
              </a:lnSpc>
              <a:buFont typeface="Wingdings" panose="05000000000000000000" pitchFamily="2" charset="2"/>
              <a:buChar char="§"/>
            </a:pPr>
            <a:r>
              <a:rPr lang="zh-TW" altLang="en-US" b="1" dirty="0">
                <a:solidFill>
                  <a:schemeClr val="tx1"/>
                </a:solidFill>
                <a:latin typeface="Yu Gothic UI Semibold" panose="020B0700000000000000" pitchFamily="34" charset="-128"/>
                <a:ea typeface="Yu Gothic UI Semibold" panose="020B0700000000000000" pitchFamily="34" charset="-128"/>
              </a:rPr>
              <a:t>神是有界線的神</a:t>
            </a:r>
            <a:r>
              <a:rPr lang="en-US" altLang="zh-TW" b="1" dirty="0">
                <a:solidFill>
                  <a:schemeClr val="tx1"/>
                </a:solidFill>
                <a:latin typeface="Yu Gothic UI Semibold" panose="020B0700000000000000" pitchFamily="34" charset="-128"/>
                <a:ea typeface="Yu Gothic UI Semibold" panose="020B0700000000000000" pitchFamily="34" charset="-128"/>
              </a:rPr>
              <a:t>:</a:t>
            </a:r>
            <a:r>
              <a:rPr lang="zh-TW" altLang="en-US" b="1" dirty="0">
                <a:solidFill>
                  <a:schemeClr val="tx1"/>
                </a:solidFill>
                <a:latin typeface="Yu Gothic UI Semibold" panose="020B0700000000000000" pitchFamily="34" charset="-128"/>
                <a:ea typeface="Yu Gothic UI Semibold" panose="020B0700000000000000" pitchFamily="34" charset="-128"/>
              </a:rPr>
              <a:t>祂清楚表明祂是誰，祂的喜愛與恨惡</a:t>
            </a:r>
            <a:r>
              <a:rPr lang="en-US" altLang="zh-TW" b="1" dirty="0">
                <a:solidFill>
                  <a:schemeClr val="tx1"/>
                </a:solidFill>
                <a:latin typeface="Yu Gothic UI Semibold" panose="020B0700000000000000" pitchFamily="34" charset="-128"/>
                <a:ea typeface="Yu Gothic UI Semibold" panose="020B0700000000000000" pitchFamily="34" charset="-128"/>
              </a:rPr>
              <a:t>…;</a:t>
            </a:r>
            <a:r>
              <a:rPr lang="zh-TW" altLang="en-US" b="1" dirty="0">
                <a:solidFill>
                  <a:schemeClr val="tx1"/>
                </a:solidFill>
                <a:latin typeface="Yu Gothic UI Semibold" panose="020B0700000000000000" pitchFamily="34" charset="-128"/>
                <a:ea typeface="Yu Gothic UI Semibold" panose="020B0700000000000000" pitchFamily="34" charset="-128"/>
              </a:rPr>
              <a:t>祂落實祂所定的界線</a:t>
            </a:r>
            <a:endParaRPr lang="en-US" altLang="zh-TW" b="1" dirty="0">
              <a:solidFill>
                <a:schemeClr val="tx1"/>
              </a:solidFill>
              <a:latin typeface="Yu Gothic UI Semibold" panose="020B0700000000000000" pitchFamily="34" charset="-128"/>
              <a:ea typeface="Yu Gothic UI Semibold" panose="020B0700000000000000" pitchFamily="34" charset="-128"/>
            </a:endParaRPr>
          </a:p>
          <a:p>
            <a:pPr marL="457200" indent="-457200" algn="l">
              <a:lnSpc>
                <a:spcPts val="2900"/>
              </a:lnSpc>
              <a:buFont typeface="Wingdings" panose="05000000000000000000" pitchFamily="2" charset="2"/>
              <a:buChar char="§"/>
            </a:pPr>
            <a:endParaRPr lang="en-US" altLang="zh-TW" b="1" dirty="0">
              <a:solidFill>
                <a:schemeClr val="tx1"/>
              </a:solidFill>
              <a:latin typeface="Yu Gothic UI Semibold" panose="020B0700000000000000" pitchFamily="34" charset="-128"/>
              <a:ea typeface="Yu Gothic UI Semibold" panose="020B0700000000000000" pitchFamily="34" charset="-128"/>
            </a:endParaRPr>
          </a:p>
          <a:p>
            <a:pPr marL="457200" indent="-457200" algn="l">
              <a:lnSpc>
                <a:spcPts val="2900"/>
              </a:lnSpc>
              <a:buFont typeface="Wingdings" panose="05000000000000000000" pitchFamily="2" charset="2"/>
              <a:buChar char="§"/>
            </a:pPr>
            <a:r>
              <a:rPr lang="zh-TW" altLang="en-US" b="1" dirty="0">
                <a:solidFill>
                  <a:schemeClr val="tx1"/>
                </a:solidFill>
                <a:latin typeface="Yu Gothic UI Semibold" panose="020B0700000000000000" pitchFamily="34" charset="-128"/>
                <a:ea typeface="Yu Gothic UI Semibold" panose="020B0700000000000000" pitchFamily="34" charset="-128"/>
              </a:rPr>
              <a:t>健康界線的要素</a:t>
            </a:r>
            <a:r>
              <a:rPr lang="en-US" altLang="zh-TW" b="1" dirty="0">
                <a:solidFill>
                  <a:schemeClr val="tx1"/>
                </a:solidFill>
                <a:latin typeface="Yu Gothic UI Semibold" panose="020B0700000000000000" pitchFamily="34" charset="-128"/>
                <a:ea typeface="Yu Gothic UI Semibold" panose="020B0700000000000000" pitchFamily="34" charset="-128"/>
              </a:rPr>
              <a:t>: </a:t>
            </a:r>
            <a:r>
              <a:rPr lang="zh-TW" altLang="en-US" sz="3600" b="1" dirty="0">
                <a:solidFill>
                  <a:srgbClr val="C00000"/>
                </a:solidFill>
                <a:latin typeface="Yu Gothic UI Semibold" panose="020B0700000000000000" pitchFamily="34" charset="-128"/>
                <a:ea typeface="Yu Gothic UI Semibold" panose="020B0700000000000000" pitchFamily="34" charset="-128"/>
              </a:rPr>
              <a:t>愛與尊重</a:t>
            </a:r>
            <a:r>
              <a:rPr lang="en-US" altLang="zh-TW" b="1" dirty="0">
                <a:solidFill>
                  <a:schemeClr val="tx1"/>
                </a:solidFill>
                <a:latin typeface="Yu Gothic UI Semibold" panose="020B0700000000000000" pitchFamily="34" charset="-128"/>
                <a:ea typeface="Yu Gothic UI Semibold" panose="020B0700000000000000" pitchFamily="34" charset="-128"/>
              </a:rPr>
              <a:t>, </a:t>
            </a:r>
            <a:r>
              <a:rPr lang="zh-TW" altLang="en-US" sz="3600" b="1" dirty="0">
                <a:solidFill>
                  <a:srgbClr val="C00000"/>
                </a:solidFill>
                <a:latin typeface="Yu Gothic UI Semibold" panose="020B0700000000000000" pitchFamily="34" charset="-128"/>
                <a:ea typeface="Yu Gothic UI Semibold" panose="020B0700000000000000" pitchFamily="34" charset="-128"/>
              </a:rPr>
              <a:t>自由與責任</a:t>
            </a:r>
            <a:r>
              <a:rPr lang="zh-TW" altLang="en-US" b="1" dirty="0">
                <a:solidFill>
                  <a:schemeClr val="tx1"/>
                </a:solidFill>
                <a:latin typeface="Yu Gothic UI Semibold" panose="020B0700000000000000" pitchFamily="34" charset="-128"/>
                <a:ea typeface="Yu Gothic UI Semibold" panose="020B0700000000000000" pitchFamily="34" charset="-128"/>
              </a:rPr>
              <a:t> </a:t>
            </a:r>
            <a:r>
              <a:rPr lang="en-US" altLang="zh-TW" b="1" dirty="0">
                <a:solidFill>
                  <a:schemeClr val="tx1"/>
                </a:solidFill>
                <a:latin typeface="Yu Gothic UI Semibold" panose="020B0700000000000000" pitchFamily="34" charset="-128"/>
                <a:ea typeface="Yu Gothic UI Semibold" panose="020B0700000000000000" pitchFamily="34" charset="-128"/>
              </a:rPr>
              <a:t>(</a:t>
            </a:r>
            <a:r>
              <a:rPr lang="zh-TW" altLang="en-US" b="1" dirty="0">
                <a:solidFill>
                  <a:srgbClr val="7030A0"/>
                </a:solidFill>
                <a:latin typeface="Yu Gothic UI Semibold" panose="020B0700000000000000" pitchFamily="34" charset="-128"/>
                <a:ea typeface="Yu Gothic UI Semibold" panose="020B0700000000000000" pitchFamily="34" charset="-128"/>
              </a:rPr>
              <a:t>對屬於自己的一切負起責任</a:t>
            </a:r>
            <a:r>
              <a:rPr lang="en-US" altLang="zh-TW" b="1" dirty="0">
                <a:solidFill>
                  <a:srgbClr val="7030A0"/>
                </a:solidFill>
                <a:latin typeface="Yu Gothic UI Semibold" panose="020B0700000000000000" pitchFamily="34" charset="-128"/>
                <a:ea typeface="Yu Gothic UI Semibold" panose="020B0700000000000000" pitchFamily="34" charset="-128"/>
              </a:rPr>
              <a:t>,</a:t>
            </a:r>
            <a:r>
              <a:rPr lang="zh-TW" altLang="en-US" b="1" dirty="0">
                <a:solidFill>
                  <a:srgbClr val="7030A0"/>
                </a:solidFill>
                <a:latin typeface="Yu Gothic UI Semibold" panose="020B0700000000000000" pitchFamily="34" charset="-128"/>
                <a:ea typeface="Yu Gothic UI Semibold" panose="020B0700000000000000" pitchFamily="34" charset="-128"/>
              </a:rPr>
              <a:t>包括情緒</a:t>
            </a:r>
            <a:r>
              <a:rPr lang="en-US" altLang="zh-TW" b="1" dirty="0">
                <a:solidFill>
                  <a:srgbClr val="7030A0"/>
                </a:solidFill>
                <a:latin typeface="Yu Gothic UI Semibold" panose="020B0700000000000000" pitchFamily="34" charset="-128"/>
                <a:ea typeface="Yu Gothic UI Semibold" panose="020B0700000000000000" pitchFamily="34" charset="-128"/>
              </a:rPr>
              <a:t>,</a:t>
            </a:r>
            <a:r>
              <a:rPr lang="zh-TW" altLang="en-US" b="1" dirty="0">
                <a:solidFill>
                  <a:srgbClr val="7030A0"/>
                </a:solidFill>
                <a:latin typeface="Yu Gothic UI Semibold" panose="020B0700000000000000" pitchFamily="34" charset="-128"/>
                <a:ea typeface="Yu Gothic UI Semibold" panose="020B0700000000000000" pitchFamily="34" charset="-128"/>
              </a:rPr>
              <a:t>資源</a:t>
            </a:r>
            <a:r>
              <a:rPr lang="en-US" altLang="zh-TW" b="1" dirty="0">
                <a:solidFill>
                  <a:srgbClr val="7030A0"/>
                </a:solidFill>
                <a:latin typeface="Yu Gothic UI Semibold" panose="020B0700000000000000" pitchFamily="34" charset="-128"/>
                <a:ea typeface="Yu Gothic UI Semibold" panose="020B0700000000000000" pitchFamily="34" charset="-128"/>
              </a:rPr>
              <a:t>)</a:t>
            </a:r>
          </a:p>
          <a:p>
            <a:pPr marL="457200" indent="-457200" algn="l">
              <a:lnSpc>
                <a:spcPts val="2900"/>
              </a:lnSpc>
              <a:buFont typeface="Wingdings" panose="05000000000000000000" pitchFamily="2" charset="2"/>
              <a:buChar char="§"/>
            </a:pPr>
            <a:endParaRPr lang="en-US" altLang="zh-TW" b="1" dirty="0">
              <a:solidFill>
                <a:srgbClr val="7030A0"/>
              </a:solidFill>
              <a:latin typeface="Yu Gothic UI Semibold" panose="020B0700000000000000" pitchFamily="34" charset="-128"/>
              <a:ea typeface="Yu Gothic UI Semibold" panose="020B0700000000000000" pitchFamily="34" charset="-128"/>
            </a:endParaRPr>
          </a:p>
          <a:p>
            <a:pPr marL="457200" indent="-457200" algn="l">
              <a:lnSpc>
                <a:spcPts val="2900"/>
              </a:lnSpc>
              <a:buFont typeface="Wingdings" panose="05000000000000000000" pitchFamily="2" charset="2"/>
              <a:buChar char="§"/>
            </a:pPr>
            <a:r>
              <a:rPr lang="zh-TW" altLang="en-US" b="1" dirty="0">
                <a:solidFill>
                  <a:schemeClr val="tx1"/>
                </a:solidFill>
                <a:latin typeface="Yu Gothic UI Semibold" panose="020B0700000000000000" pitchFamily="34" charset="-128"/>
                <a:ea typeface="Yu Gothic UI Semibold" panose="020B0700000000000000" pitchFamily="34" charset="-128"/>
              </a:rPr>
              <a:t>界線是</a:t>
            </a:r>
            <a:r>
              <a:rPr lang="zh-TW" altLang="en-US" sz="3600" b="1" dirty="0">
                <a:solidFill>
                  <a:srgbClr val="C00000"/>
                </a:solidFill>
                <a:latin typeface="Yu Gothic UI Semibold" panose="020B0700000000000000" pitchFamily="34" charset="-128"/>
                <a:ea typeface="Yu Gothic UI Semibold" panose="020B0700000000000000" pitchFamily="34" charset="-128"/>
              </a:rPr>
              <a:t>保護關係</a:t>
            </a:r>
            <a:r>
              <a:rPr lang="zh-TW" altLang="en-US" b="1" dirty="0">
                <a:solidFill>
                  <a:schemeClr val="tx1"/>
                </a:solidFill>
                <a:latin typeface="Yu Gothic UI Semibold" panose="020B0700000000000000" pitchFamily="34" charset="-128"/>
                <a:ea typeface="Yu Gothic UI Semibold" panose="020B0700000000000000" pitchFamily="34" charset="-128"/>
              </a:rPr>
              <a:t>，不是</a:t>
            </a:r>
            <a:r>
              <a:rPr lang="zh-TW" altLang="en-US" sz="3600" b="1" dirty="0">
                <a:solidFill>
                  <a:srgbClr val="C00000"/>
                </a:solidFill>
                <a:latin typeface="Yu Gothic UI Semibold" panose="020B0700000000000000" pitchFamily="34" charset="-128"/>
                <a:ea typeface="Yu Gothic UI Semibold" panose="020B0700000000000000" pitchFamily="34" charset="-128"/>
              </a:rPr>
              <a:t>疏離關係</a:t>
            </a:r>
            <a:r>
              <a:rPr lang="zh-TW" altLang="en-US" b="1" dirty="0">
                <a:solidFill>
                  <a:schemeClr val="tx1"/>
                </a:solidFill>
                <a:latin typeface="Yu Gothic UI Semibold" panose="020B0700000000000000" pitchFamily="34" charset="-128"/>
                <a:ea typeface="Yu Gothic UI Semibold" panose="020B0700000000000000" pitchFamily="34" charset="-128"/>
              </a:rPr>
              <a:t>，所以設立健康的界線是良好人際關係的基石</a:t>
            </a:r>
            <a:endParaRPr lang="en-US" altLang="zh-TW" b="1" dirty="0">
              <a:solidFill>
                <a:schemeClr val="tx1"/>
              </a:solidFill>
              <a:latin typeface="Yu Gothic UI Semibold" panose="020B0700000000000000" pitchFamily="34" charset="-128"/>
              <a:ea typeface="Yu Gothic UI Semibold" panose="020B0700000000000000" pitchFamily="34" charset="-128"/>
            </a:endParaRPr>
          </a:p>
        </p:txBody>
      </p:sp>
      <p:sp>
        <p:nvSpPr>
          <p:cNvPr id="4" name="Slide Number Placeholder 3"/>
          <p:cNvSpPr>
            <a:spLocks noGrp="1"/>
          </p:cNvSpPr>
          <p:nvPr>
            <p:ph type="sldNum" sz="quarter" idx="12"/>
          </p:nvPr>
        </p:nvSpPr>
        <p:spPr>
          <a:xfrm>
            <a:off x="10363200" y="5486401"/>
            <a:ext cx="304800" cy="365125"/>
          </a:xfrm>
        </p:spPr>
        <p:txBody>
          <a:bodyPr/>
          <a:lstStyle/>
          <a:p>
            <a:pPr algn="l" defTabSz="914400" eaLnBrk="1" fontAlgn="auto" hangingPunct="1">
              <a:spcBef>
                <a:spcPts val="0"/>
              </a:spcBef>
              <a:spcAft>
                <a:spcPts val="0"/>
              </a:spcAft>
            </a:pPr>
            <a:fld id="{69C4CFD8-F662-4A36-AA27-12DE1FA08638}" type="slidenum">
              <a:rPr lang="en-US">
                <a:solidFill>
                  <a:prstClr val="black">
                    <a:tint val="75000"/>
                  </a:prstClr>
                </a:solidFill>
                <a:latin typeface="Calibri"/>
                <a:ea typeface="+mn-ea"/>
              </a:rPr>
              <a:pPr algn="l" defTabSz="914400" eaLnBrk="1" fontAlgn="auto" hangingPunct="1">
                <a:spcBef>
                  <a:spcPts val="0"/>
                </a:spcBef>
                <a:spcAft>
                  <a:spcPts val="0"/>
                </a:spcAft>
              </a:pPr>
              <a:t>10</a:t>
            </a:fld>
            <a:endParaRPr lang="en-US" dirty="0">
              <a:solidFill>
                <a:prstClr val="black">
                  <a:tint val="75000"/>
                </a:prstClr>
              </a:solidFill>
              <a:latin typeface="Calibri"/>
              <a:ea typeface="+mn-ea"/>
            </a:endParaRPr>
          </a:p>
        </p:txBody>
      </p:sp>
    </p:spTree>
    <p:extLst>
      <p:ext uri="{BB962C8B-B14F-4D97-AF65-F5344CB8AC3E}">
        <p14:creationId xmlns:p14="http://schemas.microsoft.com/office/powerpoint/2010/main" val="3972206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37E27-76F9-C3D6-D9C5-1102149F596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D6146F6-1375-7C63-6ECB-2C79F8102BA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B8E0839B-B5F7-4934-318F-DEC6BFF8542E}"/>
              </a:ext>
            </a:extLst>
          </p:cNvPr>
          <p:cNvSpPr txBox="1"/>
          <p:nvPr/>
        </p:nvSpPr>
        <p:spPr>
          <a:xfrm>
            <a:off x="430317" y="99012"/>
            <a:ext cx="10664791" cy="224676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箴言</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Proverbs 22:6</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教養孩童，使他走當行的道，就是到老他也不偏離。</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Start children off on the way they should go,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even when they are old they will not turn from it.</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712623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F5A9B-1A8C-DBF5-58C3-18982B7743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873F1AD-78DF-72FC-1165-C9F001938446}"/>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98BA2134-BC3A-585D-EA77-226B3C5B6299}"/>
              </a:ext>
            </a:extLst>
          </p:cNvPr>
          <p:cNvSpPr txBox="1"/>
          <p:nvPr/>
        </p:nvSpPr>
        <p:spPr>
          <a:xfrm>
            <a:off x="956789" y="389247"/>
            <a:ext cx="10222911" cy="5463034"/>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zh-TW" altLang="en-US" sz="4000" u="sng" dirty="0">
                <a:solidFill>
                  <a:srgbClr val="C00000"/>
                </a:solidFill>
                <a:latin typeface="Yu Gothic UI Semibold" panose="020B0700000000000000" pitchFamily="34" charset="-128"/>
                <a:ea typeface="Yu Gothic UI Semibold" panose="020B0700000000000000" pitchFamily="34" charset="-128"/>
              </a:rPr>
              <a:t>父母親的三重角色</a:t>
            </a:r>
            <a:r>
              <a:rPr lang="zh-TW" altLang="en-US" sz="4400" u="sng" dirty="0">
                <a:solidFill>
                  <a:srgbClr val="C00000"/>
                </a:solidFill>
                <a:latin typeface="Yu Gothic UI Semibold" panose="020B0700000000000000" pitchFamily="34" charset="-128"/>
                <a:ea typeface="Yu Gothic UI Semibold" panose="020B0700000000000000" pitchFamily="34" charset="-128"/>
              </a:rPr>
              <a:t> </a:t>
            </a:r>
            <a:r>
              <a:rPr lang="en-US" altLang="zh-TW" sz="3200" u="sng" dirty="0">
                <a:solidFill>
                  <a:srgbClr val="C00000"/>
                </a:solidFill>
                <a:latin typeface="Yu Gothic UI Semibold" panose="020B0700000000000000" pitchFamily="34" charset="-128"/>
                <a:ea typeface="Yu Gothic UI Semibold" panose="020B0700000000000000" pitchFamily="34" charset="-128"/>
              </a:rPr>
              <a:t>Three Roles of the Parents</a:t>
            </a:r>
            <a:endParaRPr lang="en-US" altLang="zh-TW" sz="4400" u="sng" dirty="0">
              <a:solidFill>
                <a:srgbClr val="C0000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監護 </a:t>
            </a:r>
            <a:r>
              <a:rPr lang="en-US" altLang="zh-TW" sz="2800" b="1" dirty="0">
                <a:solidFill>
                  <a:srgbClr val="002060"/>
                </a:solidFill>
                <a:latin typeface="Yu Gothic UI Semibold" panose="020B0700000000000000" pitchFamily="34" charset="-128"/>
                <a:ea typeface="Yu Gothic UI Semibold" panose="020B0700000000000000" pitchFamily="34" charset="-128"/>
              </a:rPr>
              <a:t>Guardian </a:t>
            </a:r>
            <a:r>
              <a:rPr lang="zh-TW" altLang="en-US" sz="2800" b="1" dirty="0">
                <a:solidFill>
                  <a:srgbClr val="002060"/>
                </a:solidFill>
                <a:latin typeface="Yu Gothic UI Semibold" panose="020B0700000000000000" pitchFamily="34" charset="-128"/>
                <a:ea typeface="Yu Gothic UI Semibold" panose="020B0700000000000000" pitchFamily="34" charset="-128"/>
              </a:rPr>
              <a:t>─ </a:t>
            </a:r>
            <a:r>
              <a:rPr lang="zh-TW" altLang="en-US" sz="3200" b="1" dirty="0">
                <a:solidFill>
                  <a:srgbClr val="002060"/>
                </a:solidFill>
                <a:latin typeface="Yu Gothic UI Semibold" panose="020B0700000000000000" pitchFamily="34" charset="-128"/>
                <a:ea typeface="Yu Gothic UI Semibold" panose="020B0700000000000000" pitchFamily="34" charset="-128"/>
              </a:rPr>
              <a:t>提供孩子安全的學習環境，幫助他們從中獲得經驗和生命的智慧</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800" b="1" dirty="0">
              <a:solidFill>
                <a:srgbClr val="002060"/>
              </a:solidFill>
              <a:latin typeface="Yu Gothic UI Semibold" panose="020B0700000000000000" pitchFamily="34" charset="-128"/>
              <a:ea typeface="Yu Gothic UI Semibold" panose="020B0700000000000000" pitchFamily="34" charset="-128"/>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100" b="1" dirty="0">
              <a:solidFill>
                <a:srgbClr val="002060"/>
              </a:solidFill>
              <a:latin typeface="Yu Gothic UI Semibold" panose="020B0700000000000000" pitchFamily="34" charset="-128"/>
              <a:ea typeface="Yu Gothic UI Semibold" panose="020B0700000000000000" pitchFamily="34" charset="-128"/>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105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r>
              <a:rPr kumimoji="0" lang="zh-TW" altLang="en-US" sz="3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管理 </a:t>
            </a: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Manager</a:t>
            </a:r>
            <a:r>
              <a:rPr kumimoji="0" lang="zh-TW" altLang="en-US"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 </a:t>
            </a:r>
            <a:r>
              <a:rPr kumimoji="0" lang="zh-TW" altLang="en-US"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幫助孩子自律，能完成目標而且符合要求和期望</a:t>
            </a:r>
            <a:endParaRPr kumimoji="0" lang="en-US" altLang="zh-TW" sz="3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7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100" b="1" dirty="0">
              <a:solidFill>
                <a:srgbClr val="002060"/>
              </a:solidFill>
              <a:latin typeface="Yu Gothic UI Semibold" panose="020B0700000000000000" pitchFamily="34" charset="-128"/>
              <a:ea typeface="Yu Gothic UI Semibold" panose="020B0700000000000000" pitchFamily="34" charset="-128"/>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5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資源 </a:t>
            </a:r>
            <a:r>
              <a:rPr lang="en-US" altLang="zh-TW" sz="2800" b="1" dirty="0">
                <a:solidFill>
                  <a:srgbClr val="002060"/>
                </a:solidFill>
                <a:latin typeface="Yu Gothic UI Semibold" panose="020B0700000000000000" pitchFamily="34" charset="-128"/>
                <a:ea typeface="Yu Gothic UI Semibold" panose="020B0700000000000000" pitchFamily="34" charset="-128"/>
              </a:rPr>
              <a:t>Source</a:t>
            </a:r>
            <a:r>
              <a:rPr lang="zh-TW" altLang="en-US" sz="2800" b="1" dirty="0">
                <a:solidFill>
                  <a:srgbClr val="002060"/>
                </a:solidFill>
                <a:latin typeface="Yu Gothic UI Semibold" panose="020B0700000000000000" pitchFamily="34" charset="-128"/>
                <a:ea typeface="Yu Gothic UI Semibold" panose="020B0700000000000000" pitchFamily="34" charset="-128"/>
              </a:rPr>
              <a:t> ─ </a:t>
            </a:r>
            <a:r>
              <a:rPr lang="zh-TW" altLang="en-US" sz="3200" b="1" dirty="0">
                <a:solidFill>
                  <a:srgbClr val="002060"/>
                </a:solidFill>
                <a:latin typeface="Yu Gothic UI Semibold" panose="020B0700000000000000" pitchFamily="34" charset="-128"/>
                <a:ea typeface="Yu Gothic UI Semibold" panose="020B0700000000000000" pitchFamily="34" charset="-128"/>
              </a:rPr>
              <a:t>教導孩子從接受父母的給予到獨立管理和獲取他們所需用的東西</a:t>
            </a:r>
            <a:endParaRPr lang="zh-TW" altLang="en-US" sz="28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endParaRPr kumimoji="0" lang="en-US" altLang="zh-TW"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835990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40DFC-FE91-180C-3B85-EF543B18E18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81E6C6A-4E2D-CB21-08E4-7BB5D86DE28D}"/>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C382598F-1F73-61D2-C57B-7E3ACCB35B33}"/>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F8E0210E-D7F1-C504-B9D5-2F547EDF3009}"/>
              </a:ext>
            </a:extLst>
          </p:cNvPr>
          <p:cNvSpPr txBox="1"/>
          <p:nvPr/>
        </p:nvSpPr>
        <p:spPr>
          <a:xfrm>
            <a:off x="2210306" y="1913579"/>
            <a:ext cx="7969207" cy="261610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未來就在今天</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幫助孩子發展品格</a:t>
            </a:r>
            <a:endParaRPr kumimoji="0" lang="en-US" altLang="zh-TW"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FA4BFA04-D3A7-9185-F8B1-B6D533E1546D}"/>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DDCCB922-5B3F-52A5-9853-065213264736}"/>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505798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45EDF-589A-454E-DE61-8F8E2D8E197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4613663-8092-0EC6-DA94-4991B9A126FE}"/>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CEC46449-56FA-B8C9-C670-BF87E52AD857}"/>
              </a:ext>
            </a:extLst>
          </p:cNvPr>
          <p:cNvSpPr txBox="1"/>
          <p:nvPr/>
        </p:nvSpPr>
        <p:spPr>
          <a:xfrm>
            <a:off x="902290" y="322635"/>
            <a:ext cx="10427792" cy="6417141"/>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zh-TW" altLang="en-US" sz="4000" dirty="0">
                <a:solidFill>
                  <a:srgbClr val="C00000"/>
                </a:solidFill>
                <a:latin typeface="Yu Gothic UI Semibold" panose="020B0700000000000000" pitchFamily="34" charset="-128"/>
                <a:ea typeface="Yu Gothic UI Semibold" panose="020B0700000000000000" pitchFamily="34" charset="-128"/>
              </a:rPr>
              <a:t>   </a:t>
            </a:r>
            <a:r>
              <a:rPr lang="zh-TW" altLang="en-US" sz="4000" u="sng" dirty="0">
                <a:solidFill>
                  <a:srgbClr val="C00000"/>
                </a:solidFill>
                <a:latin typeface="Yu Gothic UI Semibold" panose="020B0700000000000000" pitchFamily="34" charset="-128"/>
                <a:ea typeface="Yu Gothic UI Semibold" panose="020B0700000000000000" pitchFamily="34" charset="-128"/>
              </a:rPr>
              <a:t>幫助孩子發展品格 </a:t>
            </a:r>
            <a:r>
              <a:rPr lang="en-US" altLang="zh-TW" sz="3200" u="sng" dirty="0">
                <a:solidFill>
                  <a:srgbClr val="C00000"/>
                </a:solidFill>
                <a:latin typeface="Yu Gothic UI Semibold" panose="020B0700000000000000" pitchFamily="34" charset="-128"/>
                <a:ea typeface="Yu Gothic UI Semibold" panose="020B0700000000000000" pitchFamily="34" charset="-128"/>
              </a:rPr>
              <a:t>Building Kid’s Character</a:t>
            </a:r>
            <a:endParaRPr lang="en-US" altLang="zh-TW" sz="4000" u="sng" dirty="0">
              <a:solidFill>
                <a:srgbClr val="C0000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1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2800" b="1" dirty="0">
                <a:solidFill>
                  <a:srgbClr val="002060"/>
                </a:solidFill>
                <a:latin typeface="Yu Gothic UI Semibold" panose="020B0700000000000000" pitchFamily="34" charset="-128"/>
                <a:ea typeface="Yu Gothic UI Semibold" panose="020B0700000000000000" pitchFamily="34" charset="-128"/>
              </a:rPr>
              <a:t>有愛心 </a:t>
            </a:r>
            <a:r>
              <a:rPr lang="en-US" altLang="zh-TW" sz="2400" b="1" dirty="0">
                <a:solidFill>
                  <a:srgbClr val="002060"/>
                </a:solidFill>
                <a:latin typeface="Yu Gothic UI Semibold" panose="020B0700000000000000" pitchFamily="34" charset="-128"/>
                <a:ea typeface="Yu Gothic UI Semibold" panose="020B0700000000000000" pitchFamily="34" charset="-128"/>
              </a:rPr>
              <a:t>L</a:t>
            </a:r>
            <a:r>
              <a:rPr lang="en-US" altLang="zh-TW" sz="2000" b="1" dirty="0">
                <a:solidFill>
                  <a:srgbClr val="002060"/>
                </a:solidFill>
                <a:latin typeface="Yu Gothic UI Semibold" panose="020B0700000000000000" pitchFamily="34" charset="-128"/>
                <a:ea typeface="Yu Gothic UI Semibold" panose="020B0700000000000000" pitchFamily="34" charset="-128"/>
              </a:rPr>
              <a:t>oving </a:t>
            </a:r>
            <a:r>
              <a:rPr lang="zh-TW" altLang="en-US" sz="2000" b="1" dirty="0">
                <a:solidFill>
                  <a:srgbClr val="002060"/>
                </a:solidFill>
                <a:latin typeface="Yu Gothic UI Semibold" panose="020B0700000000000000" pitchFamily="34" charset="-128"/>
                <a:ea typeface="Yu Gothic UI Semibold" panose="020B0700000000000000" pitchFamily="34" charset="-128"/>
              </a:rPr>
              <a:t>─ </a:t>
            </a:r>
            <a:r>
              <a:rPr lang="zh-TW" altLang="en-US" sz="2800" b="1" dirty="0">
                <a:solidFill>
                  <a:srgbClr val="002060"/>
                </a:solidFill>
                <a:latin typeface="Yu Gothic UI Semibold" panose="020B0700000000000000" pitchFamily="34" charset="-128"/>
                <a:ea typeface="Yu Gothic UI Semibold" panose="020B0700000000000000" pitchFamily="34" charset="-128"/>
              </a:rPr>
              <a:t>脫離自我中心，行事懂得尊重別人的界線</a:t>
            </a:r>
            <a:endParaRPr lang="en-US" altLang="zh-TW" sz="2800" b="1" dirty="0">
              <a:solidFill>
                <a:srgbClr val="002060"/>
              </a:solidFill>
              <a:latin typeface="Yu Gothic UI Semibold" panose="020B0700000000000000" pitchFamily="34" charset="-128"/>
              <a:ea typeface="Yu Gothic UI Semibold" panose="020B0700000000000000" pitchFamily="34" charset="-128"/>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10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r>
              <a:rPr lang="zh-TW" altLang="en-US" sz="2800" b="1" dirty="0">
                <a:solidFill>
                  <a:srgbClr val="002060"/>
                </a:solidFill>
                <a:latin typeface="Yu Gothic UI Semibold" panose="020B0700000000000000" pitchFamily="34" charset="-128"/>
                <a:ea typeface="Yu Gothic UI Semibold" panose="020B0700000000000000" pitchFamily="34" charset="-128"/>
              </a:rPr>
              <a:t>負責任</a:t>
            </a:r>
            <a:r>
              <a:rPr kumimoji="0" lang="zh-TW" altLang="en-US"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lang="en-US" altLang="zh-TW" sz="2400" b="1" dirty="0">
                <a:solidFill>
                  <a:srgbClr val="002060"/>
                </a:solidFill>
                <a:latin typeface="Yu Gothic UI Semibold" panose="020B0700000000000000" pitchFamily="34" charset="-128"/>
                <a:ea typeface="Yu Gothic UI Semibold" panose="020B0700000000000000" pitchFamily="34" charset="-128"/>
              </a:rPr>
              <a:t>R</a:t>
            </a:r>
            <a:r>
              <a:rPr kumimoji="0" lang="en-US" altLang="zh-TW" sz="2000" b="1" i="0" strike="noStrike" kern="1200" cap="none" spc="0" normalizeH="0" baseline="0" noProof="0" dirty="0" err="1">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esponsible</a:t>
            </a:r>
            <a:r>
              <a:rPr kumimoji="0" lang="zh-TW" altLang="en-US" sz="20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 </a:t>
            </a:r>
            <a:r>
              <a:rPr kumimoji="0" lang="zh-TW" altLang="en-US"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為自己生活作主以及自我管束</a:t>
            </a:r>
            <a:endPar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2800" b="1" dirty="0">
                <a:solidFill>
                  <a:srgbClr val="002060"/>
                </a:solidFill>
                <a:latin typeface="Yu Gothic UI Semibold" panose="020B0700000000000000" pitchFamily="34" charset="-128"/>
                <a:ea typeface="Yu Gothic UI Semibold" panose="020B0700000000000000" pitchFamily="34" charset="-128"/>
              </a:rPr>
              <a:t>能自主 </a:t>
            </a:r>
            <a:r>
              <a:rPr lang="en-US" altLang="zh-TW" sz="2400" b="1" dirty="0">
                <a:solidFill>
                  <a:srgbClr val="002060"/>
                </a:solidFill>
                <a:latin typeface="Yu Gothic UI Semibold" panose="020B0700000000000000" pitchFamily="34" charset="-128"/>
                <a:ea typeface="Yu Gothic UI Semibold" panose="020B0700000000000000" pitchFamily="34" charset="-128"/>
              </a:rPr>
              <a:t>A</a:t>
            </a:r>
            <a:r>
              <a:rPr lang="en-US" altLang="zh-TW" sz="2000" b="1" dirty="0">
                <a:solidFill>
                  <a:srgbClr val="002060"/>
                </a:solidFill>
                <a:latin typeface="Yu Gothic UI Semibold" panose="020B0700000000000000" pitchFamily="34" charset="-128"/>
                <a:ea typeface="Yu Gothic UI Semibold" panose="020B0700000000000000" pitchFamily="34" charset="-128"/>
              </a:rPr>
              <a:t>utonomous</a:t>
            </a:r>
            <a:r>
              <a:rPr lang="zh-TW" altLang="en-US" sz="2000" b="1" dirty="0">
                <a:solidFill>
                  <a:srgbClr val="002060"/>
                </a:solidFill>
                <a:latin typeface="Yu Gothic UI Semibold" panose="020B0700000000000000" pitchFamily="34" charset="-128"/>
                <a:ea typeface="Yu Gothic UI Semibold" panose="020B0700000000000000" pitchFamily="34" charset="-128"/>
              </a:rPr>
              <a:t> ─ </a:t>
            </a:r>
            <a:r>
              <a:rPr lang="zh-TW" altLang="en-US" sz="2800" b="1" dirty="0">
                <a:solidFill>
                  <a:srgbClr val="002060"/>
                </a:solidFill>
                <a:latin typeface="Yu Gothic UI Semibold" panose="020B0700000000000000" pitchFamily="34" charset="-128"/>
                <a:ea typeface="Yu Gothic UI Semibold" panose="020B0700000000000000" pitchFamily="34" charset="-128"/>
              </a:rPr>
              <a:t>為自己的生活和自由做選擇負起責任</a:t>
            </a:r>
            <a:endParaRPr lang="en-US" altLang="zh-TW" sz="20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endParaRPr lang="en-US" altLang="zh-TW" sz="10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r>
              <a:rPr lang="zh-TW" altLang="en-US" sz="2800" b="1" dirty="0">
                <a:solidFill>
                  <a:srgbClr val="002060"/>
                </a:solidFill>
                <a:latin typeface="Yu Gothic UI Semibold" panose="020B0700000000000000" pitchFamily="34" charset="-128"/>
                <a:ea typeface="Yu Gothic UI Semibold" panose="020B0700000000000000" pitchFamily="34" charset="-128"/>
              </a:rPr>
              <a:t>主動 </a:t>
            </a:r>
            <a:r>
              <a:rPr lang="en-US" altLang="zh-TW" sz="2400" b="1" dirty="0">
                <a:solidFill>
                  <a:srgbClr val="002060"/>
                </a:solidFill>
                <a:latin typeface="Yu Gothic UI Semibold" panose="020B0700000000000000" pitchFamily="34" charset="-128"/>
                <a:ea typeface="Yu Gothic UI Semibold" panose="020B0700000000000000" pitchFamily="34" charset="-128"/>
              </a:rPr>
              <a:t>I</a:t>
            </a:r>
            <a:r>
              <a:rPr lang="en-US" altLang="zh-TW" sz="2000" b="1" dirty="0">
                <a:solidFill>
                  <a:srgbClr val="002060"/>
                </a:solidFill>
                <a:latin typeface="Yu Gothic UI Semibold" panose="020B0700000000000000" pitchFamily="34" charset="-128"/>
                <a:ea typeface="Yu Gothic UI Semibold" panose="020B0700000000000000" pitchFamily="34" charset="-128"/>
              </a:rPr>
              <a:t>nitiative </a:t>
            </a:r>
            <a:r>
              <a:rPr lang="zh-TW" altLang="en-US" sz="2000" b="1" dirty="0">
                <a:solidFill>
                  <a:srgbClr val="002060"/>
                </a:solidFill>
                <a:latin typeface="Yu Gothic UI Semibold" panose="020B0700000000000000" pitchFamily="34" charset="-128"/>
                <a:ea typeface="Yu Gothic UI Semibold" panose="020B0700000000000000" pitchFamily="34" charset="-128"/>
              </a:rPr>
              <a:t>─ </a:t>
            </a:r>
            <a:r>
              <a:rPr lang="zh-TW" altLang="en-US" sz="2800" b="1" dirty="0">
                <a:solidFill>
                  <a:srgbClr val="002060"/>
                </a:solidFill>
                <a:latin typeface="Yu Gothic UI Semibold" panose="020B0700000000000000" pitchFamily="34" charset="-128"/>
                <a:ea typeface="Yu Gothic UI Semibold" panose="020B0700000000000000" pitchFamily="34" charset="-128"/>
              </a:rPr>
              <a:t>以主動的態度去為完成目標和成果負責</a:t>
            </a:r>
            <a:endParaRPr lang="en-US" altLang="zh-TW" sz="2800" b="1" dirty="0">
              <a:solidFill>
                <a:srgbClr val="002060"/>
              </a:solidFill>
              <a:latin typeface="Yu Gothic UI Semibold" panose="020B0700000000000000" pitchFamily="34" charset="-128"/>
              <a:ea typeface="Yu Gothic UI Semibold" panose="020B0700000000000000" pitchFamily="34" charset="-128"/>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10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r>
              <a:rPr kumimoji="0" lang="zh-TW" altLang="en-US"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面對現實 </a:t>
            </a:r>
            <a:r>
              <a:rPr lang="en-US" altLang="zh-TW" sz="2400" b="1" dirty="0">
                <a:solidFill>
                  <a:srgbClr val="002060"/>
                </a:solidFill>
                <a:latin typeface="Yu Gothic UI Semibold" panose="020B0700000000000000" pitchFamily="34" charset="-128"/>
                <a:ea typeface="Yu Gothic UI Semibold" panose="020B0700000000000000" pitchFamily="34" charset="-128"/>
              </a:rPr>
              <a:t>R</a:t>
            </a:r>
            <a:r>
              <a:rPr kumimoji="0" lang="en-US" altLang="zh-TW" sz="2000" b="1" i="0" strike="noStrike" kern="1200" cap="none" spc="0" normalizeH="0" baseline="0" noProof="0" dirty="0" err="1">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eality</a:t>
            </a:r>
            <a:r>
              <a:rPr kumimoji="0" lang="zh-TW" altLang="en-US" sz="20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 </a:t>
            </a:r>
            <a:r>
              <a:rPr kumimoji="0" lang="zh-TW" altLang="en-US"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能面對現實和自己的行為所帶來的後果</a:t>
            </a:r>
            <a:endPar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2800" b="1" dirty="0">
                <a:solidFill>
                  <a:srgbClr val="002060"/>
                </a:solidFill>
                <a:latin typeface="Yu Gothic UI Semibold" panose="020B0700000000000000" pitchFamily="34" charset="-128"/>
                <a:ea typeface="Yu Gothic UI Semibold" panose="020B0700000000000000" pitchFamily="34" charset="-128"/>
              </a:rPr>
              <a:t>成長 </a:t>
            </a:r>
            <a:r>
              <a:rPr lang="en-US" altLang="zh-TW" sz="2400" b="1" dirty="0">
                <a:solidFill>
                  <a:srgbClr val="002060"/>
                </a:solidFill>
                <a:latin typeface="Yu Gothic UI Semibold" panose="020B0700000000000000" pitchFamily="34" charset="-128"/>
                <a:ea typeface="Yu Gothic UI Semibold" panose="020B0700000000000000" pitchFamily="34" charset="-128"/>
              </a:rPr>
              <a:t>G</a:t>
            </a:r>
            <a:r>
              <a:rPr lang="en-US" altLang="zh-TW" sz="2000" b="1" dirty="0">
                <a:solidFill>
                  <a:srgbClr val="002060"/>
                </a:solidFill>
                <a:latin typeface="Yu Gothic UI Semibold" panose="020B0700000000000000" pitchFamily="34" charset="-128"/>
                <a:ea typeface="Yu Gothic UI Semibold" panose="020B0700000000000000" pitchFamily="34" charset="-128"/>
              </a:rPr>
              <a:t>rowth</a:t>
            </a:r>
            <a:r>
              <a:rPr lang="zh-TW" altLang="en-US" sz="2000" b="1" dirty="0">
                <a:solidFill>
                  <a:srgbClr val="002060"/>
                </a:solidFill>
                <a:latin typeface="Yu Gothic UI Semibold" panose="020B0700000000000000" pitchFamily="34" charset="-128"/>
                <a:ea typeface="Yu Gothic UI Semibold" panose="020B0700000000000000" pitchFamily="34" charset="-128"/>
              </a:rPr>
              <a:t> ─ </a:t>
            </a:r>
            <a:r>
              <a:rPr lang="zh-TW" altLang="en-US" sz="2800" b="1" dirty="0">
                <a:solidFill>
                  <a:srgbClr val="002060"/>
                </a:solidFill>
                <a:latin typeface="Yu Gothic UI Semibold" panose="020B0700000000000000" pitchFamily="34" charset="-128"/>
                <a:ea typeface="Yu Gothic UI Semibold" panose="020B0700000000000000" pitchFamily="34" charset="-128"/>
              </a:rPr>
              <a:t>在面對挑戰時能回應要求做出改變而成長</a:t>
            </a:r>
            <a:endParaRPr lang="en-US" altLang="zh-TW" sz="20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endParaRPr kumimoji="0" lang="en-US" altLang="zh-TW" sz="10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2800" b="1" dirty="0">
                <a:solidFill>
                  <a:srgbClr val="002060"/>
                </a:solidFill>
                <a:latin typeface="Yu Gothic UI Semibold" panose="020B0700000000000000" pitchFamily="34" charset="-128"/>
                <a:ea typeface="Yu Gothic UI Semibold" panose="020B0700000000000000" pitchFamily="34" charset="-128"/>
              </a:rPr>
              <a:t>誠實 </a:t>
            </a:r>
            <a:r>
              <a:rPr lang="en-US" altLang="zh-TW" sz="2400" b="1" dirty="0">
                <a:solidFill>
                  <a:srgbClr val="002060"/>
                </a:solidFill>
                <a:latin typeface="Yu Gothic UI Semibold" panose="020B0700000000000000" pitchFamily="34" charset="-128"/>
                <a:ea typeface="Yu Gothic UI Semibold" panose="020B0700000000000000" pitchFamily="34" charset="-128"/>
              </a:rPr>
              <a:t>H</a:t>
            </a:r>
            <a:r>
              <a:rPr lang="en-US" altLang="zh-TW" sz="2000" b="1" dirty="0">
                <a:solidFill>
                  <a:srgbClr val="002060"/>
                </a:solidFill>
                <a:latin typeface="Yu Gothic UI Semibold" panose="020B0700000000000000" pitchFamily="34" charset="-128"/>
                <a:ea typeface="Yu Gothic UI Semibold" panose="020B0700000000000000" pitchFamily="34" charset="-128"/>
              </a:rPr>
              <a:t>onesty </a:t>
            </a:r>
            <a:r>
              <a:rPr lang="zh-TW" altLang="en-US" sz="2000" b="1" dirty="0">
                <a:solidFill>
                  <a:srgbClr val="002060"/>
                </a:solidFill>
                <a:latin typeface="Yu Gothic UI Semibold" panose="020B0700000000000000" pitchFamily="34" charset="-128"/>
                <a:ea typeface="Yu Gothic UI Semibold" panose="020B0700000000000000" pitchFamily="34" charset="-128"/>
              </a:rPr>
              <a:t>─ </a:t>
            </a:r>
            <a:r>
              <a:rPr lang="zh-TW" altLang="en-US" sz="2800" b="1" dirty="0">
                <a:solidFill>
                  <a:srgbClr val="002060"/>
                </a:solidFill>
                <a:latin typeface="Yu Gothic UI Semibold" panose="020B0700000000000000" pitchFamily="34" charset="-128"/>
                <a:ea typeface="Yu Gothic UI Semibold" panose="020B0700000000000000" pitchFamily="34" charset="-128"/>
              </a:rPr>
              <a:t>父母能誠實並能提供孩子說實話的安全環境</a:t>
            </a:r>
            <a:endParaRPr lang="en-US" altLang="zh-TW" sz="2800" b="1" dirty="0">
              <a:solidFill>
                <a:srgbClr val="002060"/>
              </a:solidFill>
              <a:latin typeface="Yu Gothic UI Semibold" panose="020B0700000000000000" pitchFamily="34" charset="-128"/>
              <a:ea typeface="Yu Gothic UI Semibold" panose="020B0700000000000000" pitchFamily="34" charset="-128"/>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10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r>
              <a:rPr lang="zh-TW" altLang="en-US" sz="2800" b="1" dirty="0">
                <a:solidFill>
                  <a:srgbClr val="002060"/>
                </a:solidFill>
                <a:latin typeface="Yu Gothic UI Semibold" panose="020B0700000000000000" pitchFamily="34" charset="-128"/>
                <a:ea typeface="Yu Gothic UI Semibold" panose="020B0700000000000000" pitchFamily="34" charset="-128"/>
              </a:rPr>
              <a:t>屬天的卓越</a:t>
            </a:r>
            <a:r>
              <a:rPr kumimoji="0" lang="zh-TW" altLang="en-US"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lang="en-US" altLang="zh-TW" sz="2400" b="1" dirty="0">
                <a:solidFill>
                  <a:srgbClr val="002060"/>
                </a:solidFill>
                <a:latin typeface="Yu Gothic UI Semibold" panose="020B0700000000000000" pitchFamily="34" charset="-128"/>
                <a:ea typeface="Yu Gothic UI Semibold" panose="020B0700000000000000" pitchFamily="34" charset="-128"/>
              </a:rPr>
              <a:t>E</a:t>
            </a:r>
            <a:r>
              <a:rPr kumimoji="0" lang="en-US" altLang="zh-TW" sz="2000" b="1" i="0" strike="noStrike" kern="1200" cap="none" spc="0" normalizeH="0" baseline="0" noProof="0" dirty="0" err="1">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xcellence</a:t>
            </a:r>
            <a:r>
              <a:rPr kumimoji="0" lang="zh-TW" altLang="en-US" sz="20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 </a:t>
            </a:r>
            <a:r>
              <a:rPr kumimoji="0" lang="zh-TW" altLang="en-US"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仰望上帝來提升和超越本來的自己</a:t>
            </a:r>
            <a:endPar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R="0" lvl="0" algn="l" defTabSz="457200" rtl="0" eaLnBrk="0" fontAlgn="base" latinLnBrk="0" hangingPunct="0">
              <a:lnSpc>
                <a:spcPct val="100000"/>
              </a:lnSpc>
              <a:spcBef>
                <a:spcPct val="0"/>
              </a:spcBef>
              <a:spcAft>
                <a:spcPct val="0"/>
              </a:spcAft>
              <a:buClrTx/>
              <a:buSzTx/>
              <a:tabLst/>
              <a:defRPr/>
            </a:pPr>
            <a:endParaRPr kumimoji="0" lang="en-US" altLang="zh-TW" sz="10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2800" b="1" dirty="0">
                <a:solidFill>
                  <a:srgbClr val="002060"/>
                </a:solidFill>
                <a:latin typeface="Yu Gothic UI Semibold" panose="020B0700000000000000" pitchFamily="34" charset="-128"/>
                <a:ea typeface="Yu Gothic UI Semibold" panose="020B0700000000000000" pitchFamily="34" charset="-128"/>
              </a:rPr>
              <a:t>正確的次序 </a:t>
            </a:r>
            <a:r>
              <a:rPr lang="en-US" altLang="zh-TW" sz="2400" b="1" dirty="0">
                <a:solidFill>
                  <a:srgbClr val="002060"/>
                </a:solidFill>
                <a:latin typeface="Yu Gothic UI Semibold" panose="020B0700000000000000" pitchFamily="34" charset="-128"/>
                <a:ea typeface="Yu Gothic UI Semibold" panose="020B0700000000000000" pitchFamily="34" charset="-128"/>
              </a:rPr>
              <a:t>O</a:t>
            </a:r>
            <a:r>
              <a:rPr lang="en-US" altLang="zh-TW" sz="2000" b="1" dirty="0">
                <a:solidFill>
                  <a:srgbClr val="002060"/>
                </a:solidFill>
                <a:latin typeface="Yu Gothic UI Semibold" panose="020B0700000000000000" pitchFamily="34" charset="-128"/>
                <a:ea typeface="Yu Gothic UI Semibold" panose="020B0700000000000000" pitchFamily="34" charset="-128"/>
              </a:rPr>
              <a:t>rder</a:t>
            </a:r>
            <a:r>
              <a:rPr lang="zh-TW" altLang="en-US" sz="2000" b="1" dirty="0">
                <a:solidFill>
                  <a:srgbClr val="002060"/>
                </a:solidFill>
                <a:latin typeface="Yu Gothic UI Semibold" panose="020B0700000000000000" pitchFamily="34" charset="-128"/>
                <a:ea typeface="Yu Gothic UI Semibold" panose="020B0700000000000000" pitchFamily="34" charset="-128"/>
              </a:rPr>
              <a:t> ─ </a:t>
            </a:r>
            <a:r>
              <a:rPr lang="zh-TW" altLang="en-US" sz="2800" b="1" dirty="0">
                <a:solidFill>
                  <a:srgbClr val="002060"/>
                </a:solidFill>
                <a:latin typeface="Yu Gothic UI Semibold" panose="020B0700000000000000" pitchFamily="34" charset="-128"/>
                <a:ea typeface="Yu Gothic UI Semibold" panose="020B0700000000000000" pitchFamily="34" charset="-128"/>
              </a:rPr>
              <a:t>父母先有界線才能培養孩子的界線</a:t>
            </a:r>
            <a:endParaRPr kumimoji="0" lang="en-US" altLang="zh-TW" sz="24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endPar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4191493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A70F6-D4D2-2EFA-477A-135DDBBD6A5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7F1F1B6-D59C-7B57-6DB9-177C324AE62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844603A0-ED59-6631-837D-F0117A96285D}"/>
              </a:ext>
            </a:extLst>
          </p:cNvPr>
          <p:cNvSpPr txBox="1"/>
          <p:nvPr/>
        </p:nvSpPr>
        <p:spPr>
          <a:xfrm>
            <a:off x="900421" y="0"/>
            <a:ext cx="10134789" cy="290848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馬太福音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Matthew 7:3-5</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為甚麼看見你弟兄眼中有刺，卻不想自己眼中有樑木呢？</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Why do you look at the speck of sawdust in your brother’s eye and pay no attention to the plank in your own eye?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814157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D3CD0-007D-3366-6F75-BA20A892540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92129C6-E29A-9182-5423-01A4907CB0FB}"/>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F4D5168A-9190-F7B5-7EB6-190B9277CEAF}"/>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234A6BAD-9C38-D894-0679-41525F183719}"/>
              </a:ext>
            </a:extLst>
          </p:cNvPr>
          <p:cNvSpPr txBox="1"/>
          <p:nvPr/>
        </p:nvSpPr>
        <p:spPr>
          <a:xfrm>
            <a:off x="2258750" y="2370846"/>
            <a:ext cx="7969207" cy="830997"/>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孩子</a:t>
            </a:r>
            <a:r>
              <a:rPr lang="zh-TW" altLang="en-US" sz="4800" b="1" dirty="0">
                <a:solidFill>
                  <a:srgbClr val="C00000"/>
                </a:solidFill>
                <a:latin typeface="Yu Gothic UI Semibold" panose="020B0700000000000000" pitchFamily="34" charset="-128"/>
                <a:ea typeface="Yu Gothic UI Semibold" panose="020B0700000000000000" pitchFamily="34" charset="-128"/>
              </a:rPr>
              <a:t>需要有界線的父母</a:t>
            </a:r>
            <a:endPar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1844EF89-7973-1D53-D93E-ED9E4BAFFD4B}"/>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6142AB7F-5D9E-2F0F-8250-2D26A752B5E5}"/>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673337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B8EAE-2D4C-7F00-2C83-B3F1511C3F9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F880F19-D9F3-EFC1-D1CB-D27F28B5DD9E}"/>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9E3E770E-23DF-D15D-E322-4E3EE74BF380}"/>
              </a:ext>
            </a:extLst>
          </p:cNvPr>
          <p:cNvSpPr txBox="1"/>
          <p:nvPr/>
        </p:nvSpPr>
        <p:spPr>
          <a:xfrm>
            <a:off x="944678" y="486137"/>
            <a:ext cx="10361183" cy="3877985"/>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培養孩子界線的管道</a:t>
            </a:r>
            <a:r>
              <a:rPr kumimoji="0" lang="zh-TW" altLang="en-US" sz="44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lang="en-US" altLang="zh-TW" sz="2800" u="sng" dirty="0">
                <a:solidFill>
                  <a:srgbClr val="C00000"/>
                </a:solidFill>
                <a:latin typeface="Yu Gothic UI Semibold" panose="020B0700000000000000" pitchFamily="34" charset="-128"/>
                <a:ea typeface="Yu Gothic UI Semibold" panose="020B0700000000000000" pitchFamily="34" charset="-128"/>
              </a:rPr>
              <a:t>3</a:t>
            </a:r>
            <a:r>
              <a:rPr kumimoji="0" lang="en-US" altLang="zh-TW" sz="28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Ways to Teach Kids Boundaries</a:t>
            </a:r>
            <a:endParaRPr kumimoji="0" lang="en-US" altLang="zh-TW" sz="44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教導</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lang="en-US" altLang="zh-TW" sz="2800" b="1" dirty="0">
                <a:solidFill>
                  <a:srgbClr val="002060"/>
                </a:solidFill>
                <a:latin typeface="Yu Gothic UI Semibold" panose="020B0700000000000000" pitchFamily="34" charset="-128"/>
                <a:ea typeface="Yu Gothic UI Semibold" panose="020B0700000000000000" pitchFamily="34" charset="-128"/>
              </a:rPr>
              <a:t>teaching</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教導孩子界線，為自己行為負責</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100" b="1" dirty="0">
              <a:solidFill>
                <a:srgbClr val="002060"/>
              </a:solidFill>
              <a:latin typeface="Yu Gothic UI Semibold" panose="020B0700000000000000" pitchFamily="34" charset="-128"/>
              <a:ea typeface="Yu Gothic UI Semibold" panose="020B0700000000000000" pitchFamily="34" charset="-128"/>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榜樣</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example</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 </a:t>
            </a:r>
            <a:r>
              <a:rPr lang="zh-TW" altLang="en-US" sz="3200" b="1" dirty="0">
                <a:solidFill>
                  <a:srgbClr val="002060"/>
                </a:solidFill>
                <a:latin typeface="Yu Gothic UI Semibold" panose="020B0700000000000000" pitchFamily="34" charset="-128"/>
                <a:ea typeface="Yu Gothic UI Semibold" panose="020B0700000000000000" pitchFamily="34" charset="-128"/>
              </a:rPr>
              <a:t>父母在自己的生活中要活出界線</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400" b="1" dirty="0">
              <a:solidFill>
                <a:srgbClr val="002060"/>
              </a:solidFill>
              <a:latin typeface="Yu Gothic UI Semibold" panose="020B0700000000000000" pitchFamily="34" charset="-128"/>
              <a:ea typeface="Yu Gothic UI Semibold" panose="020B0700000000000000" pitchFamily="34" charset="-128"/>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幫助孩子內化界線</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lang="en-US" altLang="zh-TW" sz="2800" b="1" dirty="0">
                <a:solidFill>
                  <a:srgbClr val="002060"/>
                </a:solidFill>
                <a:latin typeface="Yu Gothic UI Semibold" panose="020B0700000000000000" pitchFamily="34" charset="-128"/>
                <a:ea typeface="Yu Gothic UI Semibold" panose="020B0700000000000000" pitchFamily="34" charset="-128"/>
              </a:rPr>
              <a:t>internalize</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 </a:t>
            </a:r>
            <a:r>
              <a:rPr lang="zh-TW" altLang="en-US" sz="3200" b="1" dirty="0">
                <a:solidFill>
                  <a:srgbClr val="002060"/>
                </a:solidFill>
                <a:latin typeface="Yu Gothic UI Semibold" panose="020B0700000000000000" pitchFamily="34" charset="-128"/>
                <a:ea typeface="Yu Gothic UI Semibold" panose="020B0700000000000000" pitchFamily="34" charset="-128"/>
              </a:rPr>
              <a:t>從理性到經驗</a:t>
            </a: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72315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5FE0D-FB40-CCBE-15DA-47F7B2384CA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29378C1-59DB-917A-5EA0-8DFBD4CA9DF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F8485434-CA27-E4C4-F5CB-589E94679CAD}"/>
              </a:ext>
            </a:extLst>
          </p:cNvPr>
          <p:cNvSpPr txBox="1"/>
          <p:nvPr/>
        </p:nvSpPr>
        <p:spPr>
          <a:xfrm>
            <a:off x="430317" y="99012"/>
            <a:ext cx="10664791" cy="335476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羅馬</a:t>
            </a: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書</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Romans 12:2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不要效法這個世界，只要心意更新而變化，叫你們察驗何為　神的善良、純全、可喜悅的旨意。</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Do not conform to the pattern of this world, but be transformed by the renewing of your mind. Then you will be able to test and approve what God’s will is—his good, pleasing and perfect will.</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692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0B20C-49C7-EC5C-98B8-35005E56B30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9C44F11-AC26-4ABA-93D9-043EFEE047C5}"/>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5D3849DB-E95A-03B4-ECA1-FD0ACFFC099B}"/>
              </a:ext>
            </a:extLst>
          </p:cNvPr>
          <p:cNvSpPr txBox="1"/>
          <p:nvPr/>
        </p:nvSpPr>
        <p:spPr>
          <a:xfrm>
            <a:off x="872011" y="486137"/>
            <a:ext cx="10470182" cy="4770537"/>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zh-TW" altLang="en-US" sz="4000" dirty="0">
                <a:solidFill>
                  <a:srgbClr val="002060"/>
                </a:solidFill>
                <a:latin typeface="Yu Gothic UI Semibold" panose="020B0700000000000000" pitchFamily="34" charset="-128"/>
                <a:ea typeface="Yu Gothic UI Semibold" panose="020B0700000000000000" pitchFamily="34" charset="-128"/>
              </a:rPr>
              <a:t>  </a:t>
            </a:r>
            <a:r>
              <a:rPr lang="zh-TW" altLang="en-US" sz="4000" u="sng" dirty="0">
                <a:solidFill>
                  <a:srgbClr val="C00000"/>
                </a:solidFill>
                <a:latin typeface="Yu Gothic UI Semibold" panose="020B0700000000000000" pitchFamily="34" charset="-128"/>
                <a:ea typeface="Yu Gothic UI Semibold" panose="020B0700000000000000" pitchFamily="34" charset="-128"/>
              </a:rPr>
              <a:t>教導界線的障礙</a:t>
            </a:r>
            <a:r>
              <a:rPr lang="zh-TW" altLang="en-US" sz="4400" u="sng" dirty="0">
                <a:solidFill>
                  <a:srgbClr val="C00000"/>
                </a:solidFill>
                <a:latin typeface="Yu Gothic UI Semibold" panose="020B0700000000000000" pitchFamily="34" charset="-128"/>
                <a:ea typeface="Yu Gothic UI Semibold" panose="020B0700000000000000" pitchFamily="34" charset="-128"/>
              </a:rPr>
              <a:t> </a:t>
            </a:r>
            <a:r>
              <a:rPr lang="en-US" altLang="zh-TW" sz="2800" u="sng" dirty="0">
                <a:solidFill>
                  <a:srgbClr val="C00000"/>
                </a:solidFill>
                <a:latin typeface="Yu Gothic UI Semibold" panose="020B0700000000000000" pitchFamily="34" charset="-128"/>
                <a:ea typeface="Yu Gothic UI Semibold" panose="020B0700000000000000" pitchFamily="34" charset="-128"/>
              </a:rPr>
              <a:t>Obstacles in Teaching Kids Boundaries</a:t>
            </a:r>
            <a:endParaRPr lang="en-US" altLang="zh-TW" sz="4400" u="sng" dirty="0">
              <a:solidFill>
                <a:srgbClr val="C0000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6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依賴孩子</a:t>
            </a:r>
            <a:r>
              <a:rPr lang="en-US" altLang="zh-TW" sz="3200" b="1" dirty="0">
                <a:solidFill>
                  <a:srgbClr val="002060"/>
                </a:solidFill>
                <a:latin typeface="Yu Gothic UI Semibold" panose="020B0700000000000000" pitchFamily="34" charset="-128"/>
                <a:ea typeface="Yu Gothic UI Semibold" panose="020B0700000000000000" pitchFamily="34" charset="-128"/>
              </a:rPr>
              <a:t> </a:t>
            </a:r>
            <a:r>
              <a:rPr lang="zh-TW" altLang="en-US" sz="3200" b="1" dirty="0">
                <a:solidFill>
                  <a:srgbClr val="002060"/>
                </a:solidFill>
                <a:latin typeface="Yu Gothic UI Semibold" panose="020B0700000000000000" pitchFamily="34" charset="-128"/>
                <a:ea typeface="Yu Gothic UI Semibold" panose="020B0700000000000000" pitchFamily="34" charset="-128"/>
              </a:rPr>
              <a:t>─ 妥協孩子因害怕失去從孩子得到的愛</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16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r>
              <a:rPr lang="zh-TW" altLang="en-US" sz="3600" b="1" dirty="0">
                <a:solidFill>
                  <a:schemeClr val="bg1">
                    <a:lumMod val="95000"/>
                  </a:schemeClr>
                </a:solidFill>
                <a:latin typeface="Yu Gothic UI Semibold" panose="020B0700000000000000" pitchFamily="34" charset="-128"/>
                <a:ea typeface="Yu Gothic UI Semibold" panose="020B0700000000000000" pitchFamily="34" charset="-128"/>
              </a:rPr>
              <a:t>太過認同孩子</a:t>
            </a:r>
            <a:r>
              <a:rPr kumimoji="0" lang="zh-TW" altLang="en-US" sz="3200" b="1" i="0" strike="noStrike" kern="1200" cap="none" spc="0" normalizeH="0" baseline="0" noProof="0" dirty="0">
                <a:ln>
                  <a:noFill/>
                </a:ln>
                <a:solidFill>
                  <a:schemeClr val="bg1">
                    <a:lumMod val="95000"/>
                  </a:schemeClr>
                </a:solidFill>
                <a:effectLst/>
                <a:uLnTx/>
                <a:uFillTx/>
                <a:latin typeface="Yu Gothic UI Semibold" panose="020B0700000000000000" pitchFamily="34" charset="-128"/>
                <a:ea typeface="Yu Gothic UI Semibold" panose="020B0700000000000000" pitchFamily="34" charset="-128"/>
                <a:cs typeface="+mn-cs"/>
              </a:rPr>
              <a:t> ─ 投射自己</a:t>
            </a:r>
            <a:r>
              <a:rPr lang="zh-TW" altLang="en-US" sz="3200" b="1" dirty="0">
                <a:solidFill>
                  <a:schemeClr val="bg1">
                    <a:lumMod val="95000"/>
                  </a:schemeClr>
                </a:solidFill>
                <a:latin typeface="Yu Gothic UI Semibold" panose="020B0700000000000000" pitchFamily="34" charset="-128"/>
                <a:ea typeface="Yu Gothic UI Semibold" panose="020B0700000000000000" pitchFamily="34" charset="-128"/>
              </a:rPr>
              <a:t>生命</a:t>
            </a:r>
            <a:r>
              <a:rPr kumimoji="0" lang="zh-TW" altLang="en-US" sz="3200" b="1" i="0" strike="noStrike" kern="1200" cap="none" spc="0" normalizeH="0" baseline="0" noProof="0" dirty="0">
                <a:ln>
                  <a:noFill/>
                </a:ln>
                <a:solidFill>
                  <a:schemeClr val="bg1">
                    <a:lumMod val="95000"/>
                  </a:schemeClr>
                </a:solidFill>
                <a:effectLst/>
                <a:uLnTx/>
                <a:uFillTx/>
                <a:latin typeface="Yu Gothic UI Semibold" panose="020B0700000000000000" pitchFamily="34" charset="-128"/>
                <a:ea typeface="Yu Gothic UI Semibold" panose="020B0700000000000000" pitchFamily="34" charset="-128"/>
                <a:cs typeface="+mn-cs"/>
              </a:rPr>
              <a:t>的破碎到孩子身上</a:t>
            </a:r>
            <a:endParaRPr kumimoji="0" lang="en-US" altLang="zh-TW" sz="3600" b="1" i="0" strike="noStrike" kern="1200" cap="none" spc="0" normalizeH="0" baseline="0" noProof="0" dirty="0">
              <a:ln>
                <a:noFill/>
              </a:ln>
              <a:solidFill>
                <a:schemeClr val="bg1">
                  <a:lumMod val="95000"/>
                </a:schemeClr>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600" b="1" i="0" strike="noStrike" kern="1200" cap="none" spc="0" normalizeH="0" baseline="0" noProof="0" dirty="0">
              <a:ln>
                <a:noFill/>
              </a:ln>
              <a:solidFill>
                <a:schemeClr val="bg1">
                  <a:lumMod val="95000"/>
                </a:schemeClr>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3600" b="1" dirty="0">
                <a:solidFill>
                  <a:schemeClr val="bg1">
                    <a:lumMod val="95000"/>
                  </a:schemeClr>
                </a:solidFill>
                <a:latin typeface="Yu Gothic UI Semibold" panose="020B0700000000000000" pitchFamily="34" charset="-128"/>
                <a:ea typeface="Yu Gothic UI Semibold" panose="020B0700000000000000" pitchFamily="34" charset="-128"/>
              </a:rPr>
              <a:t>認為愛和相異是敵對</a:t>
            </a:r>
            <a:r>
              <a:rPr kumimoji="0" lang="zh-TW" altLang="en-US" sz="3200" b="1" i="0" u="none" strike="noStrike" kern="1200" cap="none" spc="0" normalizeH="0" baseline="0" noProof="0" dirty="0">
                <a:ln>
                  <a:noFill/>
                </a:ln>
                <a:solidFill>
                  <a:schemeClr val="bg1">
                    <a:lumMod val="95000"/>
                  </a:schemeClr>
                </a:solidFill>
                <a:effectLst/>
                <a:uLnTx/>
                <a:uFillTx/>
                <a:latin typeface="Yu Gothic UI Semibold" panose="020B0700000000000000" pitchFamily="34" charset="-128"/>
                <a:ea typeface="Yu Gothic UI Semibold" panose="020B0700000000000000" pitchFamily="34" charset="-128"/>
                <a:cs typeface="+mn-cs"/>
              </a:rPr>
              <a:t> ─ </a:t>
            </a:r>
            <a:r>
              <a:rPr lang="zh-TW" altLang="en-US" sz="3200" b="1" dirty="0">
                <a:solidFill>
                  <a:schemeClr val="bg1">
                    <a:lumMod val="95000"/>
                  </a:schemeClr>
                </a:solidFill>
                <a:latin typeface="Yu Gothic UI Semibold" panose="020B0700000000000000" pitchFamily="34" charset="-128"/>
                <a:ea typeface="Yu Gothic UI Semibold" panose="020B0700000000000000" pitchFamily="34" charset="-128"/>
              </a:rPr>
              <a:t>講實話就是不愛孩子</a:t>
            </a:r>
            <a:endParaRPr lang="en-US" altLang="zh-TW" sz="3600" b="1" dirty="0">
              <a:solidFill>
                <a:schemeClr val="bg1">
                  <a:lumMod val="95000"/>
                </a:schemeClr>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endParaRPr lang="en-US" altLang="zh-TW" sz="1600" b="1" dirty="0">
              <a:solidFill>
                <a:schemeClr val="bg1">
                  <a:lumMod val="95000"/>
                </a:schemeClr>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r>
              <a:rPr lang="zh-TW" altLang="en-US" sz="3600" b="1" dirty="0">
                <a:solidFill>
                  <a:schemeClr val="bg1">
                    <a:lumMod val="95000"/>
                  </a:schemeClr>
                </a:solidFill>
                <a:latin typeface="Yu Gothic UI Semibold" panose="020B0700000000000000" pitchFamily="34" charset="-128"/>
                <a:ea typeface="Yu Gothic UI Semibold" panose="020B0700000000000000" pitchFamily="34" charset="-128"/>
              </a:rPr>
              <a:t>忽視和爆發</a:t>
            </a:r>
            <a:r>
              <a:rPr lang="zh-TW" altLang="en-US" sz="3200" b="1" dirty="0">
                <a:solidFill>
                  <a:schemeClr val="bg1">
                    <a:lumMod val="95000"/>
                  </a:schemeClr>
                </a:solidFill>
                <a:latin typeface="Yu Gothic UI Semibold" panose="020B0700000000000000" pitchFamily="34" charset="-128"/>
                <a:ea typeface="Yu Gothic UI Semibold" panose="020B0700000000000000" pitchFamily="34" charset="-128"/>
              </a:rPr>
              <a:t> ─ 對孩子忍無可忍的內疚和無力感</a:t>
            </a:r>
            <a:endParaRPr lang="en-US" altLang="zh-TW" sz="3600" b="1" dirty="0">
              <a:solidFill>
                <a:schemeClr val="bg1">
                  <a:lumMod val="95000"/>
                </a:schemeClr>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endParaRPr kumimoji="0" lang="en-US" altLang="zh-TW" sz="1600" b="1" i="0" strike="noStrike" kern="1200" cap="none" spc="0" normalizeH="0" baseline="0" noProof="0" dirty="0">
              <a:ln>
                <a:noFill/>
              </a:ln>
              <a:solidFill>
                <a:schemeClr val="bg1">
                  <a:lumMod val="95000"/>
                </a:schemeClr>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3600" b="1" dirty="0">
                <a:solidFill>
                  <a:schemeClr val="bg1">
                    <a:lumMod val="95000"/>
                  </a:schemeClr>
                </a:solidFill>
                <a:latin typeface="Yu Gothic UI Semibold" panose="020B0700000000000000" pitchFamily="34" charset="-128"/>
                <a:ea typeface="Yu Gothic UI Semibold" panose="020B0700000000000000" pitchFamily="34" charset="-128"/>
              </a:rPr>
              <a:t>消耗精力</a:t>
            </a:r>
            <a:r>
              <a:rPr kumimoji="0" lang="zh-TW" altLang="en-US" sz="3200" b="1" i="0" u="none" strike="noStrike" kern="1200" cap="none" spc="0" normalizeH="0" baseline="0" noProof="0" dirty="0">
                <a:ln>
                  <a:noFill/>
                </a:ln>
                <a:solidFill>
                  <a:schemeClr val="bg1">
                    <a:lumMod val="95000"/>
                  </a:schemeClr>
                </a:solidFill>
                <a:effectLst/>
                <a:uLnTx/>
                <a:uFillTx/>
                <a:latin typeface="Yu Gothic UI Semibold" panose="020B0700000000000000" pitchFamily="34" charset="-128"/>
                <a:ea typeface="Yu Gothic UI Semibold" panose="020B0700000000000000" pitchFamily="34" charset="-128"/>
                <a:cs typeface="+mn-cs"/>
              </a:rPr>
              <a:t> ─ 讓步孩子而不再多堅持一下你的界線</a:t>
            </a:r>
            <a:endParaRPr kumimoji="0" lang="en-US" altLang="zh-TW" sz="3600" b="1" i="0" strike="noStrike" kern="1200" cap="none" spc="0" normalizeH="0" baseline="0" noProof="0" dirty="0">
              <a:ln>
                <a:noFill/>
              </a:ln>
              <a:solidFill>
                <a:schemeClr val="bg1">
                  <a:lumMod val="95000"/>
                </a:schemeClr>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714341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04E4C-FD85-00C5-6CC6-A5E2E5F0F98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AE5CE8A-8DE3-9E3B-5C7F-F0FA8638210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8C09A8AB-9E0F-49F7-08CC-978BE596A180}"/>
              </a:ext>
            </a:extLst>
          </p:cNvPr>
          <p:cNvSpPr txBox="1"/>
          <p:nvPr/>
        </p:nvSpPr>
        <p:spPr>
          <a:xfrm>
            <a:off x="669783" y="99012"/>
            <a:ext cx="10739832" cy="335476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約翰一書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John 4:18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愛裡沒有懼怕；愛既完全，就把懼怕除去。因為懼怕裡含著刑罰，懼怕的人在愛裡未得完全。</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There is no fear in love. But perfect love drives out fear, because fear has to do with punishment. The one who fears is not made perfect in love.</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133233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77468-7D05-8FC9-8214-E40E047E572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28FFC9C-539F-28F0-7E9D-FDF0CB610A61}"/>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5FD2259A-5227-33F1-5BF4-4EBFB54C2B49}"/>
              </a:ext>
            </a:extLst>
          </p:cNvPr>
          <p:cNvSpPr txBox="1"/>
          <p:nvPr/>
        </p:nvSpPr>
        <p:spPr>
          <a:xfrm>
            <a:off x="872011" y="486137"/>
            <a:ext cx="10470182" cy="4770537"/>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zh-TW" altLang="en-US" sz="4000" dirty="0">
                <a:solidFill>
                  <a:srgbClr val="002060"/>
                </a:solidFill>
                <a:latin typeface="Yu Gothic UI Semibold" panose="020B0700000000000000" pitchFamily="34" charset="-128"/>
                <a:ea typeface="Yu Gothic UI Semibold" panose="020B0700000000000000" pitchFamily="34" charset="-128"/>
              </a:rPr>
              <a:t>  </a:t>
            </a:r>
            <a:r>
              <a:rPr lang="zh-TW" altLang="en-US" sz="4000" u="sng" dirty="0">
                <a:solidFill>
                  <a:srgbClr val="C00000"/>
                </a:solidFill>
                <a:latin typeface="Yu Gothic UI Semibold" panose="020B0700000000000000" pitchFamily="34" charset="-128"/>
                <a:ea typeface="Yu Gothic UI Semibold" panose="020B0700000000000000" pitchFamily="34" charset="-128"/>
              </a:rPr>
              <a:t>教導界線的障礙</a:t>
            </a:r>
            <a:r>
              <a:rPr lang="zh-TW" altLang="en-US" sz="4400" u="sng" dirty="0">
                <a:solidFill>
                  <a:srgbClr val="C00000"/>
                </a:solidFill>
                <a:latin typeface="Yu Gothic UI Semibold" panose="020B0700000000000000" pitchFamily="34" charset="-128"/>
                <a:ea typeface="Yu Gothic UI Semibold" panose="020B0700000000000000" pitchFamily="34" charset="-128"/>
              </a:rPr>
              <a:t> </a:t>
            </a:r>
            <a:r>
              <a:rPr lang="en-US" altLang="zh-TW" sz="2800" u="sng" dirty="0">
                <a:solidFill>
                  <a:srgbClr val="C00000"/>
                </a:solidFill>
                <a:latin typeface="Yu Gothic UI Semibold" panose="020B0700000000000000" pitchFamily="34" charset="-128"/>
                <a:ea typeface="Yu Gothic UI Semibold" panose="020B0700000000000000" pitchFamily="34" charset="-128"/>
              </a:rPr>
              <a:t>Obstacles in Teaching Kids Boundaries</a:t>
            </a:r>
            <a:endParaRPr lang="en-US" altLang="zh-TW" sz="4400" u="sng" dirty="0">
              <a:solidFill>
                <a:srgbClr val="C0000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6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依賴孩子</a:t>
            </a:r>
            <a:r>
              <a:rPr lang="en-US" altLang="zh-TW" sz="3200" b="1" dirty="0">
                <a:solidFill>
                  <a:srgbClr val="002060"/>
                </a:solidFill>
                <a:latin typeface="Yu Gothic UI Semibold" panose="020B0700000000000000" pitchFamily="34" charset="-128"/>
                <a:ea typeface="Yu Gothic UI Semibold" panose="020B0700000000000000" pitchFamily="34" charset="-128"/>
              </a:rPr>
              <a:t> </a:t>
            </a:r>
            <a:r>
              <a:rPr lang="zh-TW" altLang="en-US" sz="3200" b="1" dirty="0">
                <a:solidFill>
                  <a:srgbClr val="002060"/>
                </a:solidFill>
                <a:latin typeface="Yu Gothic UI Semibold" panose="020B0700000000000000" pitchFamily="34" charset="-128"/>
                <a:ea typeface="Yu Gothic UI Semibold" panose="020B0700000000000000" pitchFamily="34" charset="-128"/>
              </a:rPr>
              <a:t>─ 妥協孩子因害怕失去從孩子得到的愛</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16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太過認同孩子</a:t>
            </a:r>
            <a:r>
              <a:rPr kumimoji="0" lang="zh-TW" altLang="en-US"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 投射自己</a:t>
            </a:r>
            <a:r>
              <a:rPr lang="zh-TW" altLang="en-US" sz="3200" b="1" dirty="0">
                <a:solidFill>
                  <a:srgbClr val="002060"/>
                </a:solidFill>
                <a:latin typeface="Yu Gothic UI Semibold" panose="020B0700000000000000" pitchFamily="34" charset="-128"/>
                <a:ea typeface="Yu Gothic UI Semibold" panose="020B0700000000000000" pitchFamily="34" charset="-128"/>
              </a:rPr>
              <a:t>生命</a:t>
            </a:r>
            <a:r>
              <a:rPr kumimoji="0" lang="zh-TW" altLang="en-US"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的破碎到孩子身上</a:t>
            </a:r>
            <a:endParaRPr kumimoji="0" lang="en-US" altLang="zh-TW" sz="3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3600" b="1" dirty="0">
                <a:solidFill>
                  <a:schemeClr val="bg1">
                    <a:lumMod val="95000"/>
                  </a:schemeClr>
                </a:solidFill>
                <a:latin typeface="Yu Gothic UI Semibold" panose="020B0700000000000000" pitchFamily="34" charset="-128"/>
                <a:ea typeface="Yu Gothic UI Semibold" panose="020B0700000000000000" pitchFamily="34" charset="-128"/>
              </a:rPr>
              <a:t>認為愛和相異是敵對</a:t>
            </a:r>
            <a:r>
              <a:rPr kumimoji="0" lang="zh-TW" altLang="en-US" sz="3200" b="1" i="0" u="none" strike="noStrike" kern="1200" cap="none" spc="0" normalizeH="0" baseline="0" noProof="0" dirty="0">
                <a:ln>
                  <a:noFill/>
                </a:ln>
                <a:solidFill>
                  <a:schemeClr val="bg1">
                    <a:lumMod val="95000"/>
                  </a:schemeClr>
                </a:solidFill>
                <a:effectLst/>
                <a:uLnTx/>
                <a:uFillTx/>
                <a:latin typeface="Yu Gothic UI Semibold" panose="020B0700000000000000" pitchFamily="34" charset="-128"/>
                <a:ea typeface="Yu Gothic UI Semibold" panose="020B0700000000000000" pitchFamily="34" charset="-128"/>
                <a:cs typeface="+mn-cs"/>
              </a:rPr>
              <a:t> ─ </a:t>
            </a:r>
            <a:r>
              <a:rPr lang="zh-TW" altLang="en-US" sz="3200" b="1" dirty="0">
                <a:solidFill>
                  <a:schemeClr val="bg1">
                    <a:lumMod val="95000"/>
                  </a:schemeClr>
                </a:solidFill>
                <a:latin typeface="Yu Gothic UI Semibold" panose="020B0700000000000000" pitchFamily="34" charset="-128"/>
                <a:ea typeface="Yu Gothic UI Semibold" panose="020B0700000000000000" pitchFamily="34" charset="-128"/>
              </a:rPr>
              <a:t>講實話就是不愛孩子</a:t>
            </a:r>
            <a:endParaRPr lang="en-US" altLang="zh-TW" sz="3600" b="1" dirty="0">
              <a:solidFill>
                <a:schemeClr val="bg1">
                  <a:lumMod val="95000"/>
                </a:schemeClr>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endParaRPr lang="en-US" altLang="zh-TW" sz="1600" b="1" dirty="0">
              <a:solidFill>
                <a:schemeClr val="bg1">
                  <a:lumMod val="95000"/>
                </a:schemeClr>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r>
              <a:rPr lang="zh-TW" altLang="en-US" sz="3600" b="1" dirty="0">
                <a:solidFill>
                  <a:schemeClr val="bg1">
                    <a:lumMod val="95000"/>
                  </a:schemeClr>
                </a:solidFill>
                <a:latin typeface="Yu Gothic UI Semibold" panose="020B0700000000000000" pitchFamily="34" charset="-128"/>
                <a:ea typeface="Yu Gothic UI Semibold" panose="020B0700000000000000" pitchFamily="34" charset="-128"/>
              </a:rPr>
              <a:t>忽視和爆發</a:t>
            </a:r>
            <a:r>
              <a:rPr lang="zh-TW" altLang="en-US" sz="3200" b="1" dirty="0">
                <a:solidFill>
                  <a:schemeClr val="bg1">
                    <a:lumMod val="95000"/>
                  </a:schemeClr>
                </a:solidFill>
                <a:latin typeface="Yu Gothic UI Semibold" panose="020B0700000000000000" pitchFamily="34" charset="-128"/>
                <a:ea typeface="Yu Gothic UI Semibold" panose="020B0700000000000000" pitchFamily="34" charset="-128"/>
              </a:rPr>
              <a:t> ─ 對孩子忍無可忍的內疚和無力感</a:t>
            </a:r>
            <a:endParaRPr lang="en-US" altLang="zh-TW" sz="3600" b="1" dirty="0">
              <a:solidFill>
                <a:schemeClr val="bg1">
                  <a:lumMod val="95000"/>
                </a:schemeClr>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endParaRPr kumimoji="0" lang="en-US" altLang="zh-TW" sz="1600" b="1" i="0" strike="noStrike" kern="1200" cap="none" spc="0" normalizeH="0" baseline="0" noProof="0" dirty="0">
              <a:ln>
                <a:noFill/>
              </a:ln>
              <a:solidFill>
                <a:schemeClr val="bg1">
                  <a:lumMod val="95000"/>
                </a:schemeClr>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3600" b="1" dirty="0">
                <a:solidFill>
                  <a:schemeClr val="bg1">
                    <a:lumMod val="95000"/>
                  </a:schemeClr>
                </a:solidFill>
                <a:latin typeface="Yu Gothic UI Semibold" panose="020B0700000000000000" pitchFamily="34" charset="-128"/>
                <a:ea typeface="Yu Gothic UI Semibold" panose="020B0700000000000000" pitchFamily="34" charset="-128"/>
              </a:rPr>
              <a:t>消耗精力</a:t>
            </a:r>
            <a:r>
              <a:rPr kumimoji="0" lang="zh-TW" altLang="en-US" sz="3200" b="1" i="0" u="none" strike="noStrike" kern="1200" cap="none" spc="0" normalizeH="0" baseline="0" noProof="0" dirty="0">
                <a:ln>
                  <a:noFill/>
                </a:ln>
                <a:solidFill>
                  <a:schemeClr val="bg1">
                    <a:lumMod val="95000"/>
                  </a:schemeClr>
                </a:solidFill>
                <a:effectLst/>
                <a:uLnTx/>
                <a:uFillTx/>
                <a:latin typeface="Yu Gothic UI Semibold" panose="020B0700000000000000" pitchFamily="34" charset="-128"/>
                <a:ea typeface="Yu Gothic UI Semibold" panose="020B0700000000000000" pitchFamily="34" charset="-128"/>
                <a:cs typeface="+mn-cs"/>
              </a:rPr>
              <a:t> ─ 讓步孩子而不再多堅持一下你的界線</a:t>
            </a:r>
            <a:endParaRPr kumimoji="0" lang="en-US" altLang="zh-TW" sz="3600" b="1" i="0" strike="noStrike" kern="1200" cap="none" spc="0" normalizeH="0" baseline="0" noProof="0" dirty="0">
              <a:ln>
                <a:noFill/>
              </a:ln>
              <a:solidFill>
                <a:schemeClr val="bg1">
                  <a:lumMod val="95000"/>
                </a:schemeClr>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668191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9A034-2BDE-DFB1-ACF4-5B0DDF2ACF5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2CA1505-5145-C08F-E4F4-741FDA392CD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66AA29F2-8D67-C77C-BD8E-3DDD3ACF5C7B}"/>
              </a:ext>
            </a:extLst>
          </p:cNvPr>
          <p:cNvSpPr txBox="1"/>
          <p:nvPr/>
        </p:nvSpPr>
        <p:spPr>
          <a:xfrm>
            <a:off x="669783" y="99012"/>
            <a:ext cx="10477743" cy="433965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詩篇</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Psalm 51:6-7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你所喜愛的是內裡誠實；你在我隱密處，必使我得智慧。</a:t>
            </a:r>
            <a:r>
              <a:rPr kumimoji="0"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求你用牛膝草潔淨我，我就乾淨；求你洗滌我，我就比雪更白。</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Yet you desired faithfulness even in the womb;</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you taught me wisdom in that secret place.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Cleanse me with hyssop, and I will be clean;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wash me, and I will be whiter than snow.</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963977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95EE5-F9E8-7CE3-2E08-9CD6214A8D0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78846C1-D565-D353-4E0D-C30AE60B76D0}"/>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70D8D9C3-B9EA-2C66-3790-A363981FFD01}"/>
              </a:ext>
            </a:extLst>
          </p:cNvPr>
          <p:cNvSpPr txBox="1"/>
          <p:nvPr/>
        </p:nvSpPr>
        <p:spPr>
          <a:xfrm>
            <a:off x="872011" y="486137"/>
            <a:ext cx="10470182" cy="4770537"/>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zh-TW" altLang="en-US" sz="4000" dirty="0">
                <a:solidFill>
                  <a:srgbClr val="002060"/>
                </a:solidFill>
                <a:latin typeface="Yu Gothic UI Semibold" panose="020B0700000000000000" pitchFamily="34" charset="-128"/>
                <a:ea typeface="Yu Gothic UI Semibold" panose="020B0700000000000000" pitchFamily="34" charset="-128"/>
              </a:rPr>
              <a:t>  </a:t>
            </a:r>
            <a:r>
              <a:rPr lang="zh-TW" altLang="en-US" sz="4000" u="sng" dirty="0">
                <a:solidFill>
                  <a:srgbClr val="C00000"/>
                </a:solidFill>
                <a:latin typeface="Yu Gothic UI Semibold" panose="020B0700000000000000" pitchFamily="34" charset="-128"/>
                <a:ea typeface="Yu Gothic UI Semibold" panose="020B0700000000000000" pitchFamily="34" charset="-128"/>
              </a:rPr>
              <a:t>教導界線的障礙</a:t>
            </a:r>
            <a:r>
              <a:rPr lang="zh-TW" altLang="en-US" sz="4400" u="sng" dirty="0">
                <a:solidFill>
                  <a:srgbClr val="C00000"/>
                </a:solidFill>
                <a:latin typeface="Yu Gothic UI Semibold" panose="020B0700000000000000" pitchFamily="34" charset="-128"/>
                <a:ea typeface="Yu Gothic UI Semibold" panose="020B0700000000000000" pitchFamily="34" charset="-128"/>
              </a:rPr>
              <a:t> </a:t>
            </a:r>
            <a:r>
              <a:rPr lang="en-US" altLang="zh-TW" sz="2800" u="sng" dirty="0">
                <a:solidFill>
                  <a:srgbClr val="C00000"/>
                </a:solidFill>
                <a:latin typeface="Yu Gothic UI Semibold" panose="020B0700000000000000" pitchFamily="34" charset="-128"/>
                <a:ea typeface="Yu Gothic UI Semibold" panose="020B0700000000000000" pitchFamily="34" charset="-128"/>
              </a:rPr>
              <a:t>Obstacles in Teaching Kids Boundaries</a:t>
            </a:r>
            <a:endParaRPr lang="en-US" altLang="zh-TW" sz="4400" u="sng" dirty="0">
              <a:solidFill>
                <a:srgbClr val="C0000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6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依賴孩子</a:t>
            </a:r>
            <a:r>
              <a:rPr lang="en-US" altLang="zh-TW" sz="3200" b="1" dirty="0">
                <a:solidFill>
                  <a:srgbClr val="002060"/>
                </a:solidFill>
                <a:latin typeface="Yu Gothic UI Semibold" panose="020B0700000000000000" pitchFamily="34" charset="-128"/>
                <a:ea typeface="Yu Gothic UI Semibold" panose="020B0700000000000000" pitchFamily="34" charset="-128"/>
              </a:rPr>
              <a:t> </a:t>
            </a:r>
            <a:r>
              <a:rPr lang="zh-TW" altLang="en-US" sz="3200" b="1" dirty="0">
                <a:solidFill>
                  <a:srgbClr val="002060"/>
                </a:solidFill>
                <a:latin typeface="Yu Gothic UI Semibold" panose="020B0700000000000000" pitchFamily="34" charset="-128"/>
                <a:ea typeface="Yu Gothic UI Semibold" panose="020B0700000000000000" pitchFamily="34" charset="-128"/>
              </a:rPr>
              <a:t>─ 妥協孩子因害怕失去從孩子得到的愛</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16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太過認同孩子</a:t>
            </a:r>
            <a:r>
              <a:rPr kumimoji="0" lang="zh-TW" altLang="en-US"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 投射自己</a:t>
            </a:r>
            <a:r>
              <a:rPr lang="zh-TW" altLang="en-US" sz="3200" b="1" dirty="0">
                <a:solidFill>
                  <a:srgbClr val="002060"/>
                </a:solidFill>
                <a:latin typeface="Yu Gothic UI Semibold" panose="020B0700000000000000" pitchFamily="34" charset="-128"/>
                <a:ea typeface="Yu Gothic UI Semibold" panose="020B0700000000000000" pitchFamily="34" charset="-128"/>
              </a:rPr>
              <a:t>生命</a:t>
            </a:r>
            <a:r>
              <a:rPr kumimoji="0" lang="zh-TW" altLang="en-US"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的破碎到孩子身上</a:t>
            </a:r>
            <a:endParaRPr kumimoji="0" lang="en-US" altLang="zh-TW" sz="3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認為愛和相異是敵對</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 </a:t>
            </a:r>
            <a:r>
              <a:rPr lang="zh-TW" altLang="en-US" sz="3200" b="1" dirty="0">
                <a:solidFill>
                  <a:srgbClr val="002060"/>
                </a:solidFill>
                <a:latin typeface="Yu Gothic UI Semibold" panose="020B0700000000000000" pitchFamily="34" charset="-128"/>
                <a:ea typeface="Yu Gothic UI Semibold" panose="020B0700000000000000" pitchFamily="34" charset="-128"/>
              </a:rPr>
              <a:t>講實話就是不愛孩子</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endParaRPr lang="en-US" altLang="zh-TW" sz="16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r>
              <a:rPr lang="zh-TW" altLang="en-US" sz="3600" b="1" dirty="0">
                <a:solidFill>
                  <a:schemeClr val="bg1">
                    <a:lumMod val="95000"/>
                  </a:schemeClr>
                </a:solidFill>
                <a:latin typeface="Yu Gothic UI Semibold" panose="020B0700000000000000" pitchFamily="34" charset="-128"/>
                <a:ea typeface="Yu Gothic UI Semibold" panose="020B0700000000000000" pitchFamily="34" charset="-128"/>
              </a:rPr>
              <a:t>忽視和爆發</a:t>
            </a:r>
            <a:r>
              <a:rPr lang="zh-TW" altLang="en-US" sz="3200" b="1" dirty="0">
                <a:solidFill>
                  <a:schemeClr val="bg1">
                    <a:lumMod val="95000"/>
                  </a:schemeClr>
                </a:solidFill>
                <a:latin typeface="Yu Gothic UI Semibold" panose="020B0700000000000000" pitchFamily="34" charset="-128"/>
                <a:ea typeface="Yu Gothic UI Semibold" panose="020B0700000000000000" pitchFamily="34" charset="-128"/>
              </a:rPr>
              <a:t> ─ 對孩子忍無可忍的內疚和無力感</a:t>
            </a:r>
            <a:endParaRPr lang="en-US" altLang="zh-TW" sz="3600" b="1" dirty="0">
              <a:solidFill>
                <a:schemeClr val="bg1">
                  <a:lumMod val="95000"/>
                </a:schemeClr>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endParaRPr kumimoji="0" lang="en-US" altLang="zh-TW" sz="1600" b="1" i="0" strike="noStrike" kern="1200" cap="none" spc="0" normalizeH="0" baseline="0" noProof="0" dirty="0">
              <a:ln>
                <a:noFill/>
              </a:ln>
              <a:solidFill>
                <a:schemeClr val="bg1">
                  <a:lumMod val="95000"/>
                </a:schemeClr>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3600" b="1" dirty="0">
                <a:solidFill>
                  <a:schemeClr val="bg1">
                    <a:lumMod val="95000"/>
                  </a:schemeClr>
                </a:solidFill>
                <a:latin typeface="Yu Gothic UI Semibold" panose="020B0700000000000000" pitchFamily="34" charset="-128"/>
                <a:ea typeface="Yu Gothic UI Semibold" panose="020B0700000000000000" pitchFamily="34" charset="-128"/>
              </a:rPr>
              <a:t>消耗精力</a:t>
            </a:r>
            <a:r>
              <a:rPr kumimoji="0" lang="zh-TW" altLang="en-US" sz="3200" b="1" i="0" u="none" strike="noStrike" kern="1200" cap="none" spc="0" normalizeH="0" baseline="0" noProof="0" dirty="0">
                <a:ln>
                  <a:noFill/>
                </a:ln>
                <a:solidFill>
                  <a:schemeClr val="bg1">
                    <a:lumMod val="95000"/>
                  </a:schemeClr>
                </a:solidFill>
                <a:effectLst/>
                <a:uLnTx/>
                <a:uFillTx/>
                <a:latin typeface="Yu Gothic UI Semibold" panose="020B0700000000000000" pitchFamily="34" charset="-128"/>
                <a:ea typeface="Yu Gothic UI Semibold" panose="020B0700000000000000" pitchFamily="34" charset="-128"/>
                <a:cs typeface="+mn-cs"/>
              </a:rPr>
              <a:t> ─ 讓步孩子而不再多堅持一下你的界線</a:t>
            </a:r>
            <a:endParaRPr kumimoji="0" lang="en-US" altLang="zh-TW" sz="3600" b="1" i="0" strike="noStrike" kern="1200" cap="none" spc="0" normalizeH="0" baseline="0" noProof="0" dirty="0">
              <a:ln>
                <a:noFill/>
              </a:ln>
              <a:solidFill>
                <a:schemeClr val="bg1">
                  <a:lumMod val="95000"/>
                </a:schemeClr>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061622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53BCA-B355-1325-7022-F4583AF6324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695AC6E-0DFF-A7D1-DA60-511C54885CB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6BA704BF-6123-A2BA-ADF4-BA04C0D0CD11}"/>
              </a:ext>
            </a:extLst>
          </p:cNvPr>
          <p:cNvSpPr txBox="1"/>
          <p:nvPr/>
        </p:nvSpPr>
        <p:spPr>
          <a:xfrm>
            <a:off x="669783" y="99012"/>
            <a:ext cx="10425325" cy="236988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詩篇</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Psalm 85:10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慈愛和誠實彼此相遇；公義和平安彼此相親。</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Love and faithfulness meet together;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righteousness and peace kiss each other.</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503079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68A4F-6D80-A866-5FC5-AAA4ABCBB53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ECDB83F-352C-CC75-1159-80CCF115B06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A3B949B4-378B-E3A7-CB9D-7710A348EE4A}"/>
              </a:ext>
            </a:extLst>
          </p:cNvPr>
          <p:cNvSpPr txBox="1"/>
          <p:nvPr/>
        </p:nvSpPr>
        <p:spPr>
          <a:xfrm>
            <a:off x="669783" y="99012"/>
            <a:ext cx="10512688" cy="335476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John 1:14</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道成了肉身，住在我們中間，充充滿滿地有恩典有真理。我們也見過他的榮光，正是父獨生子的榮光。</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Word became flesh and made his dwelling among us. We have seen his glory, the glory of the one and only Son, who came from the Father, full of grace and truth.</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041304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7B253-639F-CFF0-8A92-7D1388D4A10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9DC562B-16A7-4C04-D5B8-DA52F6616155}"/>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6B681857-E067-0427-C67F-22455C60187F}"/>
              </a:ext>
            </a:extLst>
          </p:cNvPr>
          <p:cNvSpPr txBox="1"/>
          <p:nvPr/>
        </p:nvSpPr>
        <p:spPr>
          <a:xfrm>
            <a:off x="872011" y="486137"/>
            <a:ext cx="10470182" cy="4770537"/>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zh-TW" altLang="en-US" sz="4000" dirty="0">
                <a:solidFill>
                  <a:srgbClr val="002060"/>
                </a:solidFill>
                <a:latin typeface="Yu Gothic UI Semibold" panose="020B0700000000000000" pitchFamily="34" charset="-128"/>
                <a:ea typeface="Yu Gothic UI Semibold" panose="020B0700000000000000" pitchFamily="34" charset="-128"/>
              </a:rPr>
              <a:t>  </a:t>
            </a:r>
            <a:r>
              <a:rPr lang="zh-TW" altLang="en-US" sz="4000" u="sng" dirty="0">
                <a:solidFill>
                  <a:srgbClr val="C00000"/>
                </a:solidFill>
                <a:latin typeface="Yu Gothic UI Semibold" panose="020B0700000000000000" pitchFamily="34" charset="-128"/>
                <a:ea typeface="Yu Gothic UI Semibold" panose="020B0700000000000000" pitchFamily="34" charset="-128"/>
              </a:rPr>
              <a:t>教導界線的障礙</a:t>
            </a:r>
            <a:r>
              <a:rPr lang="zh-TW" altLang="en-US" sz="4400" u="sng" dirty="0">
                <a:solidFill>
                  <a:srgbClr val="C00000"/>
                </a:solidFill>
                <a:latin typeface="Yu Gothic UI Semibold" panose="020B0700000000000000" pitchFamily="34" charset="-128"/>
                <a:ea typeface="Yu Gothic UI Semibold" panose="020B0700000000000000" pitchFamily="34" charset="-128"/>
              </a:rPr>
              <a:t> </a:t>
            </a:r>
            <a:r>
              <a:rPr lang="en-US" altLang="zh-TW" sz="2800" u="sng" dirty="0">
                <a:solidFill>
                  <a:srgbClr val="C00000"/>
                </a:solidFill>
                <a:latin typeface="Yu Gothic UI Semibold" panose="020B0700000000000000" pitchFamily="34" charset="-128"/>
                <a:ea typeface="Yu Gothic UI Semibold" panose="020B0700000000000000" pitchFamily="34" charset="-128"/>
              </a:rPr>
              <a:t>Obstacles in Teaching Kids Boundaries</a:t>
            </a:r>
            <a:endParaRPr lang="en-US" altLang="zh-TW" sz="4400" u="sng" dirty="0">
              <a:solidFill>
                <a:srgbClr val="C0000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6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依賴孩子</a:t>
            </a:r>
            <a:r>
              <a:rPr lang="en-US" altLang="zh-TW" sz="3200" b="1" dirty="0">
                <a:solidFill>
                  <a:srgbClr val="002060"/>
                </a:solidFill>
                <a:latin typeface="Yu Gothic UI Semibold" panose="020B0700000000000000" pitchFamily="34" charset="-128"/>
                <a:ea typeface="Yu Gothic UI Semibold" panose="020B0700000000000000" pitchFamily="34" charset="-128"/>
              </a:rPr>
              <a:t> </a:t>
            </a:r>
            <a:r>
              <a:rPr lang="zh-TW" altLang="en-US" sz="3200" b="1" dirty="0">
                <a:solidFill>
                  <a:srgbClr val="002060"/>
                </a:solidFill>
                <a:latin typeface="Yu Gothic UI Semibold" panose="020B0700000000000000" pitchFamily="34" charset="-128"/>
                <a:ea typeface="Yu Gothic UI Semibold" panose="020B0700000000000000" pitchFamily="34" charset="-128"/>
              </a:rPr>
              <a:t>─ 妥協孩子因害怕失去從孩子得到的愛</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16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太過認同孩子</a:t>
            </a:r>
            <a:r>
              <a:rPr kumimoji="0" lang="zh-TW" altLang="en-US"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 投射自己</a:t>
            </a:r>
            <a:r>
              <a:rPr lang="zh-TW" altLang="en-US" sz="3200" b="1" dirty="0">
                <a:solidFill>
                  <a:srgbClr val="002060"/>
                </a:solidFill>
                <a:latin typeface="Yu Gothic UI Semibold" panose="020B0700000000000000" pitchFamily="34" charset="-128"/>
                <a:ea typeface="Yu Gothic UI Semibold" panose="020B0700000000000000" pitchFamily="34" charset="-128"/>
              </a:rPr>
              <a:t>生命</a:t>
            </a:r>
            <a:r>
              <a:rPr kumimoji="0" lang="zh-TW" altLang="en-US"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的破碎到孩子身上</a:t>
            </a:r>
            <a:endParaRPr kumimoji="0" lang="en-US" altLang="zh-TW" sz="3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認為愛和相異是敵對</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 </a:t>
            </a:r>
            <a:r>
              <a:rPr lang="zh-TW" altLang="en-US" sz="3200" b="1" dirty="0">
                <a:solidFill>
                  <a:srgbClr val="002060"/>
                </a:solidFill>
                <a:latin typeface="Yu Gothic UI Semibold" panose="020B0700000000000000" pitchFamily="34" charset="-128"/>
                <a:ea typeface="Yu Gothic UI Semibold" panose="020B0700000000000000" pitchFamily="34" charset="-128"/>
              </a:rPr>
              <a:t>講實話就是不愛孩子</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endParaRPr lang="en-US" altLang="zh-TW" sz="16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忽視和爆發</a:t>
            </a:r>
            <a:r>
              <a:rPr lang="zh-TW" altLang="en-US" sz="3200" b="1" dirty="0">
                <a:solidFill>
                  <a:srgbClr val="002060"/>
                </a:solidFill>
                <a:latin typeface="Yu Gothic UI Semibold" panose="020B0700000000000000" pitchFamily="34" charset="-128"/>
                <a:ea typeface="Yu Gothic UI Semibold" panose="020B0700000000000000" pitchFamily="34" charset="-128"/>
              </a:rPr>
              <a:t> ─ 對孩子忍無可忍的內疚和無力感</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endParaRPr kumimoji="0" lang="en-US" altLang="zh-TW" sz="1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3600" b="1" dirty="0">
                <a:solidFill>
                  <a:schemeClr val="bg1">
                    <a:lumMod val="95000"/>
                  </a:schemeClr>
                </a:solidFill>
                <a:latin typeface="Yu Gothic UI Semibold" panose="020B0700000000000000" pitchFamily="34" charset="-128"/>
                <a:ea typeface="Yu Gothic UI Semibold" panose="020B0700000000000000" pitchFamily="34" charset="-128"/>
              </a:rPr>
              <a:t>消耗精力</a:t>
            </a:r>
            <a:r>
              <a:rPr kumimoji="0" lang="zh-TW" altLang="en-US" sz="3200" b="1" i="0" u="none" strike="noStrike" kern="1200" cap="none" spc="0" normalizeH="0" baseline="0" noProof="0" dirty="0">
                <a:ln>
                  <a:noFill/>
                </a:ln>
                <a:solidFill>
                  <a:schemeClr val="bg1">
                    <a:lumMod val="95000"/>
                  </a:schemeClr>
                </a:solidFill>
                <a:effectLst/>
                <a:uLnTx/>
                <a:uFillTx/>
                <a:latin typeface="Yu Gothic UI Semibold" panose="020B0700000000000000" pitchFamily="34" charset="-128"/>
                <a:ea typeface="Yu Gothic UI Semibold" panose="020B0700000000000000" pitchFamily="34" charset="-128"/>
                <a:cs typeface="+mn-cs"/>
              </a:rPr>
              <a:t> ─ 讓步孩子而不再多堅持一下你的界線</a:t>
            </a:r>
            <a:endParaRPr kumimoji="0" lang="en-US" altLang="zh-TW" sz="3600" b="1" i="0" strike="noStrike" kern="1200" cap="none" spc="0" normalizeH="0" baseline="0" noProof="0" dirty="0">
              <a:ln>
                <a:noFill/>
              </a:ln>
              <a:solidFill>
                <a:schemeClr val="bg1">
                  <a:lumMod val="95000"/>
                </a:schemeClr>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816593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754F6-E595-DC38-EC57-C72D9E2CD55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6B8EB3A-94BA-63CB-2504-D231C295BA8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FB05BEA9-4436-E273-E9C7-5667165C8AFE}"/>
              </a:ext>
            </a:extLst>
          </p:cNvPr>
          <p:cNvSpPr txBox="1"/>
          <p:nvPr/>
        </p:nvSpPr>
        <p:spPr>
          <a:xfrm>
            <a:off x="669783" y="99012"/>
            <a:ext cx="10425325" cy="236988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箴言</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Proverbs 22:15</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愚蒙迷住孩童的心，用管教的杖可以遠遠趕除。</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Folly is bound up in the heart of a child,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but the rod of discipline will drive it far away.</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9955604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7A317-B1E1-E7E3-9D05-9C3A2CE6FFD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035FC41-29C6-CFCC-DB83-87FDFACE5DEA}"/>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7D4D326D-34F9-D81D-E400-9016A94CD441}"/>
              </a:ext>
            </a:extLst>
          </p:cNvPr>
          <p:cNvSpPr txBox="1"/>
          <p:nvPr/>
        </p:nvSpPr>
        <p:spPr>
          <a:xfrm>
            <a:off x="872011" y="486137"/>
            <a:ext cx="10470182" cy="4770537"/>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zh-TW" altLang="en-US" sz="4000" dirty="0">
                <a:solidFill>
                  <a:srgbClr val="002060"/>
                </a:solidFill>
                <a:latin typeface="Yu Gothic UI Semibold" panose="020B0700000000000000" pitchFamily="34" charset="-128"/>
                <a:ea typeface="Yu Gothic UI Semibold" panose="020B0700000000000000" pitchFamily="34" charset="-128"/>
              </a:rPr>
              <a:t>  </a:t>
            </a:r>
            <a:r>
              <a:rPr lang="zh-TW" altLang="en-US" sz="4000" u="sng" dirty="0">
                <a:solidFill>
                  <a:srgbClr val="C00000"/>
                </a:solidFill>
                <a:latin typeface="Yu Gothic UI Semibold" panose="020B0700000000000000" pitchFamily="34" charset="-128"/>
                <a:ea typeface="Yu Gothic UI Semibold" panose="020B0700000000000000" pitchFamily="34" charset="-128"/>
              </a:rPr>
              <a:t>教導界線的障礙</a:t>
            </a:r>
            <a:r>
              <a:rPr lang="zh-TW" altLang="en-US" sz="4400" u="sng" dirty="0">
                <a:solidFill>
                  <a:srgbClr val="C00000"/>
                </a:solidFill>
                <a:latin typeface="Yu Gothic UI Semibold" panose="020B0700000000000000" pitchFamily="34" charset="-128"/>
                <a:ea typeface="Yu Gothic UI Semibold" panose="020B0700000000000000" pitchFamily="34" charset="-128"/>
              </a:rPr>
              <a:t> </a:t>
            </a:r>
            <a:r>
              <a:rPr lang="en-US" altLang="zh-TW" sz="2800" u="sng" dirty="0">
                <a:solidFill>
                  <a:srgbClr val="C00000"/>
                </a:solidFill>
                <a:latin typeface="Yu Gothic UI Semibold" panose="020B0700000000000000" pitchFamily="34" charset="-128"/>
                <a:ea typeface="Yu Gothic UI Semibold" panose="020B0700000000000000" pitchFamily="34" charset="-128"/>
              </a:rPr>
              <a:t>Obstacles in Teaching Kids Boundaries</a:t>
            </a:r>
            <a:endParaRPr lang="en-US" altLang="zh-TW" sz="4400" u="sng" dirty="0">
              <a:solidFill>
                <a:srgbClr val="C0000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6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依賴孩子</a:t>
            </a:r>
            <a:r>
              <a:rPr lang="en-US" altLang="zh-TW" sz="3200" b="1" dirty="0">
                <a:solidFill>
                  <a:srgbClr val="002060"/>
                </a:solidFill>
                <a:latin typeface="Yu Gothic UI Semibold" panose="020B0700000000000000" pitchFamily="34" charset="-128"/>
                <a:ea typeface="Yu Gothic UI Semibold" panose="020B0700000000000000" pitchFamily="34" charset="-128"/>
              </a:rPr>
              <a:t> </a:t>
            </a:r>
            <a:r>
              <a:rPr lang="zh-TW" altLang="en-US" sz="3200" b="1" dirty="0">
                <a:solidFill>
                  <a:srgbClr val="002060"/>
                </a:solidFill>
                <a:latin typeface="Yu Gothic UI Semibold" panose="020B0700000000000000" pitchFamily="34" charset="-128"/>
                <a:ea typeface="Yu Gothic UI Semibold" panose="020B0700000000000000" pitchFamily="34" charset="-128"/>
              </a:rPr>
              <a:t>─ 妥協孩子因害怕失去從孩子得到的愛</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16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太過認同孩子</a:t>
            </a:r>
            <a:r>
              <a:rPr kumimoji="0" lang="zh-TW" altLang="en-US"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 投射自己</a:t>
            </a:r>
            <a:r>
              <a:rPr lang="zh-TW" altLang="en-US" sz="3200" b="1" dirty="0">
                <a:solidFill>
                  <a:srgbClr val="002060"/>
                </a:solidFill>
                <a:latin typeface="Yu Gothic UI Semibold" panose="020B0700000000000000" pitchFamily="34" charset="-128"/>
                <a:ea typeface="Yu Gothic UI Semibold" panose="020B0700000000000000" pitchFamily="34" charset="-128"/>
              </a:rPr>
              <a:t>生命</a:t>
            </a:r>
            <a:r>
              <a:rPr kumimoji="0" lang="zh-TW" altLang="en-US"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的破碎到孩子身上</a:t>
            </a:r>
            <a:endParaRPr kumimoji="0" lang="en-US" altLang="zh-TW" sz="3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認為愛和相異是敵對</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 </a:t>
            </a:r>
            <a:r>
              <a:rPr lang="zh-TW" altLang="en-US" sz="3200" b="1" dirty="0">
                <a:solidFill>
                  <a:srgbClr val="002060"/>
                </a:solidFill>
                <a:latin typeface="Yu Gothic UI Semibold" panose="020B0700000000000000" pitchFamily="34" charset="-128"/>
                <a:ea typeface="Yu Gothic UI Semibold" panose="020B0700000000000000" pitchFamily="34" charset="-128"/>
              </a:rPr>
              <a:t>講實話就是不愛孩子</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endParaRPr lang="en-US" altLang="zh-TW" sz="16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忽視和爆發</a:t>
            </a:r>
            <a:r>
              <a:rPr lang="zh-TW" altLang="en-US" sz="3200" b="1" dirty="0">
                <a:solidFill>
                  <a:srgbClr val="002060"/>
                </a:solidFill>
                <a:latin typeface="Yu Gothic UI Semibold" panose="020B0700000000000000" pitchFamily="34" charset="-128"/>
                <a:ea typeface="Yu Gothic UI Semibold" panose="020B0700000000000000" pitchFamily="34" charset="-128"/>
              </a:rPr>
              <a:t> ─ 對孩子忍無可忍的內疚和無力感</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1143000" lvl="1" indent="-685800">
              <a:buFont typeface="Wingdings" panose="05000000000000000000" pitchFamily="2" charset="2"/>
              <a:buChar char="q"/>
              <a:defRPr/>
            </a:pPr>
            <a:endParaRPr kumimoji="0" lang="en-US" altLang="zh-TW" sz="1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lvl="1"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消耗精力</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 讓步孩子而不再多堅持一下你的界線</a:t>
            </a:r>
            <a:endParaRPr kumimoji="0" lang="en-US" altLang="zh-TW" sz="3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2475523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1DFAD-6480-F46C-2816-6D28F83D04B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82184C5-D171-3637-B64C-95D24DFBE5E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3E4E0288-B93E-019F-2868-B4D6255CA671}"/>
              </a:ext>
            </a:extLst>
          </p:cNvPr>
          <p:cNvSpPr txBox="1"/>
          <p:nvPr/>
        </p:nvSpPr>
        <p:spPr>
          <a:xfrm>
            <a:off x="430317" y="99012"/>
            <a:ext cx="10985122" cy="236988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加拉太書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Galatians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6:9</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我們行善，不可喪志；若不灰心，到了時候就要收成。</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Let us not become weary in doing good, for at the proper time we will reap a harvest if we do not give up.</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553828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55609-6900-07E3-8500-BED34FE5291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745A121-76F5-BA44-5B6B-C2FAA9C9325C}"/>
              </a:ext>
            </a:extLst>
          </p:cNvPr>
          <p:cNvPicPr>
            <a:picLocks noChangeAspect="1"/>
          </p:cNvPicPr>
          <p:nvPr/>
        </p:nvPicPr>
        <p:blipFill>
          <a:blip r:embed="rId2"/>
          <a:stretch>
            <a:fillRect/>
          </a:stretch>
        </p:blipFill>
        <p:spPr>
          <a:xfrm>
            <a:off x="-87363" y="-96890"/>
            <a:ext cx="12457972" cy="7004396"/>
          </a:xfrm>
          <a:prstGeom prst="rect">
            <a:avLst/>
          </a:prstGeom>
        </p:spPr>
      </p:pic>
      <p:sp>
        <p:nvSpPr>
          <p:cNvPr id="4" name="TextBox 3">
            <a:extLst>
              <a:ext uri="{FF2B5EF4-FFF2-40B4-BE49-F238E27FC236}">
                <a16:creationId xmlns:a16="http://schemas.microsoft.com/office/drawing/2014/main" id="{8E53EB83-5579-B5A5-7035-03F6A9CED93C}"/>
              </a:ext>
            </a:extLst>
          </p:cNvPr>
          <p:cNvSpPr txBox="1"/>
          <p:nvPr/>
        </p:nvSpPr>
        <p:spPr>
          <a:xfrm>
            <a:off x="588611" y="106504"/>
            <a:ext cx="11106024" cy="433965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帖撒羅尼迦後書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 Thessalonians 2:16-17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但願我們主耶穌基督和那愛我們、開恩將永遠的安慰並美好的盼望賜給我們的父</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神，安慰你們的心，並且在一切善行善言上堅固你們。</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May our Lord Jesus Christ himself and God our Father, who loved us and by his grace gave us eternal encouragement and good hope, encourage your hearts and strengthen you in every good deed and word.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0967608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腳步 </a:t>
            </a: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Footsteps</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2121151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F5B038E6-A7C2-A235-2260-F6686B66C15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D757800-A5FE-8DA4-196C-A7101C467753}"/>
              </a:ext>
            </a:extLst>
          </p:cNvPr>
          <p:cNvPicPr>
            <a:picLocks noChangeAspect="1"/>
          </p:cNvPicPr>
          <p:nvPr/>
        </p:nvPicPr>
        <p:blipFill>
          <a:blip r:embed="rId2"/>
          <a:stretch>
            <a:fillRect/>
          </a:stretch>
        </p:blipFill>
        <p:spPr>
          <a:xfrm>
            <a:off x="2524837" y="611355"/>
            <a:ext cx="7265159" cy="4506239"/>
          </a:xfrm>
          <a:prstGeom prst="rect">
            <a:avLst/>
          </a:prstGeom>
        </p:spPr>
      </p:pic>
      <p:sp>
        <p:nvSpPr>
          <p:cNvPr id="111618" name="Rectangle 1">
            <a:extLst>
              <a:ext uri="{FF2B5EF4-FFF2-40B4-BE49-F238E27FC236}">
                <a16:creationId xmlns:a16="http://schemas.microsoft.com/office/drawing/2014/main" id="{84329583-FCB1-1718-9FC0-59F6EDE8860A}"/>
              </a:ext>
            </a:extLst>
          </p:cNvPr>
          <p:cNvSpPr>
            <a:spLocks noChangeArrowheads="1"/>
          </p:cNvSpPr>
          <p:nvPr/>
        </p:nvSpPr>
        <p:spPr bwMode="auto">
          <a:xfrm>
            <a:off x="1587501" y="5259180"/>
            <a:ext cx="9080500" cy="12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同領聖餐</a:t>
            </a:r>
            <a:r>
              <a:rPr kumimoji="0" lang="zh-TW" altLang="en-US" sz="4800" b="0"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 </a:t>
            </a:r>
            <a:r>
              <a:rPr kumimoji="0" lang="en-US" altLang="zh-TW" sz="4800" b="0" i="0" u="sng" strike="noStrike" kern="1200" cap="none" spc="0" normalizeH="0" baseline="0" noProof="0" dirty="0">
                <a:ln>
                  <a:noFill/>
                </a:ln>
                <a:solidFill>
                  <a:srgbClr val="FFFFFF"/>
                </a:solidFill>
                <a:effectLst/>
                <a:uLnTx/>
                <a:uFillTx/>
                <a:latin typeface="Mongolian Baiti" pitchFamily="66" charset="0"/>
                <a:ea typeface="DFKai-SB" pitchFamily="65" charset="-120"/>
                <a:cs typeface="Mongolian Baiti" pitchFamily="66" charset="0"/>
                <a:sym typeface="Arial"/>
              </a:rPr>
              <a:t>Holy Communion</a:t>
            </a:r>
          </a:p>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p:txBody>
      </p:sp>
    </p:spTree>
    <p:extLst>
      <p:ext uri="{BB962C8B-B14F-4D97-AF65-F5344CB8AC3E}">
        <p14:creationId xmlns:p14="http://schemas.microsoft.com/office/powerpoint/2010/main" val="30185522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CBEE8-6AB9-C761-D19E-FB686754B7D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7577F7-B2CB-F5A5-989F-22690A1AF258}"/>
              </a:ext>
            </a:extLst>
          </p:cNvPr>
          <p:cNvPicPr>
            <a:picLocks noChangeAspect="1"/>
          </p:cNvPicPr>
          <p:nvPr/>
        </p:nvPicPr>
        <p:blipFill>
          <a:blip r:embed="rId2"/>
          <a:stretch>
            <a:fillRect/>
          </a:stretch>
        </p:blipFill>
        <p:spPr>
          <a:xfrm>
            <a:off x="-64066" y="-1"/>
            <a:ext cx="12417202" cy="6936627"/>
          </a:xfrm>
          <a:prstGeom prst="rect">
            <a:avLst/>
          </a:prstGeom>
        </p:spPr>
      </p:pic>
      <p:sp>
        <p:nvSpPr>
          <p:cNvPr id="5" name="TextBox 4">
            <a:extLst>
              <a:ext uri="{FF2B5EF4-FFF2-40B4-BE49-F238E27FC236}">
                <a16:creationId xmlns:a16="http://schemas.microsoft.com/office/drawing/2014/main" id="{5741976B-6DD3-BB20-C043-310AA01E0C4A}"/>
              </a:ext>
            </a:extLst>
          </p:cNvPr>
          <p:cNvSpPr txBox="1"/>
          <p:nvPr/>
        </p:nvSpPr>
        <p:spPr>
          <a:xfrm>
            <a:off x="925031" y="508923"/>
            <a:ext cx="10457121" cy="4955203"/>
          </a:xfrm>
          <a:prstGeom prst="rect">
            <a:avLst/>
          </a:prstGeom>
          <a:noFill/>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highlight>
                  <a:srgbClr val="FFFF00"/>
                </a:highligh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2060"/>
                </a:solidFill>
                <a:effectLst/>
                <a:highlight>
                  <a:srgbClr val="FFFF00"/>
                </a:highligh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2060"/>
                </a:solidFill>
                <a:effectLst/>
                <a:highlight>
                  <a:srgbClr val="FFFF00"/>
                </a:highligh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highlight>
                  <a:srgbClr val="FFFF00"/>
                </a:highligh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2060"/>
                </a:solidFill>
                <a:effectLst/>
                <a:highlight>
                  <a:srgbClr val="FFFF00"/>
                </a:highligh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highlight>
                  <a:srgbClr val="FFFF00"/>
                </a:highlight>
                <a:uLnTx/>
                <a:uFillTx/>
                <a:latin typeface="Century" panose="02040604050505020304" pitchFamily="18" charset="0"/>
                <a:ea typeface="DFKai-SB" pitchFamily="65" charset="-120"/>
                <a:cs typeface="Arial" charset="0"/>
                <a:sym typeface="Arial"/>
              </a:rPr>
              <a:t>Corinthians 11:23-24</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主耶穌被賣的那一夜</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拿起餅來</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祝謝了</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就擘開</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說</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這是我的身體，為你們捨的，你們應當如此行</a:t>
            </a:r>
            <a:r>
              <a:rPr kumimoji="1"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為的是記念我</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a:t>
            </a:r>
            <a:r>
              <a:rPr kumimoji="0" lang="en-US" altLang="zh-TW" sz="3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 </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The Lord Jesus, on the night he was betrayed, took bread, and when he had given thanks, he broke it and said, “This is my body, which is for you; do this in remembrance of me.” </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1473964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27140-8F5E-1464-5431-2ABC41FE7B2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ABD3A81-869D-2BD2-D9BA-2F99D5EDE7BF}"/>
              </a:ext>
            </a:extLst>
          </p:cNvPr>
          <p:cNvPicPr>
            <a:picLocks noChangeAspect="1"/>
          </p:cNvPicPr>
          <p:nvPr/>
        </p:nvPicPr>
        <p:blipFill>
          <a:blip r:embed="rId2"/>
          <a:stretch>
            <a:fillRect/>
          </a:stretch>
        </p:blipFill>
        <p:spPr>
          <a:xfrm>
            <a:off x="-93188" y="0"/>
            <a:ext cx="12504565" cy="7018166"/>
          </a:xfrm>
          <a:prstGeom prst="rect">
            <a:avLst/>
          </a:prstGeom>
        </p:spPr>
      </p:pic>
      <p:sp>
        <p:nvSpPr>
          <p:cNvPr id="5" name="TextBox 4">
            <a:extLst>
              <a:ext uri="{FF2B5EF4-FFF2-40B4-BE49-F238E27FC236}">
                <a16:creationId xmlns:a16="http://schemas.microsoft.com/office/drawing/2014/main" id="{523437A6-F154-12B7-8BC3-0E8960D4C10D}"/>
              </a:ext>
            </a:extLst>
          </p:cNvPr>
          <p:cNvSpPr txBox="1"/>
          <p:nvPr/>
        </p:nvSpPr>
        <p:spPr>
          <a:xfrm>
            <a:off x="925031" y="508923"/>
            <a:ext cx="10457121" cy="4370427"/>
          </a:xfrm>
          <a:prstGeom prst="rect">
            <a:avLst/>
          </a:prstGeom>
          <a:noFill/>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Corinthians 11:25</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飯後，也照樣拿起杯來，說：「這杯是用我的血所立的新約，你們每逢喝的時候，要如此行，為的是記念我。」</a:t>
            </a:r>
            <a:endParaRPr kumimoji="0" lang="en-US" altLang="zh-TW" sz="3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In the same way, after supper he took the cup, saying, “This cup is the new covenant in my blood; do this, whenever you drink it, in remembrance of me.”</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35998634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55609-6900-07E3-8500-BED34FE5291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745A121-76F5-BA44-5B6B-C2FAA9C9325C}"/>
              </a:ext>
            </a:extLst>
          </p:cNvPr>
          <p:cNvPicPr>
            <a:picLocks noChangeAspect="1"/>
          </p:cNvPicPr>
          <p:nvPr/>
        </p:nvPicPr>
        <p:blipFill>
          <a:blip r:embed="rId2"/>
          <a:stretch>
            <a:fillRect/>
          </a:stretch>
        </p:blipFill>
        <p:spPr>
          <a:xfrm>
            <a:off x="-87363" y="0"/>
            <a:ext cx="12457972" cy="6907506"/>
          </a:xfrm>
          <a:prstGeom prst="rect">
            <a:avLst/>
          </a:prstGeom>
        </p:spPr>
      </p:pic>
      <p:sp>
        <p:nvSpPr>
          <p:cNvPr id="5" name="TextBox 4">
            <a:extLst>
              <a:ext uri="{FF2B5EF4-FFF2-40B4-BE49-F238E27FC236}">
                <a16:creationId xmlns:a16="http://schemas.microsoft.com/office/drawing/2014/main" id="{40A58317-F40E-E98C-B993-55E901F4847F}"/>
              </a:ext>
            </a:extLst>
          </p:cNvPr>
          <p:cNvSpPr txBox="1"/>
          <p:nvPr/>
        </p:nvSpPr>
        <p:spPr>
          <a:xfrm>
            <a:off x="925032" y="508923"/>
            <a:ext cx="10324216" cy="5206490"/>
          </a:xfrm>
          <a:prstGeom prst="rect">
            <a:avLst/>
          </a:prstGeom>
          <a:noFill/>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Corinthians 11:26, 28</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你們每逢吃這餅，喝這杯，是表明主的死，直等到他來。</a:t>
            </a:r>
            <a:r>
              <a:rPr kumimoji="1"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a:t>
            </a:r>
            <a:endParaRPr kumimoji="1"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133"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For whenever you eat this bread and drink this cup, you proclaim the Lord’s death until he comes.</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人應當自己省察，然後吃這餅、喝這杯。</a:t>
            </a:r>
            <a:endParaRPr kumimoji="1"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Everyone ought to examine themselves before they eat of the bread and drink from the cup.</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917540176"/>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7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11989</TotalTime>
  <Words>2946</Words>
  <Application>Microsoft Office PowerPoint</Application>
  <PresentationFormat>Widescreen</PresentationFormat>
  <Paragraphs>318</Paragraphs>
  <Slides>35</Slides>
  <Notes>5</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35</vt:i4>
      </vt:variant>
    </vt:vector>
  </HeadingPairs>
  <TitlesOfParts>
    <vt:vector size="50" baseType="lpstr">
      <vt:lpstr>Arial Unicode MS</vt:lpstr>
      <vt:lpstr>DFKai-SB</vt:lpstr>
      <vt:lpstr>Yu Gothic UI Semibold</vt:lpstr>
      <vt:lpstr>Arial</vt:lpstr>
      <vt:lpstr>Calibri</vt:lpstr>
      <vt:lpstr>Cambria</vt:lpstr>
      <vt:lpstr>Century</vt:lpstr>
      <vt:lpstr>Century Gothic</vt:lpstr>
      <vt:lpstr>Mongolian Baiti</vt:lpstr>
      <vt:lpstr>Tahoma</vt:lpstr>
      <vt:lpstr>Verdana</vt:lpstr>
      <vt:lpstr>Wingdings</vt:lpstr>
      <vt:lpstr>14_Default Design</vt:lpstr>
      <vt:lpstr>17_Office 佈景主題</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界線</vt:lpstr>
      <vt:lpstr>界線</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837</cp:revision>
  <cp:lastPrinted>2020-09-23T16:34:05Z</cp:lastPrinted>
  <dcterms:created xsi:type="dcterms:W3CDTF">2015-02-24T04:35:26Z</dcterms:created>
  <dcterms:modified xsi:type="dcterms:W3CDTF">2024-05-06T06:49:10Z</dcterms:modified>
</cp:coreProperties>
</file>