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38"/>
  </p:notesMasterIdLst>
  <p:sldIdLst>
    <p:sldId id="12039" r:id="rId2"/>
    <p:sldId id="12040" r:id="rId3"/>
    <p:sldId id="12226" r:id="rId4"/>
    <p:sldId id="12223" r:id="rId5"/>
    <p:sldId id="12270" r:id="rId6"/>
    <p:sldId id="12271" r:id="rId7"/>
    <p:sldId id="12118" r:id="rId8"/>
    <p:sldId id="12272" r:id="rId9"/>
    <p:sldId id="12273" r:id="rId10"/>
    <p:sldId id="12275" r:id="rId11"/>
    <p:sldId id="12239" r:id="rId12"/>
    <p:sldId id="12259" r:id="rId13"/>
    <p:sldId id="12251" r:id="rId14"/>
    <p:sldId id="12276" r:id="rId15"/>
    <p:sldId id="12260" r:id="rId16"/>
    <p:sldId id="12261" r:id="rId17"/>
    <p:sldId id="12274" r:id="rId18"/>
    <p:sldId id="12253" r:id="rId19"/>
    <p:sldId id="12246" r:id="rId20"/>
    <p:sldId id="12277" r:id="rId21"/>
    <p:sldId id="12258" r:id="rId22"/>
    <p:sldId id="12221" r:id="rId23"/>
    <p:sldId id="12278" r:id="rId24"/>
    <p:sldId id="12250" r:id="rId25"/>
    <p:sldId id="12249" r:id="rId26"/>
    <p:sldId id="12263" r:id="rId27"/>
    <p:sldId id="12264" r:id="rId28"/>
    <p:sldId id="12247" r:id="rId29"/>
    <p:sldId id="12268" r:id="rId30"/>
    <p:sldId id="12267" r:id="rId31"/>
    <p:sldId id="12228" r:id="rId32"/>
    <p:sldId id="12266" r:id="rId33"/>
    <p:sldId id="12279" r:id="rId34"/>
    <p:sldId id="12265" r:id="rId35"/>
    <p:sldId id="12262" r:id="rId36"/>
    <p:sldId id="12205" r:id="rId37"/>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5/15/2024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8958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106598" y="1304365"/>
            <a:ext cx="9971037" cy="4708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a:solidFill>
                  <a:srgbClr val="002060"/>
                </a:solidFill>
                <a:latin typeface="Century" panose="02040604050505020304" pitchFamily="18" charset="0"/>
                <a:ea typeface="DFKai-SB" panose="03000509000000000000" pitchFamily="65" charset="-120"/>
                <a:cs typeface="Arial" charset="0"/>
              </a:rPr>
              <a:t>在不發脾氣中成長</a:t>
            </a:r>
            <a:endPar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Growing Up without Losing Temper</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May 12</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965525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0C2BF8-63A6-001B-8758-A680A9E8A11A}"/>
              </a:ext>
            </a:extLst>
          </p:cNvPr>
          <p:cNvPicPr>
            <a:picLocks noChangeAspect="1"/>
          </p:cNvPicPr>
          <p:nvPr/>
        </p:nvPicPr>
        <p:blipFill>
          <a:blip r:embed="rId2"/>
          <a:stretch>
            <a:fillRect/>
          </a:stretch>
        </p:blipFill>
        <p:spPr>
          <a:xfrm>
            <a:off x="943521" y="0"/>
            <a:ext cx="5597060" cy="6858000"/>
          </a:xfrm>
          <a:prstGeom prst="rect">
            <a:avLst/>
          </a:prstGeom>
        </p:spPr>
      </p:pic>
      <p:sp>
        <p:nvSpPr>
          <p:cNvPr id="2" name="TextBox 1">
            <a:extLst>
              <a:ext uri="{FF2B5EF4-FFF2-40B4-BE49-F238E27FC236}">
                <a16:creationId xmlns:a16="http://schemas.microsoft.com/office/drawing/2014/main" id="{380D7CBF-4542-36E4-B458-95F0A7904403}"/>
              </a:ext>
            </a:extLst>
          </p:cNvPr>
          <p:cNvSpPr txBox="1"/>
          <p:nvPr/>
        </p:nvSpPr>
        <p:spPr>
          <a:xfrm>
            <a:off x="6796846" y="541651"/>
            <a:ext cx="4502110" cy="5416868"/>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36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何時該說 「可以」？</a:t>
            </a:r>
            <a:endParaRPr kumimoji="0" lang="en-US" altLang="zh-TW" sz="36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8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36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何時該說 「不可以」？</a:t>
            </a:r>
            <a:endParaRPr kumimoji="0" lang="en-US" altLang="zh-TW" sz="36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36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36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幫助孩子掌管自己  的生活！</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200" b="0"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89070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9A034-2BDE-DFB1-ACF4-5B0DDF2ACF5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2CA1505-5145-C08F-E4F4-741FDA392CD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66AA29F2-8D67-C77C-BD8E-3DDD3ACF5C7B}"/>
              </a:ext>
            </a:extLst>
          </p:cNvPr>
          <p:cNvSpPr txBox="1"/>
          <p:nvPr/>
        </p:nvSpPr>
        <p:spPr>
          <a:xfrm>
            <a:off x="669783" y="99012"/>
            <a:ext cx="10477743" cy="440120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詩篇</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51:6-7</a:t>
            </a:r>
            <a:endParaRPr kumimoji="1" lang="en-US" altLang="zh-TW" sz="2800" b="1" i="0" u="none" strike="noStrike" kern="1200" cap="none" spc="0" normalizeH="0" baseline="0" noProof="0" dirty="0">
              <a:ln>
                <a:noFill/>
              </a:ln>
              <a:solidFill>
                <a:srgbClr val="C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你所喜愛的是內裡誠實；你在我隱密處，必使我得智慧。</a:t>
            </a:r>
            <a:r>
              <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求你用牛膝草潔淨我，我就乾淨；求你洗滌我，我就比雪更白。</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Yet you desired faithfulness even in the womb;</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you taught me wisdom in that secret place.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Cleanse me with hyssop, and I will be clean;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wash me, and I will be whiter than snow.</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63977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C4415-FD84-CECE-4D37-C698ACDD69E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0E42D3-DD9A-D278-DD86-E5566B0514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07E1C897-300F-DC09-630E-E7F1996383E5}"/>
              </a:ext>
            </a:extLst>
          </p:cNvPr>
          <p:cNvSpPr txBox="1"/>
          <p:nvPr/>
        </p:nvSpPr>
        <p:spPr>
          <a:xfrm>
            <a:off x="379544" y="108566"/>
            <a:ext cx="11432912" cy="581697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場景一 </a:t>
            </a:r>
            <a:r>
              <a:rPr kumimoji="0" lang="zh-TW" altLang="en-US"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Scenario #1</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媽媽</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和 女兒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Katie)</a:t>
            </a:r>
            <a:endParaRPr kumimoji="0" lang="en-US" altLang="zh-TW"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“No, Katie, you can’t go to the movies today.”</a:t>
            </a: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“That’s no fair! Marcia is going. I hate your stupid rules.”</a:t>
            </a: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“Katie, that’s a bad attitude.  After all the things I let you do, the least you could do is stop arguing with me.”</a:t>
            </a: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“It isn’t fair!  All the other kids get to go.”</a:t>
            </a: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“I let you go to lots of things this week.  Don’t give me all that stuff about I don’t let you do anything. Don’t you remember you went the other day?”</a:t>
            </a:r>
          </a:p>
        </p:txBody>
      </p:sp>
    </p:spTree>
    <p:extLst>
      <p:ext uri="{BB962C8B-B14F-4D97-AF65-F5344CB8AC3E}">
        <p14:creationId xmlns:p14="http://schemas.microsoft.com/office/powerpoint/2010/main" val="2690389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7B04D-65AF-6F33-E57D-7658EC4EE3F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30D6AB6-E8E6-CDFC-E4AB-AF328CF4E3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187FE82A-1969-37A0-329C-DC54BECF90D0}"/>
              </a:ext>
            </a:extLst>
          </p:cNvPr>
          <p:cNvSpPr txBox="1"/>
          <p:nvPr/>
        </p:nvSpPr>
        <p:spPr>
          <a:xfrm>
            <a:off x="379544" y="108566"/>
            <a:ext cx="11432912" cy="581697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場景二 </a:t>
            </a:r>
            <a:r>
              <a:rPr kumimoji="0" lang="zh-TW" altLang="en-US"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媽媽</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和 女兒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Katie)</a:t>
            </a:r>
            <a:endParaRPr kumimoji="0" lang="en-US" altLang="zh-TW"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“No, Katie, you can’t go to the movies today. You have to do your chores first.”</a:t>
            </a: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“That’s no fair! Marcia is going. I hate your stupid rules.”</a:t>
            </a: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“I know.  It’s frustrating when you don’t get to go to the movies again.”</a:t>
            </a: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“But I want to go today.  You don’t ever care!”</a:t>
            </a: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“I know you are frustrated and angry.  It’s tough to have to work before you have fun.  I feel that way, too.”</a:t>
            </a:r>
          </a:p>
        </p:txBody>
      </p:sp>
    </p:spTree>
    <p:extLst>
      <p:ext uri="{BB962C8B-B14F-4D97-AF65-F5344CB8AC3E}">
        <p14:creationId xmlns:p14="http://schemas.microsoft.com/office/powerpoint/2010/main" val="68395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15461-67D4-BA85-D8DB-96B446BB69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E2F6480-ED20-F89D-FC99-EED39FF784A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C6211AD5-6467-BE75-F82A-2C8581CDF321}"/>
              </a:ext>
            </a:extLst>
          </p:cNvPr>
          <p:cNvSpPr txBox="1"/>
          <p:nvPr/>
        </p:nvSpPr>
        <p:spPr>
          <a:xfrm>
            <a:off x="430317" y="99012"/>
            <a:ext cx="10851166" cy="29238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羅馬</a:t>
            </a: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4:15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律法是惹動忿怒的（或譯：叫人受刑的）；哪裡沒有律法，那裡就沒有過犯。</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because the law brings wrath.  And where there is no law there is no transgression.</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0580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72413-93DB-B037-7940-F46FEACEF80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BCC27F9-ACA7-23AF-E1C3-05E27044E6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C55783F1-A2CF-A7AA-3E0C-DCF052AF9F09}"/>
              </a:ext>
            </a:extLst>
          </p:cNvPr>
          <p:cNvSpPr txBox="1"/>
          <p:nvPr/>
        </p:nvSpPr>
        <p:spPr>
          <a:xfrm>
            <a:off x="279562" y="108566"/>
            <a:ext cx="11415439" cy="5632311"/>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場景一 </a:t>
            </a:r>
            <a:r>
              <a:rPr kumimoji="0" lang="zh-TW" altLang="en-US" sz="48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Scenario #1</a:t>
            </a:r>
            <a:r>
              <a:rPr kumimoji="0" lang="zh-TW" altLang="en-US"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媽媽 </a:t>
            </a:r>
            <a:r>
              <a:rPr kumimoji="0" lang="en-US" altLang="zh-TW"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Sally </a:t>
            </a:r>
            <a:r>
              <a:rPr kumimoji="0" lang="zh-TW" altLang="en-US"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和 兒子 </a:t>
            </a:r>
            <a:r>
              <a:rPr kumimoji="0" lang="en-US" altLang="zh-TW"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Jack)</a:t>
            </a:r>
            <a:endParaRPr kumimoji="0" lang="en-US" altLang="zh-TW" sz="48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400" b="1"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媽媽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Sally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計畫週六早上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11:30</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AM</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和全家人動身一起出發去州立公園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Kayaking.  Sally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吩咐三個孩子必須在出發前必須完成整理庭院和工具的工作。 兒子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Jack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卻不幫忙合作分工，自顧自在客廳打遊戲。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Sally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幾次進屋裡提醒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Jack,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到了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11:30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發現他仍然在打遊戲。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Sally</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非常生氣，尖叫大吼強迫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Jack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立刻一起和全家人要到院子工作，直到下午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1:30 PM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工作告一段落，全家才出發去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Kayaking.</a:t>
            </a:r>
          </a:p>
        </p:txBody>
      </p:sp>
    </p:spTree>
    <p:extLst>
      <p:ext uri="{BB962C8B-B14F-4D97-AF65-F5344CB8AC3E}">
        <p14:creationId xmlns:p14="http://schemas.microsoft.com/office/powerpoint/2010/main" val="1726429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C937B-A9F4-C437-EB16-BE0EB4F941C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B107E26-636E-2140-E5E5-6147557C5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D3D5C6F4-1E9A-EB2E-010F-6F3E4726A87F}"/>
              </a:ext>
            </a:extLst>
          </p:cNvPr>
          <p:cNvSpPr txBox="1"/>
          <p:nvPr/>
        </p:nvSpPr>
        <p:spPr>
          <a:xfrm>
            <a:off x="279562" y="0"/>
            <a:ext cx="11415439" cy="637097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場景二 </a:t>
            </a:r>
            <a:r>
              <a:rPr kumimoji="0" lang="zh-TW" altLang="en-US"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媽媽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Susan </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和 女兒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Jennifer)</a:t>
            </a:r>
            <a:endParaRPr kumimoji="0" lang="en-US" altLang="zh-TW"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媽媽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Susan </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講好下午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1</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PM</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要帶三個女兒去逛街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shopping.  </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她交代三個女兒出發前必須完成的家事，以及她們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1 PM </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就要出發。 在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12:45 PM </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準備出發前，</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Susan </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發現二女兒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Jennifer </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還沒有完成她該做的事，就跟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Jennifer </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說：「看來妳是不打算跟我們出門了，很可惜，我們只好少了妳囉！」</a:t>
            </a:r>
            <a:endPar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Jennifer </a:t>
            </a:r>
            <a:r>
              <a:rPr kumimoji="0" lang="zh-TW" altLang="en-US"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大叫：「你們不能這樣對我，這不公平！」</a:t>
            </a:r>
            <a:endPar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Susan </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：「我能了解你很難過，不過我想我很清楚的說了逛街之前需要做的事，我很遺憾妳選擇不把這些事做完。 再見囉！ 希望妳在我們吃晚飯時間回來時能完成工作，如果沒有完成的話，明天晚上妳就不能去參加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concert.</a:t>
            </a:r>
          </a:p>
        </p:txBody>
      </p:sp>
    </p:spTree>
    <p:extLst>
      <p:ext uri="{BB962C8B-B14F-4D97-AF65-F5344CB8AC3E}">
        <p14:creationId xmlns:p14="http://schemas.microsoft.com/office/powerpoint/2010/main" val="2542514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3300D1-4659-CEE2-41D5-AFCDC82E047B}"/>
              </a:ext>
            </a:extLst>
          </p:cNvPr>
          <p:cNvPicPr>
            <a:picLocks noChangeAspect="1"/>
          </p:cNvPicPr>
          <p:nvPr/>
        </p:nvPicPr>
        <p:blipFill>
          <a:blip r:embed="rId2"/>
          <a:stretch>
            <a:fillRect/>
          </a:stretch>
        </p:blipFill>
        <p:spPr>
          <a:xfrm>
            <a:off x="0" y="-2655837"/>
            <a:ext cx="12192000" cy="9513837"/>
          </a:xfrm>
          <a:prstGeom prst="rect">
            <a:avLst/>
          </a:prstGeom>
        </p:spPr>
      </p:pic>
      <p:sp>
        <p:nvSpPr>
          <p:cNvPr id="5" name="TextBox 4">
            <a:extLst>
              <a:ext uri="{FF2B5EF4-FFF2-40B4-BE49-F238E27FC236}">
                <a16:creationId xmlns:a16="http://schemas.microsoft.com/office/drawing/2014/main" id="{0CDC69AC-7C24-56B1-2165-833BF5221325}"/>
              </a:ext>
            </a:extLst>
          </p:cNvPr>
          <p:cNvSpPr txBox="1"/>
          <p:nvPr/>
        </p:nvSpPr>
        <p:spPr>
          <a:xfrm>
            <a:off x="617366" y="319455"/>
            <a:ext cx="11199943" cy="412420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父母親需要會區分兩種不同的後果 </a:t>
            </a:r>
            <a:endParaRPr kumimoji="0" lang="en-US" altLang="zh-TW"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Parents need to distinguish two kinds of consequences</a:t>
            </a:r>
            <a:endParaRPr kumimoji="0" lang="en-US" altLang="zh-TW"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負面心理與關係的後果</a:t>
            </a:r>
            <a:r>
              <a:rPr kumimoji="0" lang="zh-TW" altLang="en-US" sz="40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Negative Psychological &amp; Relational</a:t>
            </a:r>
            <a:r>
              <a:rPr kumimoji="0" lang="zh-TW" altLang="en-US" sz="28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Consequences  </a:t>
            </a:r>
            <a:r>
              <a:rPr kumimoji="0" lang="en-US" altLang="zh-TW"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場景一  </a:t>
            </a:r>
            <a:r>
              <a:rPr kumimoji="0" lang="en-US" altLang="zh-TW"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Scenario #1  ─  Sally vs. Jack)</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8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571500" marR="0" lvl="0" indent="-5715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現實的後果</a:t>
            </a:r>
            <a:r>
              <a:rPr kumimoji="0" lang="zh-TW" altLang="en-US" sz="40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28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Consequences </a:t>
            </a:r>
            <a:r>
              <a:rPr kumimoji="0" lang="en-US" altLang="zh-TW"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2800" b="0" i="0" u="sng"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Scenario #2  ─ Susan vs. Jennifer)</a:t>
            </a:r>
          </a:p>
        </p:txBody>
      </p:sp>
    </p:spTree>
    <p:extLst>
      <p:ext uri="{BB962C8B-B14F-4D97-AF65-F5344CB8AC3E}">
        <p14:creationId xmlns:p14="http://schemas.microsoft.com/office/powerpoint/2010/main" val="3055426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B266C-CF54-7572-EBE5-116B809DF89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A548F35-B166-A33B-A641-BC7F9F61AC95}"/>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ECDDAEE1-C3D8-4AC0-2CD2-C745F12C0A01}"/>
              </a:ext>
            </a:extLst>
          </p:cNvPr>
          <p:cNvSpPr txBox="1"/>
          <p:nvPr/>
        </p:nvSpPr>
        <p:spPr>
          <a:xfrm>
            <a:off x="884122" y="389247"/>
            <a:ext cx="10391459" cy="560153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u="sng" dirty="0">
                <a:solidFill>
                  <a:srgbClr val="C00000"/>
                </a:solidFill>
                <a:latin typeface="Yu Gothic UI Semibold" panose="020B0700000000000000" pitchFamily="34" charset="-128"/>
                <a:ea typeface="Yu Gothic UI Semibold" panose="020B0700000000000000" pitchFamily="34" charset="-128"/>
              </a:rPr>
              <a:t>負面心理與關係的後果</a:t>
            </a: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lang="en-US" altLang="zh-TW" sz="3200" u="sng" dirty="0">
                <a:solidFill>
                  <a:srgbClr val="C00000"/>
                </a:solidFill>
                <a:latin typeface="Yu Gothic UI Semibold" panose="020B0700000000000000" pitchFamily="34" charset="-128"/>
                <a:ea typeface="Yu Gothic UI Semibold" panose="020B0700000000000000" pitchFamily="34" charset="-128"/>
              </a:rPr>
              <a:t>Negative Psychological &amp; Relational</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場景一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#1</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lang="en-US" altLang="zh-TW" sz="3200" u="sng" dirty="0">
                <a:solidFill>
                  <a:srgbClr val="C00000"/>
                </a:solidFill>
                <a:latin typeface="Yu Gothic UI Semibold" panose="020B0700000000000000" pitchFamily="34" charset="-128"/>
                <a:ea typeface="Yu Gothic UI Semibold" panose="020B0700000000000000" pitchFamily="34" charset="-128"/>
              </a:rPr>
              <a:t>Sally</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vs. Jack)</a:t>
            </a:r>
            <a:endParaRPr kumimoji="0" lang="en-US" altLang="zh-TW"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沒有學到因果律</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No lesson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父母</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自己承擔後果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Parents</a:t>
            </a:r>
            <a:r>
              <a:rPr lang="en-US" altLang="zh-TW" sz="2800" b="1" dirty="0">
                <a:solidFill>
                  <a:srgbClr val="002060"/>
                </a:solidFill>
                <a:latin typeface="Yu Gothic UI Semibold" panose="020B0700000000000000" pitchFamily="34" charset="-128"/>
                <a:ea typeface="Yu Gothic UI Semibold" panose="020B0700000000000000" pitchFamily="34" charset="-128"/>
              </a:rPr>
              <a:t> bear responsibility</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缺了</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恩典使真理</a:t>
            </a:r>
            <a:r>
              <a:rPr lang="zh-TW" altLang="en-US" sz="3600" b="1" dirty="0">
                <a:solidFill>
                  <a:srgbClr val="002060"/>
                </a:solidFill>
                <a:latin typeface="Yu Gothic UI Semibold" panose="020B0700000000000000" pitchFamily="34" charset="-128"/>
                <a:ea typeface="Yu Gothic UI Semibold" panose="020B0700000000000000" pitchFamily="34" charset="-128"/>
              </a:rPr>
              <a:t>不能內化</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Missing Grace </a:t>
            </a:r>
            <a:r>
              <a:rPr lang="en-US" altLang="zh-TW" sz="2800" b="1" dirty="0">
                <a:solidFill>
                  <a:srgbClr val="002060"/>
                </a:solidFill>
                <a:latin typeface="Yu Gothic UI Semibold" panose="020B0700000000000000" pitchFamily="34" charset="-128"/>
                <a:ea typeface="Yu Gothic UI Semibold" panose="020B0700000000000000" pitchFamily="34" charset="-128"/>
              </a:rPr>
              <a:t>in</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Truth</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685800" indent="-685800">
              <a:buFont typeface="Wingdings" panose="05000000000000000000" pitchFamily="2" charset="2"/>
              <a:buChar char="q"/>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無法帶來</a:t>
            </a:r>
            <a:r>
              <a:rPr lang="zh-TW" altLang="en-US" sz="3600" b="1" dirty="0">
                <a:solidFill>
                  <a:srgbClr val="002060"/>
                </a:solidFill>
                <a:latin typeface="Yu Gothic UI Semibold" panose="020B0700000000000000" pitchFamily="34" charset="-128"/>
                <a:ea typeface="Yu Gothic UI Semibold" panose="020B0700000000000000" pitchFamily="34" charset="-128"/>
              </a:rPr>
              <a:t>真實</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的改變  </a:t>
            </a:r>
            <a:r>
              <a:rPr lang="en-US" altLang="zh-TW" sz="2800" b="1" dirty="0">
                <a:solidFill>
                  <a:srgbClr val="002060"/>
                </a:solidFill>
                <a:latin typeface="Yu Gothic UI Semibold" panose="020B0700000000000000" pitchFamily="34" charset="-128"/>
                <a:ea typeface="Yu Gothic UI Semibold" panose="020B0700000000000000" pitchFamily="34" charset="-128"/>
              </a:rPr>
              <a:t>Brings about</a:t>
            </a:r>
            <a:r>
              <a:rPr lang="zh-TW" altLang="en-US" sz="2800" b="1" dirty="0">
                <a:solidFill>
                  <a:srgbClr val="002060"/>
                </a:solidFill>
                <a:latin typeface="Yu Gothic UI Semibold" panose="020B0700000000000000" pitchFamily="34" charset="-128"/>
                <a:ea typeface="Yu Gothic UI Semibold" panose="020B0700000000000000" pitchFamily="34" charset="-128"/>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no real changes</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87747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40978-40F7-64CB-FE6E-2F46D7511BF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096B2EB-C989-08A8-0949-E166309081E4}"/>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D07BF629-6A93-9140-CF03-C5CA9D38C1BB}"/>
              </a:ext>
            </a:extLst>
          </p:cNvPr>
          <p:cNvSpPr txBox="1"/>
          <p:nvPr/>
        </p:nvSpPr>
        <p:spPr>
          <a:xfrm>
            <a:off x="884122" y="389247"/>
            <a:ext cx="10391459" cy="560153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u="sng" dirty="0">
                <a:solidFill>
                  <a:srgbClr val="C00000"/>
                </a:solidFill>
                <a:latin typeface="Yu Gothic UI Semibold" panose="020B0700000000000000" pitchFamily="34" charset="-128"/>
                <a:ea typeface="Yu Gothic UI Semibold" panose="020B0700000000000000" pitchFamily="34" charset="-128"/>
              </a:rPr>
              <a:t>負面心理與關係的後果</a:t>
            </a: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lang="en-US" altLang="zh-TW" sz="3200" u="sng" dirty="0">
                <a:solidFill>
                  <a:srgbClr val="C00000"/>
                </a:solidFill>
                <a:latin typeface="Yu Gothic UI Semibold" panose="020B0700000000000000" pitchFamily="34" charset="-128"/>
                <a:ea typeface="Yu Gothic UI Semibold" panose="020B0700000000000000" pitchFamily="34" charset="-128"/>
              </a:rPr>
              <a:t>Negative Psychological &amp; Relational</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場景一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#1</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lang="en-US" altLang="zh-TW" sz="3200" u="sng" dirty="0">
                <a:solidFill>
                  <a:srgbClr val="C00000"/>
                </a:solidFill>
                <a:latin typeface="Yu Gothic UI Semibold" panose="020B0700000000000000" pitchFamily="34" charset="-128"/>
                <a:ea typeface="Yu Gothic UI Semibold" panose="020B0700000000000000" pitchFamily="34" charset="-128"/>
              </a:rPr>
              <a:t>Sally</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vs. Jack)</a:t>
            </a:r>
            <a:endParaRPr kumimoji="0" lang="en-US" altLang="zh-TW"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沒有學到因果律</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No lesson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chemeClr val="bg1"/>
                </a:solidFill>
                <a:latin typeface="Yu Gothic UI Semibold" panose="020B0700000000000000" pitchFamily="34" charset="-128"/>
                <a:ea typeface="Yu Gothic UI Semibold" panose="020B0700000000000000" pitchFamily="34" charset="-128"/>
              </a:rPr>
              <a:t>父母</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自己承擔後果  </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Parents</a:t>
            </a:r>
            <a:r>
              <a:rPr lang="en-US" altLang="zh-TW" sz="2800" b="1" dirty="0">
                <a:solidFill>
                  <a:schemeClr val="bg1"/>
                </a:solidFill>
                <a:latin typeface="Yu Gothic UI Semibold" panose="020B0700000000000000" pitchFamily="34" charset="-128"/>
                <a:ea typeface="Yu Gothic UI Semibold" panose="020B0700000000000000" pitchFamily="34" charset="-128"/>
              </a:rPr>
              <a:t> bear responsibility</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chemeClr val="bg1"/>
                </a:solidFill>
                <a:latin typeface="Yu Gothic UI Semibold" panose="020B0700000000000000" pitchFamily="34" charset="-128"/>
                <a:ea typeface="Yu Gothic UI Semibold" panose="020B0700000000000000" pitchFamily="34" charset="-128"/>
              </a:rPr>
              <a:t>缺了</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恩典使真理</a:t>
            </a:r>
            <a:r>
              <a:rPr lang="zh-TW" altLang="en-US" sz="3600" b="1" dirty="0">
                <a:solidFill>
                  <a:schemeClr val="bg1"/>
                </a:solidFill>
                <a:latin typeface="Yu Gothic UI Semibold" panose="020B0700000000000000" pitchFamily="34" charset="-128"/>
                <a:ea typeface="Yu Gothic UI Semibold" panose="020B0700000000000000" pitchFamily="34" charset="-128"/>
              </a:rPr>
              <a:t>不能內化</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Missing Grace </a:t>
            </a:r>
            <a:r>
              <a:rPr lang="en-US" altLang="zh-TW" sz="2800" b="1" dirty="0">
                <a:solidFill>
                  <a:schemeClr val="bg1"/>
                </a:solidFill>
                <a:latin typeface="Yu Gothic UI Semibold" panose="020B0700000000000000" pitchFamily="34" charset="-128"/>
                <a:ea typeface="Yu Gothic UI Semibold" panose="020B0700000000000000" pitchFamily="34" charset="-128"/>
              </a:rPr>
              <a:t>in</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Truth</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chemeClr val="bg1"/>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chemeClr val="bg1"/>
              </a:solidFill>
              <a:latin typeface="Yu Gothic UI Semibold" panose="020B0700000000000000" pitchFamily="34" charset="-128"/>
              <a:ea typeface="Yu Gothic UI Semibold" panose="020B0700000000000000" pitchFamily="34" charset="-128"/>
            </a:endParaRPr>
          </a:p>
          <a:p>
            <a:pPr marL="685800" indent="-685800">
              <a:buFont typeface="Wingdings" panose="05000000000000000000" pitchFamily="2" charset="2"/>
              <a:buChar char="q"/>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無法帶來</a:t>
            </a:r>
            <a:r>
              <a:rPr lang="zh-TW" altLang="en-US" sz="3600" b="1" dirty="0">
                <a:solidFill>
                  <a:schemeClr val="bg1"/>
                </a:solidFill>
                <a:latin typeface="Yu Gothic UI Semibold" panose="020B0700000000000000" pitchFamily="34" charset="-128"/>
                <a:ea typeface="Yu Gothic UI Semibold" panose="020B0700000000000000" pitchFamily="34" charset="-128"/>
              </a:rPr>
              <a:t>真實</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的改變  </a:t>
            </a:r>
            <a:r>
              <a:rPr lang="en-US" altLang="zh-TW" sz="2800" b="1" dirty="0">
                <a:solidFill>
                  <a:schemeClr val="bg1"/>
                </a:solidFill>
                <a:latin typeface="Yu Gothic UI Semibold" panose="020B0700000000000000" pitchFamily="34" charset="-128"/>
                <a:ea typeface="Yu Gothic UI Semibold" panose="020B0700000000000000" pitchFamily="34" charset="-128"/>
              </a:rPr>
              <a:t>Brings about</a:t>
            </a:r>
            <a:r>
              <a:rPr lang="zh-TW" altLang="en-US" sz="2800" b="1" dirty="0">
                <a:solidFill>
                  <a:schemeClr val="bg1"/>
                </a:solidFill>
                <a:latin typeface="Yu Gothic UI Semibold" panose="020B0700000000000000" pitchFamily="34" charset="-128"/>
                <a:ea typeface="Yu Gothic UI Semibold" panose="020B0700000000000000" pitchFamily="34" charset="-128"/>
              </a:rPr>
              <a:t> </a:t>
            </a:r>
            <a:r>
              <a:rPr lang="en-US" altLang="zh-TW" sz="2800" b="1" dirty="0">
                <a:solidFill>
                  <a:schemeClr val="bg1"/>
                </a:solidFill>
                <a:latin typeface="Yu Gothic UI Semibold" panose="020B0700000000000000" pitchFamily="34" charset="-128"/>
                <a:ea typeface="Yu Gothic UI Semibold" panose="020B0700000000000000" pitchFamily="34" charset="-128"/>
              </a:rPr>
              <a:t>no real changes</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57859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C63F7-06AF-A54D-E114-0F2B57DFE5E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5BEBE1B-9754-B6BA-DCCE-7C4133512BC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039F2E26-E5B5-F706-3D74-12AF373484D5}"/>
              </a:ext>
            </a:extLst>
          </p:cNvPr>
          <p:cNvSpPr txBox="1"/>
          <p:nvPr/>
        </p:nvSpPr>
        <p:spPr>
          <a:xfrm>
            <a:off x="670417" y="99012"/>
            <a:ext cx="10851166" cy="29238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加拉太書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Galatians 6:7</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不要自欺， 神是輕慢不得的。</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人種的是甚麼，收的也是甚麼。</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be deceived: God cannot be mocked.  A man reaps what he sows.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716845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E92FE-9959-FA22-538B-83B8149F751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0889ADB-E901-43FD-9312-9BD24875E780}"/>
              </a:ext>
            </a:extLst>
          </p:cNvPr>
          <p:cNvPicPr>
            <a:picLocks noChangeAspect="1"/>
          </p:cNvPicPr>
          <p:nvPr/>
        </p:nvPicPr>
        <p:blipFill>
          <a:blip r:embed="rId2"/>
          <a:stretch>
            <a:fillRect/>
          </a:stretch>
        </p:blipFill>
        <p:spPr>
          <a:xfrm>
            <a:off x="0" y="-2655837"/>
            <a:ext cx="12192000" cy="9513837"/>
          </a:xfrm>
          <a:prstGeom prst="rect">
            <a:avLst/>
          </a:prstGeom>
        </p:spPr>
      </p:pic>
      <p:sp>
        <p:nvSpPr>
          <p:cNvPr id="5" name="TextBox 4">
            <a:extLst>
              <a:ext uri="{FF2B5EF4-FFF2-40B4-BE49-F238E27FC236}">
                <a16:creationId xmlns:a16="http://schemas.microsoft.com/office/drawing/2014/main" id="{5CD49B45-9A95-FBAE-CC77-D1B69CD0816A}"/>
              </a:ext>
            </a:extLst>
          </p:cNvPr>
          <p:cNvSpPr txBox="1"/>
          <p:nvPr/>
        </p:nvSpPr>
        <p:spPr>
          <a:xfrm>
            <a:off x="617366" y="319455"/>
            <a:ext cx="11199943" cy="429348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兩種因果律  </a:t>
            </a:r>
            <a:r>
              <a:rPr kumimoji="0" lang="en-US" altLang="zh-TW" sz="32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Two types of Law of Sowing and Reaping</a:t>
            </a:r>
            <a:endParaRPr kumimoji="0" lang="en-US" altLang="zh-TW" sz="44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200" b="1"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正面的因果律  </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Positive Law of Sowing and Reaping</a:t>
            </a: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對生活的掌控力</a:t>
            </a:r>
            <a:r>
              <a:rPr kumimoji="0" lang="zh-TW" altLang="en-US"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Gives us control over our lives</a:t>
            </a: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5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負面的因果律  </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Negative Law of Sowing and Reaping</a:t>
            </a: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對壞事有健康的懼怕感</a:t>
            </a:r>
            <a:r>
              <a:rPr kumimoji="0" lang="zh-TW" altLang="en-US"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Gives us healthy fear of bad things</a:t>
            </a:r>
          </a:p>
        </p:txBody>
      </p:sp>
    </p:spTree>
    <p:extLst>
      <p:ext uri="{BB962C8B-B14F-4D97-AF65-F5344CB8AC3E}">
        <p14:creationId xmlns:p14="http://schemas.microsoft.com/office/powerpoint/2010/main" val="3608679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17849-C771-D264-522E-A405A247C0C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B336EB0-8F79-ED90-8D8B-0DA679C93972}"/>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978A9D8F-8CB2-6F79-6D10-7E69E1E03008}"/>
              </a:ext>
            </a:extLst>
          </p:cNvPr>
          <p:cNvSpPr txBox="1"/>
          <p:nvPr/>
        </p:nvSpPr>
        <p:spPr>
          <a:xfrm>
            <a:off x="884122" y="389247"/>
            <a:ext cx="10391459" cy="560153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u="sng" dirty="0">
                <a:solidFill>
                  <a:srgbClr val="C00000"/>
                </a:solidFill>
                <a:latin typeface="Yu Gothic UI Semibold" panose="020B0700000000000000" pitchFamily="34" charset="-128"/>
                <a:ea typeface="Yu Gothic UI Semibold" panose="020B0700000000000000" pitchFamily="34" charset="-128"/>
              </a:rPr>
              <a:t>負面心理與關係的後果</a:t>
            </a: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lang="en-US" altLang="zh-TW" sz="3200" u="sng" dirty="0">
                <a:solidFill>
                  <a:srgbClr val="C00000"/>
                </a:solidFill>
                <a:latin typeface="Yu Gothic UI Semibold" panose="020B0700000000000000" pitchFamily="34" charset="-128"/>
                <a:ea typeface="Yu Gothic UI Semibold" panose="020B0700000000000000" pitchFamily="34" charset="-128"/>
              </a:rPr>
              <a:t>Negative Psychological &amp; Relational</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場景一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#1</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lang="en-US" altLang="zh-TW" sz="3200" u="sng" dirty="0">
                <a:solidFill>
                  <a:srgbClr val="C00000"/>
                </a:solidFill>
                <a:latin typeface="Yu Gothic UI Semibold" panose="020B0700000000000000" pitchFamily="34" charset="-128"/>
                <a:ea typeface="Yu Gothic UI Semibold" panose="020B0700000000000000" pitchFamily="34" charset="-128"/>
              </a:rPr>
              <a:t>Sally</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vs. Jack)</a:t>
            </a:r>
            <a:endParaRPr kumimoji="0" lang="en-US" altLang="zh-TW"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沒有學到因果律</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No lesson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父母</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自己承擔後果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Parents</a:t>
            </a:r>
            <a:r>
              <a:rPr lang="en-US" altLang="zh-TW" sz="2800" b="1" dirty="0">
                <a:solidFill>
                  <a:srgbClr val="002060"/>
                </a:solidFill>
                <a:latin typeface="Yu Gothic UI Semibold" panose="020B0700000000000000" pitchFamily="34" charset="-128"/>
                <a:ea typeface="Yu Gothic UI Semibold" panose="020B0700000000000000" pitchFamily="34" charset="-128"/>
              </a:rPr>
              <a:t> bear responsibility</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chemeClr val="bg1"/>
                </a:solidFill>
                <a:latin typeface="Yu Gothic UI Semibold" panose="020B0700000000000000" pitchFamily="34" charset="-128"/>
                <a:ea typeface="Yu Gothic UI Semibold" panose="020B0700000000000000" pitchFamily="34" charset="-128"/>
              </a:rPr>
              <a:t>缺了</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恩典使真理</a:t>
            </a:r>
            <a:r>
              <a:rPr lang="zh-TW" altLang="en-US" sz="3600" b="1" dirty="0">
                <a:solidFill>
                  <a:schemeClr val="bg1"/>
                </a:solidFill>
                <a:latin typeface="Yu Gothic UI Semibold" panose="020B0700000000000000" pitchFamily="34" charset="-128"/>
                <a:ea typeface="Yu Gothic UI Semibold" panose="020B0700000000000000" pitchFamily="34" charset="-128"/>
              </a:rPr>
              <a:t>不能內化</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Missing Grace </a:t>
            </a:r>
            <a:r>
              <a:rPr lang="en-US" altLang="zh-TW" sz="2800" b="1" dirty="0">
                <a:solidFill>
                  <a:schemeClr val="bg1"/>
                </a:solidFill>
                <a:latin typeface="Yu Gothic UI Semibold" panose="020B0700000000000000" pitchFamily="34" charset="-128"/>
                <a:ea typeface="Yu Gothic UI Semibold" panose="020B0700000000000000" pitchFamily="34" charset="-128"/>
              </a:rPr>
              <a:t>in</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Truth</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chemeClr val="bg1"/>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chemeClr val="bg1"/>
              </a:solidFill>
              <a:latin typeface="Yu Gothic UI Semibold" panose="020B0700000000000000" pitchFamily="34" charset="-128"/>
              <a:ea typeface="Yu Gothic UI Semibold" panose="020B0700000000000000" pitchFamily="34" charset="-128"/>
            </a:endParaRPr>
          </a:p>
          <a:p>
            <a:pPr marL="685800" indent="-685800">
              <a:buFont typeface="Wingdings" panose="05000000000000000000" pitchFamily="2" charset="2"/>
              <a:buChar char="q"/>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無法帶來</a:t>
            </a:r>
            <a:r>
              <a:rPr lang="zh-TW" altLang="en-US" sz="3600" b="1" dirty="0">
                <a:solidFill>
                  <a:schemeClr val="bg1"/>
                </a:solidFill>
                <a:latin typeface="Yu Gothic UI Semibold" panose="020B0700000000000000" pitchFamily="34" charset="-128"/>
                <a:ea typeface="Yu Gothic UI Semibold" panose="020B0700000000000000" pitchFamily="34" charset="-128"/>
              </a:rPr>
              <a:t>真實</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的改變  </a:t>
            </a:r>
            <a:r>
              <a:rPr lang="en-US" altLang="zh-TW" sz="2800" b="1" dirty="0">
                <a:solidFill>
                  <a:schemeClr val="bg1"/>
                </a:solidFill>
                <a:latin typeface="Yu Gothic UI Semibold" panose="020B0700000000000000" pitchFamily="34" charset="-128"/>
                <a:ea typeface="Yu Gothic UI Semibold" panose="020B0700000000000000" pitchFamily="34" charset="-128"/>
              </a:rPr>
              <a:t>Brings about</a:t>
            </a:r>
            <a:r>
              <a:rPr lang="zh-TW" altLang="en-US" sz="2800" b="1" dirty="0">
                <a:solidFill>
                  <a:schemeClr val="bg1"/>
                </a:solidFill>
                <a:latin typeface="Yu Gothic UI Semibold" panose="020B0700000000000000" pitchFamily="34" charset="-128"/>
                <a:ea typeface="Yu Gothic UI Semibold" panose="020B0700000000000000" pitchFamily="34" charset="-128"/>
              </a:rPr>
              <a:t> </a:t>
            </a:r>
            <a:r>
              <a:rPr lang="en-US" altLang="zh-TW" sz="2800" b="1" dirty="0">
                <a:solidFill>
                  <a:schemeClr val="bg1"/>
                </a:solidFill>
                <a:latin typeface="Yu Gothic UI Semibold" panose="020B0700000000000000" pitchFamily="34" charset="-128"/>
                <a:ea typeface="Yu Gothic UI Semibold" panose="020B0700000000000000" pitchFamily="34" charset="-128"/>
              </a:rPr>
              <a:t>no real changes</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762013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824B0-3598-7C40-AA2E-A3B0096D7BC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9EA856C-84D2-2C0C-AC80-68B517E890C9}"/>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26490A35-37B2-4E82-CE07-849853B96C7E}"/>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E5EBBCBD-69FF-CEF4-6B7E-B5D4CC116A0E}"/>
              </a:ext>
            </a:extLst>
          </p:cNvPr>
          <p:cNvSpPr txBox="1"/>
          <p:nvPr/>
        </p:nvSpPr>
        <p:spPr>
          <a:xfrm>
            <a:off x="2240584" y="2274017"/>
            <a:ext cx="7969207" cy="144655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究竟是誰的問題？</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Too bad for whom?</a:t>
            </a:r>
            <a:endPar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BC200EF7-BD88-6A37-8E7F-1C5C8C5429F8}"/>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5C1D1830-A770-2CA4-E2B0-AB540C7D1BCA}"/>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760620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FF81A-4BB1-81C0-8561-6E61C3F5C9B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DB343B-063D-F209-FEB0-1975794D83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560812A6-9D30-C034-5F61-19955BF7ACF7}"/>
              </a:ext>
            </a:extLst>
          </p:cNvPr>
          <p:cNvSpPr txBox="1"/>
          <p:nvPr/>
        </p:nvSpPr>
        <p:spPr>
          <a:xfrm>
            <a:off x="279562" y="108566"/>
            <a:ext cx="10996097" cy="567847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場景一 </a:t>
            </a:r>
            <a:r>
              <a:rPr kumimoji="0" lang="zh-TW" altLang="en-US"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Scenario #1</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媽媽</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和 兒子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Ricky </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在店裡</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Ricky,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你再把我們不要買的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chips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放進車裡，媽媽就真的要生氣了！」</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457200" marR="0" lvl="1" indent="0" algn="just" defTabSz="457200" rtl="0" eaLnBrk="0" fontAlgn="base" latinLnBrk="0" hangingPunct="0">
              <a:lnSpc>
                <a:spcPct val="100000"/>
              </a:lnSpc>
              <a:spcBef>
                <a:spcPct val="0"/>
              </a:spcBef>
              <a:spcAft>
                <a:spcPct val="0"/>
              </a:spcAft>
              <a:buClrTx/>
              <a:buSzTx/>
              <a:buFontTx/>
              <a:buNone/>
              <a:tabLst/>
              <a:defRPr/>
            </a:pPr>
            <a:endPar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1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場景二 </a:t>
            </a:r>
            <a:r>
              <a:rPr kumimoji="0" lang="zh-TW" altLang="en-US"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媽媽</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和 兒子 </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Ricky </a:t>
            </a:r>
            <a:r>
              <a:rPr kumimoji="0" lang="zh-TW" altLang="en-US"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在店裡</a:t>
            </a:r>
            <a:r>
              <a:rPr kumimoji="0" lang="en-US" altLang="zh-TW" sz="32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4400" b="0"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Ricky,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我知道你愛吃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chips,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可是如果你再把我們不要買的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chips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放進車裡，回家以後媽媽要把你的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Nintendo Switch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收起來一個禮拜不能再玩！」</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076022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DC201-6577-1D41-C2DA-9F28BF39DB8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A99D2C-21BD-84FC-478B-9544DEC1B671}"/>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1EEC98C4-B0BA-3C14-8DAF-380CA15355F5}"/>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5F31A516-8178-11B2-3489-46EB2F5B9B71}"/>
              </a:ext>
            </a:extLst>
          </p:cNvPr>
          <p:cNvSpPr txBox="1"/>
          <p:nvPr/>
        </p:nvSpPr>
        <p:spPr>
          <a:xfrm>
            <a:off x="2232509" y="2088622"/>
            <a:ext cx="7969207" cy="1815882"/>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C00000"/>
                </a:solidFill>
                <a:latin typeface="Yu Gothic UI Semibold" panose="020B0700000000000000" pitchFamily="34" charset="-128"/>
                <a:ea typeface="Yu Gothic UI Semibold" panose="020B0700000000000000" pitchFamily="34" charset="-128"/>
              </a:rPr>
              <a:t>什麼時候要去幫孩子解決問題？</a:t>
            </a:r>
            <a:endPar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When should parents help their kids solve problems?</a:t>
            </a:r>
            <a:endPar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5CCC1857-4B90-803C-2395-0D4CCF9C3EDF}"/>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56922F53-4338-4265-BEB4-2A409847096B}"/>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217414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23854-B2D1-5081-8553-0AD8EF3A766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FDA180-077B-7D35-EC78-A1333E14606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F5FCB9CD-021B-5342-D2DA-A5F9187E39E5}"/>
              </a:ext>
            </a:extLst>
          </p:cNvPr>
          <p:cNvSpPr txBox="1"/>
          <p:nvPr/>
        </p:nvSpPr>
        <p:spPr>
          <a:xfrm>
            <a:off x="670417" y="0"/>
            <a:ext cx="10851166" cy="624786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加拉太書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Galatians 6:2</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你們各人的</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重擔</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要互相擔當，如此，就完全了基督的律法。</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Carry each other’s burdens, and in this way you will fulfill the law of Christ.</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2800" b="1" dirty="0">
              <a:solidFill>
                <a:srgbClr val="FFFFFF"/>
              </a:solidFill>
              <a:latin typeface="Century" panose="02040604050505020304" pitchFamily="18" charset="0"/>
              <a:ea typeface="新細明體"/>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b="1" dirty="0">
              <a:solidFill>
                <a:srgbClr val="FFFFFF"/>
              </a:solidFill>
              <a:latin typeface="Century" panose="02040604050505020304" pitchFamily="18" charset="0"/>
              <a:ea typeface="新細明體"/>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加拉太書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Galatians 6:5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因為各人必擔當自己的</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擔子</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each one will bear his own load.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965960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E370A-EE87-6710-4E77-0A6F2CEA8D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D400FA-3ABB-7A27-3FDB-0C6DD63A592F}"/>
              </a:ext>
            </a:extLst>
          </p:cNvPr>
          <p:cNvPicPr>
            <a:picLocks noChangeAspect="1"/>
          </p:cNvPicPr>
          <p:nvPr/>
        </p:nvPicPr>
        <p:blipFill>
          <a:blip r:embed="rId2"/>
          <a:stretch>
            <a:fillRect/>
          </a:stretch>
        </p:blipFill>
        <p:spPr>
          <a:xfrm>
            <a:off x="0" y="-2655837"/>
            <a:ext cx="12192000" cy="9513837"/>
          </a:xfrm>
          <a:prstGeom prst="rect">
            <a:avLst/>
          </a:prstGeom>
        </p:spPr>
      </p:pic>
      <p:sp>
        <p:nvSpPr>
          <p:cNvPr id="5" name="TextBox 4">
            <a:extLst>
              <a:ext uri="{FF2B5EF4-FFF2-40B4-BE49-F238E27FC236}">
                <a16:creationId xmlns:a16="http://schemas.microsoft.com/office/drawing/2014/main" id="{8BF282B5-4871-C48B-3896-38FF3F771393}"/>
              </a:ext>
            </a:extLst>
          </p:cNvPr>
          <p:cNvSpPr txBox="1"/>
          <p:nvPr/>
        </p:nvSpPr>
        <p:spPr>
          <a:xfrm>
            <a:off x="617366" y="319455"/>
            <a:ext cx="11397966" cy="374718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孩子對父母的依賴</a:t>
            </a:r>
            <a:r>
              <a:rPr kumimoji="0" lang="zh-TW" altLang="en-US" sz="48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Child’s Dependency on Parents</a:t>
            </a:r>
            <a:endParaRPr kumimoji="0" lang="en-US" altLang="zh-TW" sz="48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職責上的依賴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Tasks &amp; jobs Dependency </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讓孩子負責完成交代他的工作</a:t>
            </a:r>
            <a:endParaRPr kumimoji="0" lang="en-US" altLang="zh-TW" sz="9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1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00" b="1" dirty="0">
              <a:solidFill>
                <a:schemeClr val="bg1"/>
              </a:solidFill>
              <a:latin typeface="Yu Gothic UI Semibold" panose="020B0700000000000000" pitchFamily="34" charset="-128"/>
              <a:ea typeface="Yu Gothic UI Semibold" panose="020B0700000000000000" pitchFamily="34" charset="-128"/>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5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關係上的依賴 </a:t>
            </a:r>
            <a:r>
              <a:rPr kumimoji="0" lang="en-US" altLang="zh-TW"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Relational Dependency</a:t>
            </a:r>
            <a:r>
              <a:rPr kumimoji="0" lang="zh-TW" altLang="en-US" sz="3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 </a:t>
            </a: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助長內化</a:t>
            </a:r>
            <a:endParaRPr kumimoji="0" lang="en-US" altLang="zh-TW" sz="4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970444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5D2DF-67D6-C8DB-1F44-99F231CA6C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843DFA2-052C-20C3-A4C8-DF31DA94BCC9}"/>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EC6B157C-AD79-52D8-3435-15AF21DD11DC}"/>
              </a:ext>
            </a:extLst>
          </p:cNvPr>
          <p:cNvSpPr txBox="1"/>
          <p:nvPr/>
        </p:nvSpPr>
        <p:spPr>
          <a:xfrm>
            <a:off x="884122" y="389247"/>
            <a:ext cx="10391459" cy="560153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u="sng" dirty="0">
                <a:solidFill>
                  <a:srgbClr val="C00000"/>
                </a:solidFill>
                <a:latin typeface="Yu Gothic UI Semibold" panose="020B0700000000000000" pitchFamily="34" charset="-128"/>
                <a:ea typeface="Yu Gothic UI Semibold" panose="020B0700000000000000" pitchFamily="34" charset="-128"/>
              </a:rPr>
              <a:t>負面心理與關係的後果</a:t>
            </a: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lang="en-US" altLang="zh-TW" sz="3200" u="sng" dirty="0">
                <a:solidFill>
                  <a:srgbClr val="C00000"/>
                </a:solidFill>
                <a:latin typeface="Yu Gothic UI Semibold" panose="020B0700000000000000" pitchFamily="34" charset="-128"/>
                <a:ea typeface="Yu Gothic UI Semibold" panose="020B0700000000000000" pitchFamily="34" charset="-128"/>
              </a:rPr>
              <a:t>Negative Psychological &amp; Relational</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場景一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#1</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lang="en-US" altLang="zh-TW" sz="3200" u="sng" dirty="0">
                <a:solidFill>
                  <a:srgbClr val="C00000"/>
                </a:solidFill>
                <a:latin typeface="Yu Gothic UI Semibold" panose="020B0700000000000000" pitchFamily="34" charset="-128"/>
                <a:ea typeface="Yu Gothic UI Semibold" panose="020B0700000000000000" pitchFamily="34" charset="-128"/>
              </a:rPr>
              <a:t>Sally</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vs. Jack)</a:t>
            </a:r>
            <a:endParaRPr kumimoji="0" lang="en-US" altLang="zh-TW"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沒有學到因果律</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No lesson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父母</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自己承擔後果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Parents</a:t>
            </a:r>
            <a:r>
              <a:rPr lang="en-US" altLang="zh-TW" sz="2800" b="1" dirty="0">
                <a:solidFill>
                  <a:srgbClr val="002060"/>
                </a:solidFill>
                <a:latin typeface="Yu Gothic UI Semibold" panose="020B0700000000000000" pitchFamily="34" charset="-128"/>
                <a:ea typeface="Yu Gothic UI Semibold" panose="020B0700000000000000" pitchFamily="34" charset="-128"/>
              </a:rPr>
              <a:t> bear responsibility</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indent="-685800">
              <a:buFont typeface="Wingdings" panose="05000000000000000000" pitchFamily="2" charset="2"/>
              <a:buChar char="q"/>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缺了</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恩典使真理</a:t>
            </a:r>
            <a:r>
              <a:rPr lang="zh-TW" altLang="en-US" sz="3600" b="1" dirty="0">
                <a:solidFill>
                  <a:srgbClr val="002060"/>
                </a:solidFill>
                <a:latin typeface="Yu Gothic UI Semibold" panose="020B0700000000000000" pitchFamily="34" charset="-128"/>
                <a:ea typeface="Yu Gothic UI Semibold" panose="020B0700000000000000" pitchFamily="34" charset="-128"/>
              </a:rPr>
              <a:t>不能內化</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Missing Grace </a:t>
            </a:r>
            <a:r>
              <a:rPr lang="en-US" altLang="zh-TW" sz="2800" b="1" dirty="0">
                <a:solidFill>
                  <a:srgbClr val="002060"/>
                </a:solidFill>
                <a:latin typeface="Yu Gothic UI Semibold" panose="020B0700000000000000" pitchFamily="34" charset="-128"/>
                <a:ea typeface="Yu Gothic UI Semibold" panose="020B0700000000000000" pitchFamily="34" charset="-128"/>
              </a:rPr>
              <a:t>in</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Truth</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685800" indent="-685800">
              <a:buFont typeface="Wingdings" panose="05000000000000000000" pitchFamily="2" charset="2"/>
              <a:buChar char="q"/>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無法帶來</a:t>
            </a:r>
            <a:r>
              <a:rPr lang="zh-TW" altLang="en-US" sz="3600" b="1" dirty="0">
                <a:solidFill>
                  <a:schemeClr val="bg1"/>
                </a:solidFill>
                <a:latin typeface="Yu Gothic UI Semibold" panose="020B0700000000000000" pitchFamily="34" charset="-128"/>
                <a:ea typeface="Yu Gothic UI Semibold" panose="020B0700000000000000" pitchFamily="34" charset="-128"/>
              </a:rPr>
              <a:t>真實</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的改變  </a:t>
            </a:r>
            <a:r>
              <a:rPr lang="en-US" altLang="zh-TW" sz="2800" b="1" dirty="0">
                <a:solidFill>
                  <a:schemeClr val="bg1"/>
                </a:solidFill>
                <a:latin typeface="Yu Gothic UI Semibold" panose="020B0700000000000000" pitchFamily="34" charset="-128"/>
                <a:ea typeface="Yu Gothic UI Semibold" panose="020B0700000000000000" pitchFamily="34" charset="-128"/>
              </a:rPr>
              <a:t>Brings about</a:t>
            </a:r>
            <a:r>
              <a:rPr lang="zh-TW" altLang="en-US" sz="2800" b="1" dirty="0">
                <a:solidFill>
                  <a:schemeClr val="bg1"/>
                </a:solidFill>
                <a:latin typeface="Yu Gothic UI Semibold" panose="020B0700000000000000" pitchFamily="34" charset="-128"/>
                <a:ea typeface="Yu Gothic UI Semibold" panose="020B0700000000000000" pitchFamily="34" charset="-128"/>
              </a:rPr>
              <a:t> </a:t>
            </a:r>
            <a:r>
              <a:rPr lang="en-US" altLang="zh-TW" sz="2800" b="1" dirty="0">
                <a:solidFill>
                  <a:schemeClr val="bg1"/>
                </a:solidFill>
                <a:latin typeface="Yu Gothic UI Semibold" panose="020B0700000000000000" pitchFamily="34" charset="-128"/>
                <a:ea typeface="Yu Gothic UI Semibold" panose="020B0700000000000000" pitchFamily="34" charset="-128"/>
              </a:rPr>
              <a:t>no real changes</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886719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68A4F-6D80-A866-5FC5-AAA4ABCBB53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ECDB83F-352C-CC75-1159-80CCF115B06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A3B949B4-378B-E3A7-CB9D-7710A348EE4A}"/>
              </a:ext>
            </a:extLst>
          </p:cNvPr>
          <p:cNvSpPr txBox="1"/>
          <p:nvPr/>
        </p:nvSpPr>
        <p:spPr>
          <a:xfrm>
            <a:off x="669783" y="99012"/>
            <a:ext cx="10512688" cy="415498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道成了肉身，住在我們中間，充充滿滿地</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有恩典有真理</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。我們也見過他的榮光，正是父獨生子的榮光。</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Word became flesh and made his dwelling among us. We have seen his glory, the glory of the one and only Son, who came from the Father, full of grace and truth.</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41304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85A3F-E943-4A32-8240-C11CE0A314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A940CC3-487D-BC34-87B4-98766D51C56A}"/>
              </a:ext>
            </a:extLst>
          </p:cNvPr>
          <p:cNvPicPr>
            <a:picLocks noChangeAspect="1"/>
          </p:cNvPicPr>
          <p:nvPr/>
        </p:nvPicPr>
        <p:blipFill>
          <a:blip r:embed="rId2"/>
          <a:stretch>
            <a:fillRect/>
          </a:stretch>
        </p:blipFill>
        <p:spPr>
          <a:xfrm>
            <a:off x="0" y="-2655837"/>
            <a:ext cx="12192000" cy="9513837"/>
          </a:xfrm>
          <a:prstGeom prst="rect">
            <a:avLst/>
          </a:prstGeom>
        </p:spPr>
      </p:pic>
      <p:sp>
        <p:nvSpPr>
          <p:cNvPr id="5" name="TextBox 4">
            <a:extLst>
              <a:ext uri="{FF2B5EF4-FFF2-40B4-BE49-F238E27FC236}">
                <a16:creationId xmlns:a16="http://schemas.microsoft.com/office/drawing/2014/main" id="{6A4BCFFE-D07A-DE1F-00E6-1E88F00DA954}"/>
              </a:ext>
            </a:extLst>
          </p:cNvPr>
          <p:cNvSpPr txBox="1"/>
          <p:nvPr/>
        </p:nvSpPr>
        <p:spPr>
          <a:xfrm>
            <a:off x="343628" y="319455"/>
            <a:ext cx="11770716" cy="264687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恩典與真理的平衡</a:t>
            </a:r>
            <a:r>
              <a:rPr kumimoji="0" lang="zh-TW" altLang="en-US"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恩典</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Grace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感情的交流、關心、同理心</a:t>
            </a:r>
            <a:r>
              <a:rPr lang="zh-TW" altLang="en-US" sz="3600" b="1" dirty="0">
                <a:solidFill>
                  <a:srgbClr val="FFFF00"/>
                </a:solidFill>
                <a:latin typeface="Yu Gothic UI Semibold" panose="020B0700000000000000" pitchFamily="34" charset="-128"/>
                <a:ea typeface="Yu Gothic UI Semibold" panose="020B0700000000000000" pitchFamily="34" charset="-128"/>
              </a:rPr>
              <a:t>、</a:t>
            </a: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支持和愛</a:t>
            </a:r>
            <a:endParaRPr kumimoji="0" lang="en-US" altLang="zh-TW"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2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真理</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Truth </a:t>
            </a: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因果律、規則、律法</a:t>
            </a:r>
            <a:endPar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873947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3053A-71B7-C47F-B4DD-CC09FC7D464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73006F8-AA39-8C49-5F08-4D6639D0CEB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236669"/>
            <a:ext cx="12448368" cy="7018955"/>
          </a:xfrm>
          <a:prstGeom prst="rect">
            <a:avLst/>
          </a:prstGeom>
        </p:spPr>
      </p:pic>
      <p:sp>
        <p:nvSpPr>
          <p:cNvPr id="4" name="TextBox 3">
            <a:extLst>
              <a:ext uri="{FF2B5EF4-FFF2-40B4-BE49-F238E27FC236}">
                <a16:creationId xmlns:a16="http://schemas.microsoft.com/office/drawing/2014/main" id="{5D46B662-A886-6434-BD67-C60831BD4A55}"/>
              </a:ext>
            </a:extLst>
          </p:cNvPr>
          <p:cNvSpPr txBox="1"/>
          <p:nvPr/>
        </p:nvSpPr>
        <p:spPr>
          <a:xfrm>
            <a:off x="615690" y="-69890"/>
            <a:ext cx="11413233" cy="543225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箴言</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Proverbs 14:29</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不輕易發怒的，大有聰明；性情暴躁的，大顯愚妄。</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Whoever is patient has great understanding,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one who is quick-tempered displays folly.</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2800" b="1" dirty="0">
              <a:solidFill>
                <a:srgbClr val="FFFFFF"/>
              </a:solidFill>
              <a:latin typeface="Century" panose="02040604050505020304" pitchFamily="18" charset="0"/>
              <a:ea typeface="新細明體"/>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2400" b="1" dirty="0">
              <a:solidFill>
                <a:srgbClr val="FFFFFF"/>
              </a:solidFill>
              <a:latin typeface="Century" panose="02040604050505020304" pitchFamily="18" charset="0"/>
              <a:ea typeface="新細明體"/>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箴言</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Proverbs 19:11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人有見識就不輕易發怒；寬恕人的過失便是自己的榮耀。</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 person’s wisdom yields patience;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it is to one’s glory to overlook an offense.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8580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D8288-956E-2EDA-D8DA-74662D8597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D86D877-7090-157D-E7A7-31354BBE231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08516D39-D628-7FEC-32B3-087ECCFC7E77}"/>
              </a:ext>
            </a:extLst>
          </p:cNvPr>
          <p:cNvSpPr txBox="1"/>
          <p:nvPr/>
        </p:nvSpPr>
        <p:spPr>
          <a:xfrm>
            <a:off x="778767" y="75714"/>
            <a:ext cx="11149201" cy="598625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以弗所書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a:t>
            </a:r>
            <a:r>
              <a:rPr kumimoji="1" lang="en-US" altLang="zh-TW" sz="2800" b="1" dirty="0" err="1">
                <a:solidFill>
                  <a:srgbClr val="000000"/>
                </a:solidFill>
                <a:highlight>
                  <a:srgbClr val="FFFF00"/>
                </a:highlight>
                <a:latin typeface="Century" panose="02040604050505020304" pitchFamily="18" charset="0"/>
                <a:ea typeface="DFKai-SB" panose="03000509000000000000" pitchFamily="65" charset="-120"/>
              </a:rPr>
              <a:t>ians</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 6:4</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你們作父親的，不要惹兒女的氣，只要照著主的教訓和警戒養育他們。</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Fathers, do not exasperate your children; instead, bring them up in the training and instruction of the Lord.</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2800" b="1" dirty="0">
              <a:solidFill>
                <a:srgbClr val="FFFFFF"/>
              </a:solidFill>
              <a:latin typeface="Century" panose="02040604050505020304" pitchFamily="18" charset="0"/>
              <a:ea typeface="新細明體"/>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b="1" dirty="0">
              <a:solidFill>
                <a:srgbClr val="FFFFFF"/>
              </a:solidFill>
              <a:latin typeface="Century" panose="02040604050505020304" pitchFamily="18" charset="0"/>
              <a:ea typeface="新細明體"/>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歌羅西書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Colossians 3:21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你們作父親的，不要惹兒女的氣，恐怕他們失了志氣。</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Fathers, do not embitter your children, or they will become discouraged.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13486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E5015-7AC6-A8EA-3A6A-081C6ED5F8A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65DB19E-92D9-6E54-0F0B-4282831904E3}"/>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568CB164-23DD-AFCA-5376-D0D28D24EB21}"/>
              </a:ext>
            </a:extLst>
          </p:cNvPr>
          <p:cNvSpPr txBox="1"/>
          <p:nvPr/>
        </p:nvSpPr>
        <p:spPr>
          <a:xfrm>
            <a:off x="884122" y="389247"/>
            <a:ext cx="10391459" cy="560153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負面心理與關係的後果</a:t>
            </a:r>
            <a:r>
              <a:rPr kumimoji="0" lang="zh-TW" altLang="en-US"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Negative Psychological &amp; Relational</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場景一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#1</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Sally vs. Jack)</a:t>
            </a:r>
            <a:endParaRPr kumimoji="0" lang="en-US" altLang="zh-TW" sz="44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沒有學到因果律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No lesson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父母自己承擔後果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Parents bear responsibility</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缺了恩典使真理不能內化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Missing Grace in Truth</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無法帶來真實的改變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Brings about</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no real changes</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030244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9F39D-2268-A598-56A9-11C16188DBC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E27216-8CA8-47AE-693B-F3A01E68844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1358E022-2C80-4017-DF14-2498C4A5AD97}"/>
              </a:ext>
            </a:extLst>
          </p:cNvPr>
          <p:cNvSpPr txBox="1"/>
          <p:nvPr/>
        </p:nvSpPr>
        <p:spPr>
          <a:xfrm>
            <a:off x="670417" y="99012"/>
            <a:ext cx="10851166" cy="458587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加拉太書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Galatians 4:18-19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在善事上，常用熱心待人原是好的，卻不單我與你們同在的時候才這樣。</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我小子啊，我為你們再受生產之苦，直等到</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基督成形在你們心裡</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It is fine to be zealous, provided the purpose is good, and to be so always, not just when I am with you.  My dear children, for whom I am again in the pains of childbirth until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Christ is formed in you</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06304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B4E31-DFDA-2679-31DE-7F7CB7394CD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678D8EF-FF4C-E398-0E9C-78896DEB85E2}"/>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C0E60BA1-8644-AC6A-3CD1-28F0985D371E}"/>
              </a:ext>
            </a:extLst>
          </p:cNvPr>
          <p:cNvSpPr txBox="1"/>
          <p:nvPr/>
        </p:nvSpPr>
        <p:spPr>
          <a:xfrm>
            <a:off x="884123" y="389247"/>
            <a:ext cx="10415682" cy="517064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400" u="sng" dirty="0">
                <a:solidFill>
                  <a:srgbClr val="C00000"/>
                </a:solidFill>
                <a:latin typeface="Yu Gothic UI Semibold" panose="020B0700000000000000" pitchFamily="34" charset="-128"/>
                <a:ea typeface="Yu Gothic UI Semibold" panose="020B0700000000000000" pitchFamily="34" charset="-128"/>
              </a:rPr>
              <a:t>現實的後果</a:t>
            </a:r>
            <a:r>
              <a:rPr kumimoji="0" lang="zh-TW" altLang="en-US" sz="4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Susan vs. Jennifer)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學習種與收的因果律</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Law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孩子自己承擔後果 </a:t>
            </a:r>
            <a:r>
              <a:rPr lang="en-US" altLang="zh-TW" sz="2800" b="1" dirty="0">
                <a:solidFill>
                  <a:srgbClr val="002060"/>
                </a:solidFill>
                <a:latin typeface="Yu Gothic UI Semibold" panose="020B0700000000000000" pitchFamily="34" charset="-128"/>
                <a:ea typeface="Yu Gothic UI Semibold" panose="020B0700000000000000" pitchFamily="34" charset="-128"/>
              </a:rPr>
              <a:t>Child needs to be responsible</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恩典與真理的平衡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帶來持久的改變 </a:t>
            </a:r>
            <a:r>
              <a:rPr lang="en-US" altLang="zh-TW" sz="2800" b="1" dirty="0">
                <a:solidFill>
                  <a:srgbClr val="002060"/>
                </a:solidFill>
                <a:latin typeface="Yu Gothic UI Semibold" panose="020B0700000000000000" pitchFamily="34" charset="-128"/>
                <a:ea typeface="Yu Gothic UI Semibold" panose="020B0700000000000000" pitchFamily="34" charset="-128"/>
              </a:rPr>
              <a:t>Brings about lasting changes</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381204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BD1A3-C96E-369F-FE05-2D3E9419A2B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F743F12-D31A-7256-9DC6-1A7F95E7B699}"/>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4B5581D0-D1CA-8BBB-CE83-3C64EFDB413D}"/>
              </a:ext>
            </a:extLst>
          </p:cNvPr>
          <p:cNvSpPr txBox="1"/>
          <p:nvPr/>
        </p:nvSpPr>
        <p:spPr>
          <a:xfrm>
            <a:off x="884123" y="389247"/>
            <a:ext cx="10415682" cy="517064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400" u="sng" dirty="0">
                <a:solidFill>
                  <a:srgbClr val="C00000"/>
                </a:solidFill>
                <a:latin typeface="Yu Gothic UI Semibold" panose="020B0700000000000000" pitchFamily="34" charset="-128"/>
                <a:ea typeface="Yu Gothic UI Semibold" panose="020B0700000000000000" pitchFamily="34" charset="-128"/>
              </a:rPr>
              <a:t>現實的後果</a:t>
            </a:r>
            <a:r>
              <a:rPr kumimoji="0" lang="zh-TW" altLang="en-US" sz="4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Susan vs. Jennifer)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學習種與收的因果律</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Law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孩子自己承擔後果 </a:t>
            </a:r>
            <a:r>
              <a:rPr lang="en-US" altLang="zh-TW" sz="2800" b="1" dirty="0">
                <a:solidFill>
                  <a:schemeClr val="bg1"/>
                </a:solidFill>
                <a:latin typeface="Yu Gothic UI Semibold" panose="020B0700000000000000" pitchFamily="34" charset="-128"/>
                <a:ea typeface="Yu Gothic UI Semibold" panose="020B0700000000000000" pitchFamily="34" charset="-128"/>
              </a:rPr>
              <a:t>Child needs to be responsible</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恩典與真理的平衡 </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chemeClr val="bg1"/>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chemeClr val="bg1"/>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帶來持久的改變 </a:t>
            </a:r>
            <a:r>
              <a:rPr lang="en-US" altLang="zh-TW" sz="2800" b="1" dirty="0">
                <a:solidFill>
                  <a:schemeClr val="bg1"/>
                </a:solidFill>
                <a:latin typeface="Yu Gothic UI Semibold" panose="020B0700000000000000" pitchFamily="34" charset="-128"/>
                <a:ea typeface="Yu Gothic UI Semibold" panose="020B0700000000000000" pitchFamily="34" charset="-128"/>
              </a:rPr>
              <a:t>Brings about lasting changes</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226833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265E5-01BB-47CC-7AB4-F1BF8BA4EC9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B72D87B-8871-6A25-A09A-40C43B444D59}"/>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89257A05-1BFB-7941-69DD-BEE78A47D421}"/>
              </a:ext>
            </a:extLst>
          </p:cNvPr>
          <p:cNvSpPr txBox="1"/>
          <p:nvPr/>
        </p:nvSpPr>
        <p:spPr>
          <a:xfrm>
            <a:off x="884123" y="389247"/>
            <a:ext cx="10415682" cy="517064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400" u="sng" dirty="0">
                <a:solidFill>
                  <a:srgbClr val="C00000"/>
                </a:solidFill>
                <a:latin typeface="Yu Gothic UI Semibold" panose="020B0700000000000000" pitchFamily="34" charset="-128"/>
                <a:ea typeface="Yu Gothic UI Semibold" panose="020B0700000000000000" pitchFamily="34" charset="-128"/>
              </a:rPr>
              <a:t>現實的後果</a:t>
            </a:r>
            <a:r>
              <a:rPr kumimoji="0" lang="zh-TW" altLang="en-US" sz="4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Susan vs. Jennifer)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學習種與收的因果律</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Law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孩子自己承擔後果 </a:t>
            </a:r>
            <a:r>
              <a:rPr lang="en-US" altLang="zh-TW" sz="2800" b="1" dirty="0">
                <a:solidFill>
                  <a:srgbClr val="002060"/>
                </a:solidFill>
                <a:latin typeface="Yu Gothic UI Semibold" panose="020B0700000000000000" pitchFamily="34" charset="-128"/>
                <a:ea typeface="Yu Gothic UI Semibold" panose="020B0700000000000000" pitchFamily="34" charset="-128"/>
              </a:rPr>
              <a:t>Child needs to be responsible</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恩典與真理的平衡 </a:t>
            </a:r>
            <a:r>
              <a:rPr kumimoji="0" lang="en-US" altLang="zh-TW" sz="28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chemeClr val="bg1"/>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chemeClr val="bg1"/>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帶來持久的改變 </a:t>
            </a:r>
            <a:r>
              <a:rPr lang="en-US" altLang="zh-TW" sz="2800" b="1" dirty="0">
                <a:solidFill>
                  <a:schemeClr val="bg1"/>
                </a:solidFill>
                <a:latin typeface="Yu Gothic UI Semibold" panose="020B0700000000000000" pitchFamily="34" charset="-128"/>
                <a:ea typeface="Yu Gothic UI Semibold" panose="020B0700000000000000" pitchFamily="34" charset="-128"/>
              </a:rPr>
              <a:t>Brings about lasting changes</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06547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8BF63-1C06-6AC8-FD8F-121A0132F62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E7B40B4-6810-3CFD-FAFB-B3526EF97D10}"/>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D54DCFD9-893C-87EA-BBA5-6B6FF24C21C5}"/>
              </a:ext>
            </a:extLst>
          </p:cNvPr>
          <p:cNvPicPr>
            <a:picLocks noChangeAspect="1"/>
          </p:cNvPicPr>
          <p:nvPr/>
        </p:nvPicPr>
        <p:blipFill>
          <a:blip r:embed="rId3"/>
          <a:stretch>
            <a:fillRect/>
          </a:stretch>
        </p:blipFill>
        <p:spPr>
          <a:xfrm>
            <a:off x="951743" y="193781"/>
            <a:ext cx="10288514" cy="5662012"/>
          </a:xfrm>
          <a:prstGeom prst="rect">
            <a:avLst/>
          </a:prstGeom>
        </p:spPr>
      </p:pic>
      <p:sp>
        <p:nvSpPr>
          <p:cNvPr id="3" name="TextBox 2">
            <a:extLst>
              <a:ext uri="{FF2B5EF4-FFF2-40B4-BE49-F238E27FC236}">
                <a16:creationId xmlns:a16="http://schemas.microsoft.com/office/drawing/2014/main" id="{DCA7787B-E485-4D02-B461-B034158C3AA7}"/>
              </a:ext>
            </a:extLst>
          </p:cNvPr>
          <p:cNvSpPr txBox="1"/>
          <p:nvPr/>
        </p:nvSpPr>
        <p:spPr>
          <a:xfrm>
            <a:off x="2232508" y="2025675"/>
            <a:ext cx="7969207" cy="153888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掌控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與</a:t>
            </a:r>
            <a:r>
              <a:rPr kumimoji="0" lang="zh-TW" alt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影響</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Controlling vs. Influencing</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p>
        </p:txBody>
      </p:sp>
      <p:sp>
        <p:nvSpPr>
          <p:cNvPr id="4" name="Oval 3">
            <a:extLst>
              <a:ext uri="{FF2B5EF4-FFF2-40B4-BE49-F238E27FC236}">
                <a16:creationId xmlns:a16="http://schemas.microsoft.com/office/drawing/2014/main" id="{D56B5AD2-97D0-72E6-EB1C-F0655CE08499}"/>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07A354EE-7E2F-FD33-DFFE-C72CD6DEC72F}"/>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2144341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51743-8369-1069-F680-54DEEA6F00B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C59FAB0-1A2D-104D-E374-9EDA2F359C5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5C848617-8F35-996D-F7DF-3CD39CB70A7B}"/>
              </a:ext>
            </a:extLst>
          </p:cNvPr>
          <p:cNvSpPr txBox="1"/>
          <p:nvPr/>
        </p:nvSpPr>
        <p:spPr>
          <a:xfrm>
            <a:off x="884123" y="389247"/>
            <a:ext cx="10415682" cy="517064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400" u="sng" dirty="0">
                <a:solidFill>
                  <a:srgbClr val="C00000"/>
                </a:solidFill>
                <a:latin typeface="Yu Gothic UI Semibold" panose="020B0700000000000000" pitchFamily="34" charset="-128"/>
                <a:ea typeface="Yu Gothic UI Semibold" panose="020B0700000000000000" pitchFamily="34" charset="-128"/>
              </a:rPr>
              <a:t>現實的後果</a:t>
            </a:r>
            <a:r>
              <a:rPr kumimoji="0" lang="zh-TW" altLang="en-US" sz="4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Susan vs. Jennifer)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學習種與收的因果律</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Law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孩子自己承擔後果 </a:t>
            </a:r>
            <a:r>
              <a:rPr lang="en-US" altLang="zh-TW" sz="2800" b="1" dirty="0">
                <a:solidFill>
                  <a:srgbClr val="002060"/>
                </a:solidFill>
                <a:latin typeface="Yu Gothic UI Semibold" panose="020B0700000000000000" pitchFamily="34" charset="-128"/>
                <a:ea typeface="Yu Gothic UI Semibold" panose="020B0700000000000000" pitchFamily="34" charset="-128"/>
              </a:rPr>
              <a:t>Child needs to be responsible</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恩典與真理的平衡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rPr>
              <a:t>帶來持久的改變 </a:t>
            </a:r>
            <a:r>
              <a:rPr lang="en-US" altLang="zh-TW" sz="2800" b="1" dirty="0">
                <a:solidFill>
                  <a:schemeClr val="bg1"/>
                </a:solidFill>
                <a:latin typeface="Yu Gothic UI Semibold" panose="020B0700000000000000" pitchFamily="34" charset="-128"/>
                <a:ea typeface="Yu Gothic UI Semibold" panose="020B0700000000000000" pitchFamily="34" charset="-128"/>
              </a:rPr>
              <a:t>Brings about lasting changes</a:t>
            </a:r>
            <a:endParaRPr kumimoji="0" lang="en-US" altLang="zh-TW" sz="3600" b="1" i="0" u="none" strike="noStrike" kern="1200" cap="none" spc="0" normalizeH="0" baseline="0" noProof="0" dirty="0">
              <a:ln>
                <a:noFill/>
              </a:ln>
              <a:solidFill>
                <a:schemeClr val="bg1"/>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434839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FD7D4-5784-B42B-7AEE-032964EE52C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09C91F3-88E4-607B-1659-DB881D7B51DF}"/>
              </a:ext>
            </a:extLst>
          </p:cNvPr>
          <p:cNvPicPr>
            <a:picLocks noChangeAspect="1"/>
          </p:cNvPicPr>
          <p:nvPr/>
        </p:nvPicPr>
        <p:blipFill>
          <a:blip r:embed="rId2"/>
          <a:stretch>
            <a:fillRect/>
          </a:stretch>
        </p:blipFill>
        <p:spPr>
          <a:xfrm>
            <a:off x="0" y="-2655837"/>
            <a:ext cx="12192000" cy="9513837"/>
          </a:xfrm>
          <a:prstGeom prst="rect">
            <a:avLst/>
          </a:prstGeom>
        </p:spPr>
      </p:pic>
      <p:sp>
        <p:nvSpPr>
          <p:cNvPr id="5" name="TextBox 4">
            <a:extLst>
              <a:ext uri="{FF2B5EF4-FFF2-40B4-BE49-F238E27FC236}">
                <a16:creationId xmlns:a16="http://schemas.microsoft.com/office/drawing/2014/main" id="{D3C8ACE4-F14F-8C3A-423B-0BFD72F8A60F}"/>
              </a:ext>
            </a:extLst>
          </p:cNvPr>
          <p:cNvSpPr txBox="1"/>
          <p:nvPr/>
        </p:nvSpPr>
        <p:spPr>
          <a:xfrm>
            <a:off x="343628" y="319455"/>
            <a:ext cx="11770716" cy="264687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恩典與真理的平衡</a:t>
            </a:r>
            <a:r>
              <a:rPr kumimoji="0" lang="zh-TW" altLang="en-US"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4000" b="0" i="0" u="sng" strike="noStrike" kern="1200" cap="none" spc="0" normalizeH="0" baseline="0" noProof="0" dirty="0">
              <a:ln>
                <a:noFill/>
              </a:ln>
              <a:solidFill>
                <a:srgbClr val="FFC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恩典</a:t>
            </a: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Grace </a:t>
            </a: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感情的交流、關心、同理心、支持和愛</a:t>
            </a:r>
            <a:endParaRPr kumimoji="0" lang="en-US" altLang="zh-TW"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40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真理</a:t>
            </a: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Truth </a:t>
            </a:r>
            <a:r>
              <a:rPr kumimoji="0" lang="zh-TW" altLang="en-US" sz="36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rPr>
              <a:t>因果律、規則、律法</a:t>
            </a:r>
            <a:endParaRPr kumimoji="0" lang="en-US" altLang="zh-TW" sz="32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0807528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05DA1-5F3E-73F1-BED1-87E23A92A08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D46C711-CF46-0041-F58F-213B4C1BAF4A}"/>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FBDF3593-B26C-7A4D-EC08-05764023D9CE}"/>
              </a:ext>
            </a:extLst>
          </p:cNvPr>
          <p:cNvSpPr txBox="1"/>
          <p:nvPr/>
        </p:nvSpPr>
        <p:spPr>
          <a:xfrm>
            <a:off x="884123" y="389247"/>
            <a:ext cx="10415682" cy="517064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400" u="sng" dirty="0">
                <a:solidFill>
                  <a:srgbClr val="C00000"/>
                </a:solidFill>
                <a:latin typeface="Yu Gothic UI Semibold" panose="020B0700000000000000" pitchFamily="34" charset="-128"/>
                <a:ea typeface="Yu Gothic UI Semibold" panose="020B0700000000000000" pitchFamily="34" charset="-128"/>
              </a:rPr>
              <a:t>現實的後果</a:t>
            </a:r>
            <a:r>
              <a:rPr kumimoji="0" lang="zh-TW" altLang="en-US" sz="48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Reality</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Consequences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場景二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Scenario #2</a:t>
            </a:r>
            <a:r>
              <a:rPr kumimoji="0" lang="zh-TW" altLang="en-US"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 </a:t>
            </a:r>
            <a:r>
              <a:rPr kumimoji="0" lang="en-US" altLang="zh-TW" sz="3200" b="0"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Susan vs. Jennifer)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學習種與收的因果律</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2800" b="1" dirty="0">
                <a:solidFill>
                  <a:srgbClr val="002060"/>
                </a:solidFill>
                <a:latin typeface="Yu Gothic UI Semibold" panose="020B0700000000000000" pitchFamily="34" charset="-128"/>
                <a:ea typeface="Yu Gothic UI Semibold" panose="020B0700000000000000" pitchFamily="34" charset="-128"/>
              </a:rPr>
              <a:t>Law of Sowing and Reaping</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孩子自己承擔後果 </a:t>
            </a:r>
            <a:r>
              <a:rPr lang="en-US" altLang="zh-TW" sz="2800" b="1" dirty="0">
                <a:solidFill>
                  <a:srgbClr val="002060"/>
                </a:solidFill>
                <a:latin typeface="Yu Gothic UI Semibold" panose="020B0700000000000000" pitchFamily="34" charset="-128"/>
                <a:ea typeface="Yu Gothic UI Semibold" panose="020B0700000000000000" pitchFamily="34" charset="-128"/>
              </a:rPr>
              <a:t>Child needs to be responsible</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685800" marR="0" lvl="0"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恩典與真理的平衡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Balancing Grace and Truth</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帶來持久的改變 </a:t>
            </a:r>
            <a:r>
              <a:rPr lang="en-US" altLang="zh-TW" sz="2800" b="1" dirty="0">
                <a:solidFill>
                  <a:srgbClr val="002060"/>
                </a:solidFill>
                <a:latin typeface="Yu Gothic UI Semibold" panose="020B0700000000000000" pitchFamily="34" charset="-128"/>
                <a:ea typeface="Yu Gothic UI Semibold" panose="020B0700000000000000" pitchFamily="34" charset="-128"/>
              </a:rPr>
              <a:t>Brings about lasting changes</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143000" marR="0" lvl="1"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469126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56EA3-A013-CE9E-F7A0-7057DAB1A6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92E3AD4-A110-11F9-CAC7-D1C4CD147E4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58345" y="-160955"/>
            <a:ext cx="12448368" cy="7018955"/>
          </a:xfrm>
          <a:prstGeom prst="rect">
            <a:avLst/>
          </a:prstGeom>
        </p:spPr>
      </p:pic>
      <p:sp>
        <p:nvSpPr>
          <p:cNvPr id="4" name="TextBox 3">
            <a:extLst>
              <a:ext uri="{FF2B5EF4-FFF2-40B4-BE49-F238E27FC236}">
                <a16:creationId xmlns:a16="http://schemas.microsoft.com/office/drawing/2014/main" id="{55AD4046-8FA0-E031-C988-5DE98B85F169}"/>
              </a:ext>
            </a:extLst>
          </p:cNvPr>
          <p:cNvSpPr txBox="1"/>
          <p:nvPr/>
        </p:nvSpPr>
        <p:spPr>
          <a:xfrm>
            <a:off x="670417" y="0"/>
            <a:ext cx="10366449" cy="38933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加拉太書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Galatians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5:22-23</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聖靈所結的果子，就是仁愛、喜樂、和平、忍耐、恩慈、良善、信實、溫柔、節制。 這樣的事沒有律法禁止。</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the fruit of the Spirit is love, joy, peace, forbearance, kindness, goodness, faithfulness, gentleness and self-control. Against such things there is no law.</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699371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5FE0D-FB40-CCBE-15DA-47F7B2384C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29378C1-59DB-917A-5EA0-8DFBD4CA9DF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F8485434-CA27-E4C4-F5CB-589E94679CAD}"/>
              </a:ext>
            </a:extLst>
          </p:cNvPr>
          <p:cNvSpPr txBox="1"/>
          <p:nvPr/>
        </p:nvSpPr>
        <p:spPr>
          <a:xfrm>
            <a:off x="430317" y="99012"/>
            <a:ext cx="11014244" cy="360098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羅馬書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12:2</a:t>
            </a:r>
            <a:endParaRPr kumimoji="1" lang="en-US" altLang="zh-TW" sz="2800" b="1" i="0" u="sng" strike="noStrike" kern="1200" cap="none" spc="0" normalizeH="0" baseline="0" noProof="0" dirty="0">
              <a:ln>
                <a:noFill/>
              </a:ln>
              <a:solidFill>
                <a:srgbClr val="C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不要效法這個世界，只要心意</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更新而</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變化</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，叫你們察驗何為　神的善良、純全、可喜悅的旨意。</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conform to the pattern of this world, but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be transformed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by the renewing of your mind. Then you will be able to test and approve what God’s will is—his good, pleasing and perfect will.</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69240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12207</TotalTime>
  <Words>2746</Words>
  <Application>Microsoft Office PowerPoint</Application>
  <PresentationFormat>Widescreen</PresentationFormat>
  <Paragraphs>391</Paragraphs>
  <Slides>36</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Arial Unicode MS</vt:lpstr>
      <vt:lpstr>DFKai-SB</vt:lpstr>
      <vt:lpstr>Yu Gothic UI Semibold</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840</cp:revision>
  <cp:lastPrinted>2020-09-23T16:34:05Z</cp:lastPrinted>
  <dcterms:created xsi:type="dcterms:W3CDTF">2015-02-24T04:35:26Z</dcterms:created>
  <dcterms:modified xsi:type="dcterms:W3CDTF">2024-05-15T17:41:59Z</dcterms:modified>
</cp:coreProperties>
</file>