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75" r:id="rId3"/>
    <p:sldMasterId id="2147483987" r:id="rId4"/>
  </p:sldMasterIdLst>
  <p:notesMasterIdLst>
    <p:notesMasterId r:id="rId62"/>
  </p:notesMasterIdLst>
  <p:sldIdLst>
    <p:sldId id="12039" r:id="rId5"/>
    <p:sldId id="310" r:id="rId6"/>
    <p:sldId id="12237" r:id="rId7"/>
    <p:sldId id="12236" r:id="rId8"/>
    <p:sldId id="470" r:id="rId9"/>
    <p:sldId id="12238" r:id="rId10"/>
    <p:sldId id="450" r:id="rId11"/>
    <p:sldId id="471" r:id="rId12"/>
    <p:sldId id="472" r:id="rId13"/>
    <p:sldId id="473" r:id="rId14"/>
    <p:sldId id="12239" r:id="rId15"/>
    <p:sldId id="12240" r:id="rId16"/>
    <p:sldId id="530" r:id="rId17"/>
    <p:sldId id="474" r:id="rId18"/>
    <p:sldId id="512" r:id="rId19"/>
    <p:sldId id="506" r:id="rId20"/>
    <p:sldId id="527" r:id="rId21"/>
    <p:sldId id="477" r:id="rId22"/>
    <p:sldId id="531" r:id="rId23"/>
    <p:sldId id="478" r:id="rId24"/>
    <p:sldId id="479" r:id="rId25"/>
    <p:sldId id="514" r:id="rId26"/>
    <p:sldId id="515" r:id="rId27"/>
    <p:sldId id="516" r:id="rId28"/>
    <p:sldId id="517" r:id="rId29"/>
    <p:sldId id="518" r:id="rId30"/>
    <p:sldId id="534" r:id="rId31"/>
    <p:sldId id="535" r:id="rId32"/>
    <p:sldId id="414" r:id="rId33"/>
    <p:sldId id="482" r:id="rId34"/>
    <p:sldId id="483" r:id="rId35"/>
    <p:sldId id="484" r:id="rId36"/>
    <p:sldId id="485" r:id="rId37"/>
    <p:sldId id="486" r:id="rId38"/>
    <p:sldId id="519" r:id="rId39"/>
    <p:sldId id="532" r:id="rId40"/>
    <p:sldId id="257" r:id="rId41"/>
    <p:sldId id="497" r:id="rId42"/>
    <p:sldId id="489" r:id="rId43"/>
    <p:sldId id="490" r:id="rId44"/>
    <p:sldId id="521" r:id="rId45"/>
    <p:sldId id="522" r:id="rId46"/>
    <p:sldId id="523" r:id="rId47"/>
    <p:sldId id="491" r:id="rId48"/>
    <p:sldId id="524" r:id="rId49"/>
    <p:sldId id="492" r:id="rId50"/>
    <p:sldId id="495" r:id="rId51"/>
    <p:sldId id="525" r:id="rId52"/>
    <p:sldId id="533" r:id="rId53"/>
    <p:sldId id="498" r:id="rId54"/>
    <p:sldId id="499" r:id="rId55"/>
    <p:sldId id="500" r:id="rId56"/>
    <p:sldId id="526" r:id="rId57"/>
    <p:sldId id="501" r:id="rId58"/>
    <p:sldId id="528" r:id="rId59"/>
    <p:sldId id="529" r:id="rId60"/>
    <p:sldId id="487" r:id="rId6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5/26/2024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B364E94-6C0E-47CF-D5B5-8A463976B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F3CBE11-3DF0-4F12-24B1-5C3B8FEF8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0BEB954-B6E5-A7EA-EFB2-92F3AD10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AE93205-639B-AF2C-AFDD-E03711D13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B2657AC-872B-0390-D2F8-55E6DC5B6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4045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2FC219-EB92-817B-3A6F-C2EB9D4BB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28018BE-6013-A1D1-36E1-26BBBF378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01CB43C-2DD5-2F3C-64CF-41116177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41E940B-80DB-1CB5-7CD4-ACB0DC26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27D724B-99BD-7B47-7BFE-C22096E2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8435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507141-0ACC-A1FD-121D-D007B1753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B58A87A-135F-5E7C-523F-EFAB45A1C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07D07DD-84D2-4995-4C78-04A97E93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0ECB924-53D9-3749-ABC6-04566DF2B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FC15CF4-099A-DEF5-9E8B-E4A045D3E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7529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C907091-2F1F-C3A1-A38E-03E41BB1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514D451-B36E-D6B3-37CA-FFA029A4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E1D4708-3435-9A5B-8ACC-3F3853C0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D55B0EE-110E-4CC0-BDC0-0FCFF7C1D2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2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BB2C07E9-121B-0D67-FDC3-42EB46990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2334B8D-08F9-CD6F-D090-1CEF55ED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54DDCA3-8DAB-0270-1491-FF1276B15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19D849F-4669-4FC8-B689-0E30E46276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68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BBA4AD9-A9E4-7ED6-B054-19178433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ACA31DF-99D0-50A6-5BFD-F63F5485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38B9444-08CE-E2F7-74FC-CB54AC25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2A152E5-C1B8-4917-BF5B-1A29634FD4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11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FDF2D67-AED8-394E-08E0-966A9881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32A3286-B137-A356-6B1B-33265C78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7CA03BF-5F92-A7AA-38D7-A1386819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2717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D34A4F-3CF4-AED3-1E86-C5AA69FB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8C0D7A7-0285-5D0B-0BA7-71BC5E5CC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88EE58-0928-7A88-1AD9-05816F70A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E9E04DA-B34E-3FDB-45EF-3A80E337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ADF5A1B-2EDE-FD12-F768-66EDC3C15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35ECD7E-216B-C401-660A-EDC242BF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0866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7CB6B9-B1C0-B0B5-BCB2-03A6A19B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9ADC25B-C335-4DCA-F258-7890A1A02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3C3B2CC-E9FC-6774-3239-52F6D053B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4A3AAB1-E8BE-7BBA-0217-568E0C06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8F72707-0FA9-5DEC-6780-A64920663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D22A792-F4BE-11DD-4DE7-0B73EC52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8887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7FF979-1C8C-1765-17F9-78B65D26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653172C-9D5C-3893-DE44-1A4C6A492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EB1B88F-EAE0-ADB1-86F7-243EDCD46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F83139B-9043-65B4-8274-AEC5C61C9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2792EC-AD5D-D72A-82CE-B710F8F2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0827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CD64099-AD6E-1780-1D30-F1E2BCDACD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0CBB22C-8918-62D0-C2F3-E7EC88A8E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C15B506-164C-EB86-D98B-42A596432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9829B04-F711-6E76-F5D4-4A595C56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9BE8CF6-14EE-445B-9546-0C559E95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8804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B364E94-6C0E-47CF-D5B5-8A463976B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F3CBE11-3DF0-4F12-24B1-5C3B8FEF8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0BEB954-B6E5-A7EA-EFB2-92F3AD10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AE93205-639B-AF2C-AFDD-E03711D13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B2657AC-872B-0390-D2F8-55E6DC5B6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6712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2FC219-EB92-817B-3A6F-C2EB9D4BB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28018BE-6013-A1D1-36E1-26BBBF378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01CB43C-2DD5-2F3C-64CF-41116177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41E940B-80DB-1CB5-7CD4-ACB0DC26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27D724B-99BD-7B47-7BFE-C22096E2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1206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507141-0ACC-A1FD-121D-D007B1753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B58A87A-135F-5E7C-523F-EFAB45A1C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07D07DD-84D2-4995-4C78-04A97E93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0ECB924-53D9-3749-ABC6-04566DF2B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FC15CF4-099A-DEF5-9E8B-E4A045D3E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4803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C907091-2F1F-C3A1-A38E-03E41BB1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514D451-B36E-D6B3-37CA-FFA029A4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E1D4708-3435-9A5B-8ACC-3F3853C0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D55B0EE-110E-4CC0-BDC0-0FCFF7C1D2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377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BB2C07E9-121B-0D67-FDC3-42EB46990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2334B8D-08F9-CD6F-D090-1CEF55ED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54DDCA3-8DAB-0270-1491-FF1276B15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19D849F-4669-4FC8-B689-0E30E46276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161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BBA4AD9-A9E4-7ED6-B054-19178433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ACA31DF-99D0-50A6-5BFD-F63F5485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38B9444-08CE-E2F7-74FC-CB54AC25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2A152E5-C1B8-4917-BF5B-1A29634FD4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234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FDF2D67-AED8-394E-08E0-966A9881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32A3286-B137-A356-6B1B-33265C78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7CA03BF-5F92-A7AA-38D7-A1386819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28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D34A4F-3CF4-AED3-1E86-C5AA69FB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8C0D7A7-0285-5D0B-0BA7-71BC5E5CC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88EE58-0928-7A88-1AD9-05816F70A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E9E04DA-B34E-3FDB-45EF-3A80E337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ADF5A1B-2EDE-FD12-F768-66EDC3C15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35ECD7E-216B-C401-660A-EDC242BF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664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7CB6B9-B1C0-B0B5-BCB2-03A6A19B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9ADC25B-C335-4DCA-F258-7890A1A02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3C3B2CC-E9FC-6774-3239-52F6D053B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4A3AAB1-E8BE-7BBA-0217-568E0C06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8F72707-0FA9-5DEC-6780-A64920663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D22A792-F4BE-11DD-4DE7-0B73EC52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432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7FF979-1C8C-1765-17F9-78B65D26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653172C-9D5C-3893-DE44-1A4C6A492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EB1B88F-EAE0-ADB1-86F7-243EDCD46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F83139B-9043-65B4-8274-AEC5C61C9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2792EC-AD5D-D72A-82CE-B710F8F2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86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CD64099-AD6E-1780-1D30-F1E2BCDACD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0CBB22C-8918-62D0-C2F3-E7EC88A8E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C15B506-164C-EB86-D98B-42A596432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9829B04-F711-6E76-F5D4-4A595C56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9BE8CF6-14EE-445B-9546-0C559E95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81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B364E94-6C0E-47CF-D5B5-8A463976B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F3CBE11-3DF0-4F12-24B1-5C3B8FEF8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0BEB954-B6E5-A7EA-EFB2-92F3AD10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AE93205-639B-AF2C-AFDD-E03711D13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B2657AC-872B-0390-D2F8-55E6DC5B6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79034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2FC219-EB92-817B-3A6F-C2EB9D4BB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28018BE-6013-A1D1-36E1-26BBBF378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01CB43C-2DD5-2F3C-64CF-41116177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41E940B-80DB-1CB5-7CD4-ACB0DC26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27D724B-99BD-7B47-7BFE-C22096E2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8550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507141-0ACC-A1FD-121D-D007B1753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B58A87A-135F-5E7C-523F-EFAB45A1C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07D07DD-84D2-4995-4C78-04A97E93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0ECB924-53D9-3749-ABC6-04566DF2B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FC15CF4-099A-DEF5-9E8B-E4A045D3E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80576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C907091-2F1F-C3A1-A38E-03E41BB1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514D451-B36E-D6B3-37CA-FFA029A4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E1D4708-3435-9A5B-8ACC-3F3853C0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806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BB2C07E9-121B-0D67-FDC3-42EB46990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2334B8D-08F9-CD6F-D090-1CEF55ED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54DDCA3-8DAB-0270-1491-FF1276B15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482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BBA4AD9-A9E4-7ED6-B054-19178433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ACA31DF-99D0-50A6-5BFD-F63F5485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38B9444-08CE-E2F7-74FC-CB54AC25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882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FDF2D67-AED8-394E-08E0-966A9881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32A3286-B137-A356-6B1B-33265C78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7CA03BF-5F92-A7AA-38D7-A1386819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085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D34A4F-3CF4-AED3-1E86-C5AA69FB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8C0D7A7-0285-5D0B-0BA7-71BC5E5CC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88EE58-0928-7A88-1AD9-05816F70A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E9E04DA-B34E-3FDB-45EF-3A80E337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ADF5A1B-2EDE-FD12-F768-66EDC3C15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35ECD7E-216B-C401-660A-EDC242BF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2281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7CB6B9-B1C0-B0B5-BCB2-03A6A19B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9ADC25B-C335-4DCA-F258-7890A1A02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3C3B2CC-E9FC-6774-3239-52F6D053B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4A3AAB1-E8BE-7BBA-0217-568E0C06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8F72707-0FA9-5DEC-6780-A64920663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D22A792-F4BE-11DD-4DE7-0B73EC52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76269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7FF979-1C8C-1765-17F9-78B65D26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653172C-9D5C-3893-DE44-1A4C6A492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EB1B88F-EAE0-ADB1-86F7-243EDCD46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F83139B-9043-65B4-8274-AEC5C61C9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2792EC-AD5D-D72A-82CE-B710F8F2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61327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CD64099-AD6E-1780-1D30-F1E2BCDACD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0CBB22C-8918-62D0-C2F3-E7EC88A8E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C15B506-164C-EB86-D98B-42A596432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9829B04-F711-6E76-F5D4-4A595C56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9BE8CF6-14EE-445B-9546-0C559E95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899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0D6B555-FF00-3D40-2E2F-3ED551F8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D8BD884-A1FC-E9A6-D0D0-D24EAC706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08066A-62D5-AB6E-B6C6-4FFCD4CCA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161704-BCDC-4467-0143-B52BE6548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D873880-9857-0E45-36DA-027E2BA42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58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0D6B555-FF00-3D40-2E2F-3ED551F8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D8BD884-A1FC-E9A6-D0D0-D24EAC706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08066A-62D5-AB6E-B6C6-4FFCD4CCA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A73A3-555F-4A5A-9891-AD95012D0CD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161704-BCDC-4467-0143-B52BE6548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D873880-9857-0E45-36DA-027E2BA42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62D03-8D45-47AA-8726-7D95F65A5C2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68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0D6B555-FF00-3D40-2E2F-3ED551F8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D8BD884-A1FC-E9A6-D0D0-D24EAC706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08066A-62D5-AB6E-B6C6-4FFCD4CCA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A73A3-555F-4A5A-9891-AD95012D0CD9}" type="datetimeFigureOut">
              <a:rPr lang="zh-TW" altLang="en-US" smtClean="0"/>
              <a:t>2024/5/26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161704-BCDC-4467-0143-B52BE6548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D873880-9857-0E45-36DA-027E2BA42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62D03-8D45-47AA-8726-7D95F65A5C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463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126557"/>
            <a:ext cx="9144000" cy="50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台灣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夏凱納靈糧堂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劉群茂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牧師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May 26,2024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81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2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F27E8-A662-3850-2EF5-6FB8D6CCB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5B264BA4-15B2-EAA6-57E2-887977A933C3}"/>
              </a:ext>
            </a:extLst>
          </p:cNvPr>
          <p:cNvSpPr txBox="1"/>
          <p:nvPr/>
        </p:nvSpPr>
        <p:spPr>
          <a:xfrm>
            <a:off x="803473" y="1249448"/>
            <a:ext cx="10686233" cy="5016758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耶和華對亞伯蘭說：「你要離開本地、本族、父家，往我所要指示你的地去。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2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我必叫你成為大國。我必賜福給你，叫你的名為大；你也要叫別人得福。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3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為你祝福的，我必賜福與他；那咒詛你的，我必咒詛他。地上的萬族都要因你得福。」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4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亞伯蘭就照著耶和華的吩咐去了；羅得也和他同去。亞伯蘭出哈蘭的時候年七十五歲。。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4576ED3-F479-A2D6-57DA-0E38C60DFE9D}"/>
              </a:ext>
            </a:extLst>
          </p:cNvPr>
          <p:cNvSpPr txBox="1"/>
          <p:nvPr/>
        </p:nvSpPr>
        <p:spPr>
          <a:xfrm>
            <a:off x="613232" y="459987"/>
            <a:ext cx="3942105" cy="707886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∣創世記 </a:t>
            </a:r>
            <a:r>
              <a:rPr lang="en-US" altLang="zh-TW" sz="4000" dirty="0">
                <a:solidFill>
                  <a:prstClr val="white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12:1-4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856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5DBD7-900B-9659-248F-53122C992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F737E07-B468-5179-8C58-D71A046241DE}"/>
              </a:ext>
            </a:extLst>
          </p:cNvPr>
          <p:cNvSpPr txBox="1"/>
          <p:nvPr/>
        </p:nvSpPr>
        <p:spPr>
          <a:xfrm>
            <a:off x="803473" y="1249448"/>
            <a:ext cx="10686233" cy="1323439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17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這世界和其上的情慾都要過去，惟獨遵行　神旨意的，是永遠常存。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3C40C21-BD7A-5471-C0EF-7E15875001C4}"/>
              </a:ext>
            </a:extLst>
          </p:cNvPr>
          <p:cNvSpPr txBox="1"/>
          <p:nvPr/>
        </p:nvSpPr>
        <p:spPr>
          <a:xfrm>
            <a:off x="613232" y="459987"/>
            <a:ext cx="3879588" cy="707886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約翰一書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2:17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751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643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D6EFC-4598-35F3-62D5-01408F03D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D9417BC-EB2A-C5EE-01B6-F6551F46DF14}"/>
              </a:ext>
            </a:extLst>
          </p:cNvPr>
          <p:cNvSpPr txBox="1"/>
          <p:nvPr/>
        </p:nvSpPr>
        <p:spPr>
          <a:xfrm>
            <a:off x="803473" y="1249448"/>
            <a:ext cx="10686233" cy="20774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6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窺探地的人中，嫩的兒子約書亞和耶孚尼的兒子迦勒撕裂衣服，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7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對以色列全會眾說：我們所窺探、經過之地是極美之地。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8A49737-0149-24C9-2172-EF7C1DAE07BC}"/>
              </a:ext>
            </a:extLst>
          </p:cNvPr>
          <p:cNvSpPr txBox="1"/>
          <p:nvPr/>
        </p:nvSpPr>
        <p:spPr>
          <a:xfrm>
            <a:off x="613232" y="459987"/>
            <a:ext cx="4108817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14:6-10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507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407710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9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但你們不可背叛耶和華，也不要怕那地的居民；因為他們是我們的食物、、、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560478" y="530325"/>
            <a:ext cx="4108817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14:6-10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043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52883" y="1375472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10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但全會眾說：拿石頭打死他們二人。忽然，耶和華的榮光在會幕中向以色列眾人顯現。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551686" y="512741"/>
            <a:ext cx="4108817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14:6-10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358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50720" y="1398917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23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他們斷不得看見我向他們的祖宗所起誓應許之地。凡藐視我的，一個也不得看見；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578063" y="539117"/>
            <a:ext cx="4339650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14:23-24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619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06758" y="1337371"/>
            <a:ext cx="10686233" cy="20774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24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惟獨我的僕人迦勒，因他另有一個心志，專一跟從我，我就把他領進他所去過的那地；他的後裔也必得那地為業。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04440" y="556702"/>
            <a:ext cx="4339650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14:23-24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724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D4758-274E-2CB8-3BA6-962F27816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314F3A7-F621-5BCE-1763-24FB6D58EE22}"/>
              </a:ext>
            </a:extLst>
          </p:cNvPr>
          <p:cNvSpPr txBox="1"/>
          <p:nvPr/>
        </p:nvSpPr>
        <p:spPr>
          <a:xfrm>
            <a:off x="905762" y="1229601"/>
            <a:ext cx="10651474" cy="378565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8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哥斯生亞諾、瑣比巴，並哈崙兒子亞哈黑的諸族。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9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雅比斯比他眾弟兄更尊貴，他母親給他起名叫雅比斯，意思說：我生他甚是痛苦。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10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雅比斯求告以色列的　神說：「甚願你賜福與我，擴張我的境界，常與我同在，保佑我不遭患難，不受艱苦。」　神就應允他所求的。</a:t>
            </a:r>
            <a:endParaRPr kumimoji="0" lang="zh-TW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dist="38100" dir="2700000" algn="tl">
                  <a:srgbClr val="000000"/>
                </a:outerShdw>
              </a:effectLst>
              <a:uLnTx/>
              <a:uFillTx/>
              <a:latin typeface="華康儷粗宋(P)" panose="02020700000000000000" pitchFamily="18" charset="-120"/>
              <a:ea typeface="華康儷粗宋(P)" panose="02020700000000000000" pitchFamily="18" charset="-120"/>
              <a:cs typeface="+mn-cs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AE6C359-0912-47CB-EC8B-9D0FE67FCECB}"/>
              </a:ext>
            </a:extLst>
          </p:cNvPr>
          <p:cNvSpPr txBox="1"/>
          <p:nvPr/>
        </p:nvSpPr>
        <p:spPr>
          <a:xfrm>
            <a:off x="3619557" y="473366"/>
            <a:ext cx="4445448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｜歷代志上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4:8-10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｜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dist="38100" dir="2700000" algn="tl">
                  <a:srgbClr val="000000"/>
                </a:outerShdw>
              </a:effectLst>
              <a:uLnTx/>
              <a:uFillTx/>
              <a:latin typeface="華康儷粗宋(P)" panose="02020700000000000000" pitchFamily="18" charset="-120"/>
              <a:ea typeface="華康儷粗宋(P)" panose="020207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644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F4A6C-A267-8531-D860-CF50245E5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A6644AF-82AF-6EF9-1DDF-C40FA405DA26}"/>
              </a:ext>
            </a:extLst>
          </p:cNvPr>
          <p:cNvSpPr txBox="1"/>
          <p:nvPr/>
        </p:nvSpPr>
        <p:spPr>
          <a:xfrm>
            <a:off x="905762" y="1229601"/>
            <a:ext cx="10651474" cy="19389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21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 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主人說：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『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好，你這又良善又忠心的僕人，你在不多的事上有忠心，我要把許多事派你管理；可以進來享受你主人的快樂。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』</a:t>
            </a:r>
            <a:endParaRPr kumimoji="0" lang="zh-TW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dist="38100" dir="2700000" algn="tl">
                  <a:srgbClr val="000000"/>
                </a:outerShdw>
              </a:effectLst>
              <a:uLnTx/>
              <a:uFillTx/>
              <a:latin typeface="華康儷粗宋(P)" panose="02020700000000000000" pitchFamily="18" charset="-120"/>
              <a:ea typeface="華康儷粗宋(P)" panose="02020700000000000000" pitchFamily="18" charset="-120"/>
              <a:cs typeface="+mn-cs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32D1487-B5C0-BF5A-BA1A-88CB0737B310}"/>
              </a:ext>
            </a:extLst>
          </p:cNvPr>
          <p:cNvSpPr txBox="1"/>
          <p:nvPr/>
        </p:nvSpPr>
        <p:spPr>
          <a:xfrm>
            <a:off x="3619557" y="473366"/>
            <a:ext cx="4246675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｜馬太福音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25:21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38100" dir="2700000" algn="tl">
                    <a:srgbClr val="000000"/>
                  </a:outerShdw>
                </a:effectLst>
                <a:uLnTx/>
                <a:uFillTx/>
                <a:latin typeface="華康儷粗宋(P)" panose="02020700000000000000" pitchFamily="18" charset="-120"/>
                <a:ea typeface="華康儷粗宋(P)" panose="02020700000000000000" pitchFamily="18" charset="-120"/>
                <a:cs typeface="+mn-cs"/>
              </a:rPr>
              <a:t>｜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dist="38100" dir="2700000" algn="tl">
                  <a:srgbClr val="000000"/>
                </a:outerShdw>
              </a:effectLst>
              <a:uLnTx/>
              <a:uFillTx/>
              <a:latin typeface="華康儷粗宋(P)" panose="02020700000000000000" pitchFamily="18" charset="-120"/>
              <a:ea typeface="華康儷粗宋(P)" panose="020207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042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Users\Pen\Desktop\168871794716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052" y="1003851"/>
            <a:ext cx="7052017" cy="350823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39879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1505767" y="1530802"/>
            <a:ext cx="10686233" cy="754053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24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、、、另有一個心志，專一跟從我。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1350695" y="732548"/>
            <a:ext cx="3647152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14:24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822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3788049" y="1207850"/>
            <a:ext cx="60891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從</a:t>
            </a:r>
            <a:r>
              <a:rPr kumimoji="0" lang="zh-TW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神</a:t>
            </a: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來的</a:t>
            </a:r>
            <a:endParaRPr kumimoji="0" lang="en-US" altLang="zh-TW" sz="7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積極樂觀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3423491" y="1276583"/>
            <a:ext cx="1303479" cy="1289009"/>
            <a:chOff x="3423491" y="1276583"/>
            <a:chExt cx="1303479" cy="12890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884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BF997ED1-6A5D-3D18-67A8-EE82B3314012}"/>
              </a:ext>
            </a:extLst>
          </p:cNvPr>
          <p:cNvSpPr txBox="1"/>
          <p:nvPr/>
        </p:nvSpPr>
        <p:spPr>
          <a:xfrm>
            <a:off x="1082272" y="1727001"/>
            <a:ext cx="7665255" cy="2169825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凡在人生各方面有所成就的人，都是在處事做人方面，有積極的看法和正確的態度。</a:t>
            </a:r>
            <a:endParaRPr kumimoji="0" lang="en-US" altLang="zh-TW" sz="45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5581E75-5FE7-404C-8D07-E6541CF27C48}"/>
              </a:ext>
            </a:extLst>
          </p:cNvPr>
          <p:cNvSpPr txBox="1"/>
          <p:nvPr/>
        </p:nvSpPr>
        <p:spPr>
          <a:xfrm>
            <a:off x="1082272" y="851571"/>
            <a:ext cx="4248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一篇文章</a:t>
            </a: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49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BF997ED1-6A5D-3D18-67A8-EE82B3314012}"/>
              </a:ext>
            </a:extLst>
          </p:cNvPr>
          <p:cNvSpPr txBox="1"/>
          <p:nvPr/>
        </p:nvSpPr>
        <p:spPr>
          <a:xfrm>
            <a:off x="846298" y="1580936"/>
            <a:ext cx="9575896" cy="2308324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一個人的成功，專業技術訓練只佔</a:t>
            </a:r>
            <a:r>
              <a:rPr kumimoji="0" lang="en-US" altLang="zh-TW" sz="4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15%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，而個人素質和個人特質卻佔</a:t>
            </a:r>
            <a:r>
              <a:rPr kumimoji="0" lang="en-US" altLang="zh-TW" sz="4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85%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最重要的個人特質：主動積極進取樂觀。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5581E75-5FE7-404C-8D07-E6541CF27C48}"/>
              </a:ext>
            </a:extLst>
          </p:cNvPr>
          <p:cNvSpPr txBox="1"/>
          <p:nvPr/>
        </p:nvSpPr>
        <p:spPr>
          <a:xfrm>
            <a:off x="846298" y="730274"/>
            <a:ext cx="4248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領袖訓練會</a:t>
            </a: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7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BF997ED1-6A5D-3D18-67A8-EE82B3314012}"/>
              </a:ext>
            </a:extLst>
          </p:cNvPr>
          <p:cNvSpPr txBox="1"/>
          <p:nvPr/>
        </p:nvSpPr>
        <p:spPr>
          <a:xfrm>
            <a:off x="3822291" y="2253070"/>
            <a:ext cx="5432827" cy="2169825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我們兩個人不同是在，妳老想離別，而我只看見團員。</a:t>
            </a:r>
            <a:endParaRPr kumimoji="0" lang="en-US" altLang="zh-TW" sz="45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40000"/>
                  <a:lumOff val="6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92D4C1E-4CF5-4CFF-9674-CC9D3FD83657}"/>
              </a:ext>
            </a:extLst>
          </p:cNvPr>
          <p:cNvSpPr txBox="1"/>
          <p:nvPr/>
        </p:nvSpPr>
        <p:spPr>
          <a:xfrm>
            <a:off x="3822291" y="1200335"/>
            <a:ext cx="1840002" cy="707886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430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華康儷粗宋" panose="02020709000000000000" pitchFamily="49" charset="-120"/>
                <a:ea typeface="華康儷粗宋" panose="02020709000000000000" pitchFamily="49" charset="-12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華康儷粗宋" panose="02020709000000000000" pitchFamily="49" charset="-120"/>
                <a:cs typeface="+mn-cs"/>
              </a:rPr>
              <a:t>戴德生</a:t>
            </a: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A9E5A6D8-6854-4076-ABDB-AD70E628DC21}"/>
              </a:ext>
            </a:extLst>
          </p:cNvPr>
          <p:cNvCxnSpPr>
            <a:cxnSpLocks/>
          </p:cNvCxnSpPr>
          <p:nvPr/>
        </p:nvCxnSpPr>
        <p:spPr>
          <a:xfrm>
            <a:off x="2717390" y="2022498"/>
            <a:ext cx="6928055" cy="0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圖片 3">
            <a:extLst>
              <a:ext uri="{FF2B5EF4-FFF2-40B4-BE49-F238E27FC236}">
                <a16:creationId xmlns:a16="http://schemas.microsoft.com/office/drawing/2014/main" id="{BC30C8C7-491B-4BEC-9DA2-4B19D7552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2946">
            <a:off x="1308210" y="1356067"/>
            <a:ext cx="1939995" cy="2917752"/>
          </a:xfrm>
          <a:prstGeom prst="rect">
            <a:avLst/>
          </a:prstGeom>
          <a:ln w="5715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50873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BF997ED1-6A5D-3D18-67A8-EE82B3314012}"/>
              </a:ext>
            </a:extLst>
          </p:cNvPr>
          <p:cNvSpPr txBox="1"/>
          <p:nvPr/>
        </p:nvSpPr>
        <p:spPr>
          <a:xfrm>
            <a:off x="3193027" y="1594309"/>
            <a:ext cx="7730612" cy="34009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1143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同樣一件事，因著心思不同，產生的結果也不同。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1143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同樣一個環境、同樣一個問題，但是因著人裡面的態度想法不同，就會帶來完全不同的結果。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40000"/>
                  <a:lumOff val="60000"/>
                </a:srgbClr>
              </a:solidFill>
              <a:effectLst>
                <a:outerShdw blurRad="1143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92D4C1E-4CF5-4CFF-9674-CC9D3FD83657}"/>
              </a:ext>
            </a:extLst>
          </p:cNvPr>
          <p:cNvSpPr txBox="1"/>
          <p:nvPr/>
        </p:nvSpPr>
        <p:spPr>
          <a:xfrm>
            <a:off x="3193026" y="541574"/>
            <a:ext cx="3266767" cy="707886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430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華康儷粗宋" panose="02020709000000000000" pitchFamily="49" charset="-120"/>
                <a:ea typeface="華康儷粗宋" panose="02020709000000000000" pitchFamily="49" charset="-12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華康儷粗宋" panose="02020709000000000000" pitchFamily="49" charset="-120"/>
                <a:cs typeface="+mn-cs"/>
              </a:rPr>
              <a:t>王國顯 牧師</a:t>
            </a: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A9E5A6D8-6854-4076-ABDB-AD70E628DC21}"/>
              </a:ext>
            </a:extLst>
          </p:cNvPr>
          <p:cNvCxnSpPr>
            <a:cxnSpLocks/>
          </p:cNvCxnSpPr>
          <p:nvPr/>
        </p:nvCxnSpPr>
        <p:spPr>
          <a:xfrm>
            <a:off x="2088126" y="1363737"/>
            <a:ext cx="6928055" cy="0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5782" r="4639" b="3833"/>
          <a:stretch/>
        </p:blipFill>
        <p:spPr>
          <a:xfrm rot="21176688">
            <a:off x="853131" y="848526"/>
            <a:ext cx="2010717" cy="2127522"/>
          </a:xfrm>
          <a:prstGeom prst="rect">
            <a:avLst/>
          </a:prstGeom>
          <a:ln w="5715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24105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284901"/>
            <a:ext cx="10686233" cy="273921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32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探子中有人論到所窺探之地，向以色列人報惡信，說：我們所窺探、經過之地是吞吃居民之地，我們在那裡所看見的人民都身量高大。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516711"/>
            <a:ext cx="4339650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13:32-33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165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422553"/>
            <a:ext cx="10686233" cy="20774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33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我們在那裡看見亞衲族人，就是偉人；他們是偉人的後裔。據我們看，自己就如蚱蜢一樣；據他們看，我們也是如此。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624866"/>
            <a:ext cx="4339650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13:32-33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2843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969109" y="1638863"/>
            <a:ext cx="10298659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、、、我們立刻上去得那地吧！我們足能得勝。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777261" y="811679"/>
            <a:ext cx="3647152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13:30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774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BF997ED1-6A5D-3D18-67A8-EE82B3314012}"/>
              </a:ext>
            </a:extLst>
          </p:cNvPr>
          <p:cNvSpPr txBox="1"/>
          <p:nvPr/>
        </p:nvSpPr>
        <p:spPr>
          <a:xfrm>
            <a:off x="1613214" y="1268106"/>
            <a:ext cx="8762372" cy="923330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消極人</a:t>
            </a: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的口頭禪是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：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F997ED1-6A5D-3D18-67A8-EE82B3314012}"/>
              </a:ext>
            </a:extLst>
          </p:cNvPr>
          <p:cNvSpPr txBox="1"/>
          <p:nvPr/>
        </p:nvSpPr>
        <p:spPr>
          <a:xfrm>
            <a:off x="1613214" y="2315242"/>
            <a:ext cx="8762372" cy="1107996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6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很難、不可</a:t>
            </a: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能</a:t>
            </a:r>
            <a:endParaRPr kumimoji="0" lang="en-US" altLang="zh-TW" sz="66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972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639609" y="1294734"/>
            <a:ext cx="11316417" cy="255454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8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耶和華若喜悅我們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，就必將我們領進那地、、、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9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但你們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不可背叛耶和華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，也不要怕那地的居民；因為他們是我們的食物、、、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有耶和華與我們同在，不要怕他們！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546208"/>
            <a:ext cx="3877985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14:8-9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128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1028551" y="913262"/>
            <a:ext cx="1106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2277533" y="913262"/>
            <a:ext cx="3854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神的祝福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1842456" y="913262"/>
            <a:ext cx="585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+</a:t>
            </a:r>
          </a:p>
        </p:txBody>
      </p:sp>
      <p:sp>
        <p:nvSpPr>
          <p:cNvPr id="2" name="矩形 1"/>
          <p:cNvSpPr/>
          <p:nvPr/>
        </p:nvSpPr>
        <p:spPr>
          <a:xfrm>
            <a:off x="5360019" y="913262"/>
            <a:ext cx="43400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→</a:t>
            </a: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信心積極</a:t>
            </a:r>
            <a:endParaRPr kumimoji="0" lang="zh-TW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0369" y="2182450"/>
            <a:ext cx="43396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(</a:t>
            </a: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五餅二魚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)</a:t>
            </a:r>
          </a:p>
        </p:txBody>
      </p:sp>
      <p:sp>
        <p:nvSpPr>
          <p:cNvPr id="7" name="矩形 6"/>
          <p:cNvSpPr/>
          <p:nvPr/>
        </p:nvSpPr>
        <p:spPr>
          <a:xfrm>
            <a:off x="5667314" y="2182450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耶穌的祝謝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5162480" y="2182450"/>
            <a:ext cx="585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+</a:t>
            </a:r>
          </a:p>
        </p:txBody>
      </p:sp>
      <p:sp>
        <p:nvSpPr>
          <p:cNvPr id="9" name="矩形 8"/>
          <p:cNvSpPr/>
          <p:nvPr/>
        </p:nvSpPr>
        <p:spPr>
          <a:xfrm>
            <a:off x="1121991" y="3105780"/>
            <a:ext cx="50321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→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五千男人吃飽</a:t>
            </a:r>
            <a:endParaRPr kumimoji="0" lang="zh-TW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26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856855" y="780680"/>
            <a:ext cx="843032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基督徒的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信念</a:t>
            </a:r>
            <a:r>
              <a:rPr kumimoji="0" lang="zh-TW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：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萬事都互相效力叫我得益處。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               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856855" y="2381118"/>
            <a:ext cx="84303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</a:t>
            </a: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靠著那加給我力量的，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4BC7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凡事都能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做</a:t>
            </a: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。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45346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639609" y="1646426"/>
            <a:ext cx="11316417" cy="3170099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現在求主、、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照你所說過的話說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、、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耶和華不輕易發怒，並有豐盛的慈愛，赦免罪孽和過犯、、、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耶和華說：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我照著你的話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赦免了他們。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97900"/>
            <a:ext cx="5493812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14:17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、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18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、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20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301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741145" y="1347536"/>
            <a:ext cx="90766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照神說過的話說話。</a:t>
            </a:r>
            <a:endParaRPr kumimoji="0" lang="en-US" altLang="zh-TW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神就照你說的話行事</a:t>
            </a:r>
            <a:r>
              <a:rPr kumimoji="0" lang="zh-TW" altLang="zh-TW" sz="72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。</a:t>
            </a:r>
            <a:r>
              <a:rPr kumimoji="0" lang="en-US" altLang="zh-TW" sz="72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166926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2045920" y="1072374"/>
            <a:ext cx="1749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講員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: 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2045920" y="1800546"/>
            <a:ext cx="6985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" panose="02020603050405020304" pitchFamily="18" charset="0"/>
                <a:ea typeface="華康儷粗宋" panose="02020709000000000000" pitchFamily="49" charset="-120"/>
                <a:cs typeface="+mn-cs"/>
              </a:rPr>
              <a:t>I love problems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我喜歡問題</a:t>
            </a:r>
          </a:p>
        </p:txBody>
      </p:sp>
    </p:spTree>
    <p:extLst>
      <p:ext uri="{BB962C8B-B14F-4D97-AF65-F5344CB8AC3E}">
        <p14:creationId xmlns:p14="http://schemas.microsoft.com/office/powerpoint/2010/main" val="2216279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耶穌醒了，斥責風，向海說：住了吧！靜了吧！風就止住，大大的平靜了。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877985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∣馬可福音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4:39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39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他們就大大的懼怕，彼此說：這到底是誰，連風和海也聽從祂了。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877985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∣馬可福音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4:41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989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耶穌頓時心裡覺得有能力從自己身上出去，就在眾人中間轉過來，說：誰摸我的衣裳？ 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877985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∣馬可福音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5:30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728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耶穌對他說：女兒，你的信救了你，平平安安地回去吧！你的災病痊癒了。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877985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∣馬可福音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5:34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378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23303" y="1589702"/>
            <a:ext cx="10686233" cy="20774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祂對我說：我的恩典夠你用的，因為我的能力是在人的軟弱上顯得完全。所以，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我更喜歡誇自己的軟弱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，好叫基督的能力覆庇我。 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4339650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∣哥林多後書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12:9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1916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1013105" y="901249"/>
            <a:ext cx="4689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迦勒思想模式：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1017894" y="1759180"/>
            <a:ext cx="9369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266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充滿神的思想。</a:t>
            </a:r>
            <a:endParaRPr kumimoji="0" lang="en-US" altLang="zh-TW" sz="4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40000"/>
                  <a:lumOff val="60000"/>
                </a:srgbClr>
              </a:solidFill>
              <a:effectLst>
                <a:outerShdw blurRad="266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266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神成為你思想的起頭、過程、思想的結果。</a:t>
            </a:r>
          </a:p>
        </p:txBody>
      </p:sp>
    </p:spTree>
    <p:extLst>
      <p:ext uri="{BB962C8B-B14F-4D97-AF65-F5344CB8AC3E}">
        <p14:creationId xmlns:p14="http://schemas.microsoft.com/office/powerpoint/2010/main" val="3430209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856855" y="780680"/>
            <a:ext cx="843032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基督徒的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信念</a:t>
            </a:r>
            <a:r>
              <a:rPr kumimoji="0" lang="zh-TW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：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萬事都互相效力叫我得益處。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               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856855" y="2381118"/>
            <a:ext cx="84303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</a:t>
            </a: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靠著那加給我力量的，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4BC7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凡事都能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做</a:t>
            </a:r>
            <a:r>
              <a:rPr kumimoji="0" lang="zh-TW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。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4BC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1270364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3788049" y="1207850"/>
            <a:ext cx="60891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從</a:t>
            </a:r>
            <a:r>
              <a:rPr kumimoji="0" lang="zh-TW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神</a:t>
            </a: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來的</a:t>
            </a:r>
            <a:endParaRPr kumimoji="0" lang="en-US" altLang="zh-TW" sz="7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積極樂觀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3423491" y="1276583"/>
            <a:ext cx="1303479" cy="1289009"/>
            <a:chOff x="3423491" y="1276583"/>
            <a:chExt cx="1303479" cy="12890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0286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4935639" y="1207850"/>
            <a:ext cx="53894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另有</a:t>
            </a:r>
            <a:endParaRPr kumimoji="0" lang="en-US" altLang="zh-TW" sz="7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一個</a:t>
            </a:r>
            <a:r>
              <a:rPr kumimoji="0" lang="zh-TW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心志</a:t>
            </a:r>
            <a:endParaRPr kumimoji="0" lang="zh-TW" altLang="en-US" sz="7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3423491" y="1276583"/>
            <a:ext cx="1303479" cy="1289009"/>
            <a:chOff x="3423491" y="1276583"/>
            <a:chExt cx="1303479" cy="12890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7773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383225"/>
            <a:ext cx="10819768" cy="20774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惟獨我的僕人迦勒，因他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另有一個心志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，專一跟從我，我就把他領進他所去過的那地；他的後裔也必得那地為業。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565873"/>
            <a:ext cx="3647152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14:24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8434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4566664" y="1347459"/>
            <a:ext cx="6985624" cy="25853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" panose="02020603050405020304" pitchFamily="18" charset="0"/>
                <a:ea typeface="華康儷粗宋" panose="02020709000000000000" pitchFamily="49" charset="-120"/>
                <a:cs typeface="+mn-cs"/>
              </a:rPr>
              <a:t>Spirit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" panose="02020603050405020304" pitchFamily="18" charset="0"/>
                <a:ea typeface="華康儷粗宋" panose="02020709000000000000" pitchFamily="49" charset="-120"/>
                <a:cs typeface="+mn-cs"/>
              </a:rPr>
              <a:t>Attitude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" panose="02020603050405020304" pitchFamily="18" charset="0"/>
                <a:ea typeface="華康儷粗宋" panose="02020709000000000000" pitchFamily="49" charset="-120"/>
                <a:cs typeface="+mn-cs"/>
              </a:rPr>
              <a:t>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態度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" panose="02020603050405020304" pitchFamily="18" charset="0"/>
                <a:ea typeface="華康儷粗宋" panose="02020709000000000000" pitchFamily="49" charset="-120"/>
                <a:cs typeface="+mn-cs"/>
              </a:rPr>
              <a:t>Mind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" panose="02020603050405020304" pitchFamily="18" charset="0"/>
                <a:ea typeface="華康儷粗宋" panose="02020709000000000000" pitchFamily="49" charset="-120"/>
                <a:cs typeface="+mn-cs"/>
              </a:rPr>
              <a:t>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心思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3DBC3A5-5473-40D1-B7EB-4F766C4D612F}"/>
              </a:ext>
            </a:extLst>
          </p:cNvPr>
          <p:cNvSpPr txBox="1"/>
          <p:nvPr/>
        </p:nvSpPr>
        <p:spPr>
          <a:xfrm>
            <a:off x="1682852" y="1347459"/>
            <a:ext cx="24193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心志</a:t>
            </a: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7D803B2-EC6B-4722-BA1F-1388E2DEBB65}"/>
              </a:ext>
            </a:extLst>
          </p:cNvPr>
          <p:cNvSpPr/>
          <p:nvPr/>
        </p:nvSpPr>
        <p:spPr>
          <a:xfrm>
            <a:off x="1520927" y="1422648"/>
            <a:ext cx="2743200" cy="1446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704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我立了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志向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，不在基督的名被稱過的地方傳福音、、、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647152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∣羅馬書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15:20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9413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881487" y="838019"/>
            <a:ext cx="9991023" cy="2308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雅比斯：</a:t>
            </a:r>
            <a:r>
              <a:rPr kumimoji="0" lang="zh-TW" altLang="zh-TW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擴張我的境界。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倪柝聲：</a:t>
            </a:r>
            <a:r>
              <a:rPr kumimoji="0" lang="zh-TW" altLang="zh-TW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為己無所求為神求萬事。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布永康：</a:t>
            </a:r>
            <a:r>
              <a:rPr kumimoji="0" lang="zh-TW" altLang="zh-TW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給我一百萬靈魂。</a:t>
            </a:r>
          </a:p>
        </p:txBody>
      </p:sp>
    </p:spTree>
    <p:extLst>
      <p:ext uri="{BB962C8B-B14F-4D97-AF65-F5344CB8AC3E}">
        <p14:creationId xmlns:p14="http://schemas.microsoft.com/office/powerpoint/2010/main" val="162303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哈拿、、、許願說、、、你若、、、賜我一個兒子，我必使他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終身歸與耶和華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、、、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5032147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∣撒母耳記上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1:10-11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5359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我又聽見主的聲音說：我可以差遣誰呢？誰肯為我們去呢？、、、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647152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∣以賽亞書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6:8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4800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803732" y="1777648"/>
            <a:ext cx="1031832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眾人彼此說：我們不如立一個首領回埃及去吧。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416320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14:4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2112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255405"/>
            <a:ext cx="10686233" cy="273921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10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羅得舉目看見約但河的全平原，直到瑣珥，都是滋潤的、、、如同耶和華的園子、、、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11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於是羅得選擇約但河的全平原，往東遷移；他們就彼此分離了。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516712"/>
            <a:ext cx="4339650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∣創世記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13:10-11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5830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20774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11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四王就把所多瑪和蛾摩拉所有的財物、、、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12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又把、、、羅得和羅得的財物擄掠去了。當時羅得正住在所多瑪。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4570482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∣創世記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14:11-12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774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耶和華的眼目遍察全地，要顯大能幫助向他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心存誠實的人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、、、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877985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∣歷代志下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16:9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2017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2856063" y="1010621"/>
            <a:ext cx="7641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從</a:t>
            </a: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神</a:t>
            </a: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來的積極樂觀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1955176" y="1196113"/>
            <a:ext cx="1303479" cy="1289009"/>
            <a:chOff x="3423491" y="1276583"/>
            <a:chExt cx="1303479" cy="12890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一</a:t>
              </a:r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3504543" y="2210950"/>
            <a:ext cx="7339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另有一個</a:t>
            </a: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心志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2033247" y="2429152"/>
            <a:ext cx="1303479" cy="1289009"/>
            <a:chOff x="3423491" y="1276583"/>
            <a:chExt cx="1303479" cy="128900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11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4497489" y="1729262"/>
            <a:ext cx="53894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專一跟從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2985341" y="1848083"/>
            <a:ext cx="1303479" cy="1289009"/>
            <a:chOff x="3423491" y="1276583"/>
            <a:chExt cx="1303479" cy="12890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77577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42966" y="1648695"/>
            <a:ext cx="10819769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惟獨我的僕人迦勒，因他另有一個心志，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專一跟從我</a:t>
            </a: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、、、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3647152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∣民數記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14:24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1786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4281529" y="1467160"/>
            <a:ext cx="6985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" panose="02020603050405020304" pitchFamily="18" charset="0"/>
                <a:ea typeface="華康儷粗宋" panose="02020709000000000000" pitchFamily="49" charset="-120"/>
                <a:cs typeface="+mn-cs"/>
              </a:rPr>
              <a:t>followed me fully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40000"/>
                    <a:lumOff val="6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全心跟從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3DBC3A5-5473-40D1-B7EB-4F766C4D612F}"/>
              </a:ext>
            </a:extLst>
          </p:cNvPr>
          <p:cNvSpPr txBox="1"/>
          <p:nvPr/>
        </p:nvSpPr>
        <p:spPr>
          <a:xfrm>
            <a:off x="1299087" y="943940"/>
            <a:ext cx="24193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專一</a:t>
            </a: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跟從</a:t>
            </a: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7D803B2-EC6B-4722-BA1F-1388E2DEBB65}"/>
              </a:ext>
            </a:extLst>
          </p:cNvPr>
          <p:cNvSpPr/>
          <p:nvPr/>
        </p:nvSpPr>
        <p:spPr>
          <a:xfrm>
            <a:off x="1137162" y="1029359"/>
            <a:ext cx="2743200" cy="280076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9066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754053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求你將耶和華那日應許我的這山地給我、、、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4108817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r>
              <a:rPr kumimoji="0" lang="zh-TW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約書亞記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14:12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2109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697856"/>
            <a:ext cx="10686233" cy="14157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求你將耶和華那日應許我的這山地給我；那裡有亞衲族人，並寬大堅固的城、、、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4108817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r>
              <a:rPr kumimoji="0" lang="zh-TW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約書亞記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14:12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5291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7E6EED-3306-E8FA-9858-0ED86212C497}"/>
              </a:ext>
            </a:extLst>
          </p:cNvPr>
          <p:cNvSpPr txBox="1"/>
          <p:nvPr/>
        </p:nvSpPr>
        <p:spPr>
          <a:xfrm>
            <a:off x="733135" y="1589701"/>
            <a:ext cx="10686233" cy="20774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472201"/>
                </a:solidFill>
                <a:effectLst>
                  <a:glow rad="127000">
                    <a:prstClr val="white">
                      <a:alpha val="90000"/>
                    </a:prstClr>
                  </a:glo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所以希伯崙作了基尼洗族耶孚尼的兒子迦勒的產業，直到今日，因為他專心跟從耶和華─以色列的神。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srgbClr val="472201"/>
              </a:solidFill>
              <a:effectLst>
                <a:glow rad="127000">
                  <a:prstClr val="white">
                    <a:alpha val="90000"/>
                  </a:prstClr>
                </a:glo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8FC6F5-708E-465A-E944-B740A137073C}"/>
              </a:ext>
            </a:extLst>
          </p:cNvPr>
          <p:cNvSpPr txBox="1"/>
          <p:nvPr/>
        </p:nvSpPr>
        <p:spPr>
          <a:xfrm>
            <a:off x="639609" y="811679"/>
            <a:ext cx="4339650" cy="646331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r>
              <a:rPr kumimoji="0" lang="zh-TW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約書亞記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</a:t>
            </a:r>
            <a:r>
              <a:rPr kumimoji="0" lang="zh-TW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：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14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∣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3365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655345" y="607174"/>
            <a:ext cx="1131051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他看來老年不是漸漸衰退，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而是立志於更大的成就。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不是走下坡，而是攀登另一個高峰。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他的生命穩定的繼續前行，</a:t>
            </a:r>
            <a:endParaRPr kumimoji="0" lang="en-US" altLang="zh-TW" sz="4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華康儷粗宋" panose="02020709000000000000" pitchFamily="49" charset="-120"/>
              <a:ea typeface="華康儷粗宋" panose="02020709000000000000" pitchFamily="49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但不是趨向毀滅，而是達到頂峰。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他最後的年日反而是他最精彩的年日。</a:t>
            </a:r>
          </a:p>
        </p:txBody>
      </p:sp>
    </p:spTree>
    <p:extLst>
      <p:ext uri="{BB962C8B-B14F-4D97-AF65-F5344CB8AC3E}">
        <p14:creationId xmlns:p14="http://schemas.microsoft.com/office/powerpoint/2010/main" val="4339003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2856063" y="1010621"/>
            <a:ext cx="7641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從</a:t>
            </a: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神</a:t>
            </a: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來的積極樂觀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1955176" y="1196113"/>
            <a:ext cx="1303479" cy="1289009"/>
            <a:chOff x="3423491" y="1276583"/>
            <a:chExt cx="1303479" cy="12890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一</a:t>
              </a:r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3504543" y="2210950"/>
            <a:ext cx="7339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另有一個</a:t>
            </a: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心志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2033247" y="2429152"/>
            <a:ext cx="1303479" cy="1289009"/>
            <a:chOff x="3423491" y="1276583"/>
            <a:chExt cx="1303479" cy="128900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二</a:t>
              </a:r>
            </a:p>
          </p:txBody>
        </p:sp>
      </p:grp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1E38D9E-1DBD-63B0-0EE1-D3FD28803351}"/>
              </a:ext>
            </a:extLst>
          </p:cNvPr>
          <p:cNvSpPr txBox="1"/>
          <p:nvPr/>
        </p:nvSpPr>
        <p:spPr>
          <a:xfrm>
            <a:off x="3543524" y="3445590"/>
            <a:ext cx="5389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華康儷粗宋" panose="02020709000000000000" pitchFamily="49" charset="-120"/>
                <a:ea typeface="華康儷粗宋" panose="02020709000000000000" pitchFamily="49" charset="-120"/>
                <a:cs typeface="+mn-cs"/>
              </a:rPr>
              <a:t>專一跟從</a:t>
            </a: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463D50F2-E423-4344-8A74-3E8C2A3BEFEC}"/>
              </a:ext>
            </a:extLst>
          </p:cNvPr>
          <p:cNvGrpSpPr/>
          <p:nvPr/>
        </p:nvGrpSpPr>
        <p:grpSpPr>
          <a:xfrm>
            <a:off x="2072282" y="3663017"/>
            <a:ext cx="1303479" cy="1289009"/>
            <a:chOff x="3423491" y="1276583"/>
            <a:chExt cx="1303479" cy="1289009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6C276E0-3E25-4F3A-95E7-C0A74962E5BC}"/>
                </a:ext>
              </a:extLst>
            </p:cNvPr>
            <p:cNvSpPr/>
            <p:nvPr/>
          </p:nvSpPr>
          <p:spPr>
            <a:xfrm rot="1040798">
              <a:off x="3423491" y="1504949"/>
              <a:ext cx="1210100" cy="106064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A0CDAF4B-2DE9-4F51-8939-D698993D76C1}"/>
                </a:ext>
              </a:extLst>
            </p:cNvPr>
            <p:cNvSpPr txBox="1"/>
            <p:nvPr/>
          </p:nvSpPr>
          <p:spPr>
            <a:xfrm rot="21007021">
              <a:off x="3501562" y="1276583"/>
              <a:ext cx="1225408" cy="1015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華康儷粗宋" panose="02020709000000000000" pitchFamily="49" charset="-120"/>
                  <a:ea typeface="華康儷粗宋" panose="02020709000000000000" pitchFamily="49" charset="-120"/>
                  <a:cs typeface="+mn-cs"/>
                </a:rPr>
                <a:t>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0949411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11533</TotalTime>
  <Words>2296</Words>
  <Application>Microsoft Office PowerPoint</Application>
  <PresentationFormat>Widescreen</PresentationFormat>
  <Paragraphs>151</Paragraphs>
  <Slides>57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57</vt:i4>
      </vt:variant>
    </vt:vector>
  </HeadingPairs>
  <TitlesOfParts>
    <vt:vector size="71" baseType="lpstr">
      <vt:lpstr>DFKai-SB</vt:lpstr>
      <vt:lpstr>華康儷粗宋</vt:lpstr>
      <vt:lpstr>華康儷粗宋(P)</vt:lpstr>
      <vt:lpstr>Arial</vt:lpstr>
      <vt:lpstr>Calibri</vt:lpstr>
      <vt:lpstr>Calibri Light</vt:lpstr>
      <vt:lpstr>Cambria</vt:lpstr>
      <vt:lpstr>Century</vt:lpstr>
      <vt:lpstr>Century Gothic</vt:lpstr>
      <vt:lpstr>Times</vt:lpstr>
      <vt:lpstr>14_Default Design</vt:lpstr>
      <vt:lpstr>Office 佈景主題</vt:lpstr>
      <vt:lpstr>1_Office 佈景主題</vt:lpstr>
      <vt:lpstr>2_Office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786</cp:revision>
  <cp:lastPrinted>2020-09-23T16:34:05Z</cp:lastPrinted>
  <dcterms:created xsi:type="dcterms:W3CDTF">2015-02-24T04:35:26Z</dcterms:created>
  <dcterms:modified xsi:type="dcterms:W3CDTF">2024-05-27T06:39:00Z</dcterms:modified>
</cp:coreProperties>
</file>