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12039" r:id="rId3"/>
    <p:sldId id="317" r:id="rId4"/>
    <p:sldId id="319" r:id="rId5"/>
    <p:sldId id="333" r:id="rId6"/>
    <p:sldId id="334" r:id="rId7"/>
    <p:sldId id="318" r:id="rId8"/>
    <p:sldId id="327" r:id="rId9"/>
    <p:sldId id="322" r:id="rId10"/>
    <p:sldId id="326" r:id="rId11"/>
    <p:sldId id="331" r:id="rId12"/>
    <p:sldId id="323" r:id="rId13"/>
    <p:sldId id="332" r:id="rId14"/>
    <p:sldId id="335" r:id="rId15"/>
    <p:sldId id="324" r:id="rId16"/>
    <p:sldId id="320" r:id="rId17"/>
    <p:sldId id="316" r:id="rId18"/>
    <p:sldId id="680" r:id="rId19"/>
    <p:sldId id="12148" r:id="rId20"/>
    <p:sldId id="12324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7/22/2024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46747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89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01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9791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767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4822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07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20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82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54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59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zh-CN" altLang="en-US"/>
              <a:t>单击图标添加表格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53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9306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8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70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86905/cross-005-by-inky201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8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302858"/>
            <a:ext cx="10360152" cy="6156184"/>
          </a:xfrm>
        </p:spPr>
        <p:txBody>
          <a:bodyPr anchor="ctr"/>
          <a:lstStyle/>
          <a:p>
            <a:r>
              <a:rPr lang="zh-TW" altLang="en-US" sz="8000" b="1" dirty="0">
                <a:solidFill>
                  <a:srgbClr val="C00000"/>
                </a:solidFill>
              </a:rPr>
              <a:t>信  心</a:t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>
                <a:solidFill>
                  <a:srgbClr val="C00000"/>
                </a:solidFill>
              </a:rPr>
              <a:t>Faith</a:t>
            </a:r>
            <a:br>
              <a:rPr lang="en-US" sz="2400" dirty="0">
                <a:solidFill>
                  <a:srgbClr val="C00000"/>
                </a:solidFill>
              </a:rPr>
            </a:br>
            <a:br>
              <a:rPr lang="en-US" sz="8000" dirty="0">
                <a:solidFill>
                  <a:srgbClr val="C00000"/>
                </a:solidFill>
              </a:rPr>
            </a:br>
            <a:r>
              <a:rPr lang="zh-TW" altLang="en-US" sz="4000" b="1" dirty="0">
                <a:solidFill>
                  <a:srgbClr val="C00000"/>
                </a:solidFill>
              </a:rPr>
              <a:t>蘇熙朝 弟兄</a:t>
            </a:r>
            <a:br>
              <a:rPr lang="en-US" altLang="zh-TW" sz="4000" b="1" dirty="0">
                <a:solidFill>
                  <a:srgbClr val="C00000"/>
                </a:solidFill>
              </a:rPr>
            </a:br>
            <a:r>
              <a:rPr lang="en-US" altLang="zh-TW" sz="3600" dirty="0">
                <a:solidFill>
                  <a:srgbClr val="C00000"/>
                </a:solidFill>
              </a:rPr>
              <a:t>July 21, 2024</a:t>
            </a:r>
            <a:endParaRPr lang="en-US" sz="8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663DE4-9D5E-F62D-EBF7-28F16146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7200" b="1" dirty="0">
                <a:solidFill>
                  <a:srgbClr val="0070C0"/>
                </a:solidFill>
              </a:rPr>
              <a:t>信就是所望之事的实底</a:t>
            </a:r>
            <a:br>
              <a:rPr lang="en-US" altLang="zh-TW" sz="7200" b="1" dirty="0">
                <a:solidFill>
                  <a:srgbClr val="0070C0"/>
                </a:solidFill>
              </a:rPr>
            </a:br>
            <a:r>
              <a:rPr lang="zh-TW" altLang="en-US" sz="7200" b="1" dirty="0">
                <a:solidFill>
                  <a:srgbClr val="0070C0"/>
                </a:solidFill>
              </a:rPr>
              <a:t>是未见之事的确据</a:t>
            </a:r>
            <a:endParaRPr lang="en-US" sz="7200" b="1" dirty="0">
              <a:solidFill>
                <a:srgbClr val="0070C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5B41FC-6371-7D18-F594-7CCFC5854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‭‭</a:t>
            </a:r>
            <a:r>
              <a:rPr lang="zh-CN" altLang="en-US" b="1" dirty="0">
                <a:solidFill>
                  <a:srgbClr val="0070C0"/>
                </a:solidFill>
              </a:rPr>
              <a:t>希伯来书‬ ‭</a:t>
            </a:r>
            <a:r>
              <a:rPr lang="en-US" altLang="zh-CN" b="1" dirty="0">
                <a:solidFill>
                  <a:srgbClr val="0070C0"/>
                </a:solidFill>
              </a:rPr>
              <a:t>11‬:‭1‬ </a:t>
            </a:r>
            <a:r>
              <a:rPr lang="en-US" altLang="zh-CN" sz="4400" b="1" i="0" dirty="0">
                <a:solidFill>
                  <a:srgbClr val="FFC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‭</a:t>
            </a:r>
            <a:endParaRPr lang="en-US" sz="4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3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E4874-78CF-51F7-55D8-D02ABEED1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0" y="1622932"/>
            <a:ext cx="10360152" cy="4123817"/>
          </a:xfrm>
        </p:spPr>
        <p:txBody>
          <a:bodyPr/>
          <a:lstStyle/>
          <a:p>
            <a:pPr algn="l"/>
            <a:r>
              <a:rPr lang="en-US" altLang="zh-TW" sz="3200" dirty="0">
                <a:solidFill>
                  <a:srgbClr val="0070C0"/>
                </a:solidFill>
              </a:rPr>
              <a:t>8</a:t>
            </a:r>
            <a:r>
              <a:rPr lang="zh-CN" altLang="en-US" sz="3200" dirty="0">
                <a:solidFill>
                  <a:srgbClr val="0070C0"/>
                </a:solidFill>
              </a:rPr>
              <a:t>亚伯拉罕因着信，蒙召的时候就遵命出去，往将来要得</a:t>
            </a:r>
            <a:r>
              <a:rPr lang="zh-TW" altLang="en-US" sz="3200" dirty="0">
                <a:solidFill>
                  <a:srgbClr val="0070C0"/>
                </a:solidFill>
              </a:rPr>
              <a:t> </a:t>
            </a:r>
            <a:br>
              <a:rPr lang="en-US" altLang="zh-TW" sz="3200" dirty="0">
                <a:solidFill>
                  <a:srgbClr val="0070C0"/>
                </a:solidFill>
              </a:rPr>
            </a:br>
            <a:r>
              <a:rPr lang="zh-TW" altLang="en-US" sz="3200" dirty="0">
                <a:solidFill>
                  <a:srgbClr val="0070C0"/>
                </a:solidFill>
              </a:rPr>
              <a:t>   </a:t>
            </a:r>
            <a:r>
              <a:rPr lang="zh-CN" altLang="en-US" sz="3200" dirty="0">
                <a:solidFill>
                  <a:srgbClr val="0070C0"/>
                </a:solidFill>
              </a:rPr>
              <a:t>为业的地方去；出去的时候，还不知往哪里去。 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en-US" altLang="zh-CN" sz="3200" dirty="0">
                <a:solidFill>
                  <a:srgbClr val="0070C0"/>
                </a:solidFill>
              </a:rPr>
              <a:t>9 </a:t>
            </a:r>
            <a:r>
              <a:rPr lang="zh-CN" altLang="en-US" sz="3200" dirty="0">
                <a:solidFill>
                  <a:srgbClr val="0070C0"/>
                </a:solidFill>
              </a:rPr>
              <a:t>他因着信，就在所应许之地作客，好像在异地居住帐篷，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zh-TW" altLang="en-US" sz="3200" dirty="0">
                <a:solidFill>
                  <a:srgbClr val="0070C0"/>
                </a:solidFill>
              </a:rPr>
              <a:t>    </a:t>
            </a:r>
            <a:r>
              <a:rPr lang="zh-CN" altLang="en-US" sz="3200" dirty="0">
                <a:solidFill>
                  <a:srgbClr val="0070C0"/>
                </a:solidFill>
              </a:rPr>
              <a:t>与那同蒙一个应许的以撒、雅各一样。 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en-US" altLang="zh-CN" sz="3200" dirty="0">
                <a:solidFill>
                  <a:srgbClr val="0070C0"/>
                </a:solidFill>
              </a:rPr>
              <a:t>10 </a:t>
            </a:r>
            <a:r>
              <a:rPr lang="zh-CN" altLang="en-US" sz="3200" dirty="0">
                <a:solidFill>
                  <a:srgbClr val="0070C0"/>
                </a:solidFill>
              </a:rPr>
              <a:t>因为他等候那座有根基的城，就是神所经营、所建造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zh-TW" altLang="en-US" sz="3200" dirty="0">
                <a:solidFill>
                  <a:srgbClr val="0070C0"/>
                </a:solidFill>
              </a:rPr>
              <a:t>       </a:t>
            </a:r>
            <a:r>
              <a:rPr lang="zh-CN" altLang="en-US" sz="3200" dirty="0">
                <a:solidFill>
                  <a:srgbClr val="0070C0"/>
                </a:solidFill>
              </a:rPr>
              <a:t>的。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zh-CN" altLang="en-US" sz="3200" dirty="0">
                <a:solidFill>
                  <a:srgbClr val="0070C0"/>
                </a:solidFill>
              </a:rPr>
              <a:t> </a:t>
            </a:r>
            <a:r>
              <a:rPr lang="en-US" altLang="zh-CN" sz="3200" dirty="0">
                <a:solidFill>
                  <a:srgbClr val="0070C0"/>
                </a:solidFill>
              </a:rPr>
              <a:t>11 </a:t>
            </a:r>
            <a:r>
              <a:rPr lang="zh-CN" altLang="en-US" sz="3200" dirty="0">
                <a:solidFill>
                  <a:srgbClr val="0070C0"/>
                </a:solidFill>
              </a:rPr>
              <a:t>因着信，连撒拉自己，虽然过了生育的岁数，还能怀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zh-TW" altLang="en-US" sz="3200" dirty="0">
                <a:solidFill>
                  <a:srgbClr val="0070C0"/>
                </a:solidFill>
              </a:rPr>
              <a:t>       </a:t>
            </a:r>
            <a:r>
              <a:rPr lang="zh-CN" altLang="en-US" sz="3200" dirty="0">
                <a:solidFill>
                  <a:srgbClr val="0070C0"/>
                </a:solidFill>
              </a:rPr>
              <a:t>孕，因她以为那应许她的是可信的。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zh-CN" altLang="en-US" sz="3200" dirty="0">
                <a:solidFill>
                  <a:srgbClr val="0070C0"/>
                </a:solidFill>
              </a:rPr>
              <a:t> </a:t>
            </a:r>
            <a:r>
              <a:rPr lang="en-US" altLang="zh-CN" sz="3200" dirty="0">
                <a:solidFill>
                  <a:srgbClr val="0070C0"/>
                </a:solidFill>
              </a:rPr>
              <a:t>12 </a:t>
            </a:r>
            <a:r>
              <a:rPr lang="zh-CN" altLang="en-US" sz="3200" dirty="0">
                <a:solidFill>
                  <a:srgbClr val="0070C0"/>
                </a:solidFill>
              </a:rPr>
              <a:t>所以从一个仿佛已死的人就生出子孙，如同天上的星</a:t>
            </a:r>
            <a:br>
              <a:rPr lang="en-US" altLang="zh-CN" sz="3200" dirty="0">
                <a:solidFill>
                  <a:srgbClr val="0070C0"/>
                </a:solidFill>
              </a:rPr>
            </a:br>
            <a:r>
              <a:rPr lang="zh-TW" altLang="en-US" sz="3200" dirty="0">
                <a:solidFill>
                  <a:srgbClr val="0070C0"/>
                </a:solidFill>
              </a:rPr>
              <a:t>       </a:t>
            </a:r>
            <a:r>
              <a:rPr lang="zh-CN" altLang="en-US" sz="3200" dirty="0">
                <a:solidFill>
                  <a:srgbClr val="0070C0"/>
                </a:solidFill>
              </a:rPr>
              <a:t>那样众多，海边的沙那样无数。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513A52-733D-C40B-4BAB-EB5619A0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83964" y="231775"/>
            <a:ext cx="8109772" cy="1196975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+mj-lt"/>
              </a:rPr>
              <a:t>希伯来书 </a:t>
            </a:r>
            <a:r>
              <a:rPr lang="en-US" altLang="zh-TW" sz="4000" dirty="0">
                <a:solidFill>
                  <a:srgbClr val="C00000"/>
                </a:solidFill>
                <a:latin typeface="+mj-lt"/>
              </a:rPr>
              <a:t>11 </a:t>
            </a:r>
            <a:r>
              <a:rPr lang="zh-TW" altLang="en-US" sz="4000" dirty="0">
                <a:solidFill>
                  <a:srgbClr val="C00000"/>
                </a:solidFill>
                <a:latin typeface="+mj-lt"/>
              </a:rPr>
              <a:t>章的例子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70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E5D622-5776-D86E-910C-4920970E5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686050"/>
            <a:ext cx="10360152" cy="2843784"/>
          </a:xfrm>
        </p:spPr>
        <p:txBody>
          <a:bodyPr/>
          <a:lstStyle/>
          <a:p>
            <a:pPr algn="l"/>
            <a:r>
              <a:rPr lang="zh-CN" altLang="en-US" sz="3600">
                <a:solidFill>
                  <a:srgbClr val="C00000"/>
                </a:solidFill>
              </a:rPr>
              <a:t>以色列人因信过红海</a:t>
            </a:r>
            <a:br>
              <a:rPr lang="zh-CN" altLang="en-US" sz="3600" dirty="0"/>
            </a:br>
            <a:r>
              <a:rPr lang="en-US" altLang="zh-CN" sz="3600"/>
              <a:t>29 </a:t>
            </a:r>
            <a:r>
              <a:rPr lang="zh-CN" altLang="en-US" sz="3600"/>
              <a:t>他们因着信，过红海如行干地；埃及人试着要</a:t>
            </a:r>
            <a:br>
              <a:rPr lang="en-US" altLang="zh-CN" sz="3600" dirty="0"/>
            </a:br>
            <a:r>
              <a:rPr lang="zh-TW" altLang="en-US" sz="3600"/>
              <a:t>       </a:t>
            </a:r>
            <a:r>
              <a:rPr lang="zh-CN" altLang="en-US" sz="3600"/>
              <a:t>过去，就被吞灭了。 </a:t>
            </a:r>
            <a:br>
              <a:rPr lang="en-US" altLang="zh-CN" sz="3600" dirty="0"/>
            </a:br>
            <a:r>
              <a:rPr lang="en-US" altLang="zh-CN" sz="3600"/>
              <a:t>30 </a:t>
            </a:r>
            <a:r>
              <a:rPr lang="zh-CN" altLang="en-US" sz="3600"/>
              <a:t>以色列人因着信，围绕耶利哥城七日，城墙就</a:t>
            </a:r>
            <a:r>
              <a:rPr lang="zh-TW" altLang="en-US" sz="3600"/>
              <a:t>    </a:t>
            </a:r>
            <a:br>
              <a:rPr lang="en-US" altLang="zh-TW" sz="3600" dirty="0"/>
            </a:br>
            <a:r>
              <a:rPr lang="zh-TW" altLang="en-US" sz="3600" dirty="0"/>
              <a:t>       </a:t>
            </a:r>
            <a:r>
              <a:rPr lang="zh-CN" altLang="en-US" sz="3600" dirty="0"/>
              <a:t>倒塌了。 </a:t>
            </a:r>
            <a:br>
              <a:rPr lang="en-US" altLang="zh-CN" sz="3600" dirty="0"/>
            </a:br>
            <a:r>
              <a:rPr lang="en-US" altLang="zh-CN" sz="3600" dirty="0"/>
              <a:t>31 </a:t>
            </a:r>
            <a:r>
              <a:rPr lang="zh-CN" altLang="en-US" sz="3600"/>
              <a:t>妓女喇合因着信，曾和和平平地接待探子，就不</a:t>
            </a:r>
            <a:br>
              <a:rPr lang="en-US" altLang="zh-CN" sz="3600" dirty="0"/>
            </a:br>
            <a:r>
              <a:rPr lang="zh-TW" altLang="en-US" sz="3600"/>
              <a:t>      </a:t>
            </a:r>
            <a:r>
              <a:rPr lang="zh-CN" altLang="en-US" sz="3600"/>
              <a:t>与那些不顺从的人一同灭亡。</a:t>
            </a:r>
            <a:br>
              <a:rPr lang="zh-CN" altLang="en-US" sz="3600"/>
            </a:br>
            <a:endParaRPr lang="en-US" sz="3600" dirty="0"/>
          </a:p>
        </p:txBody>
      </p:sp>
      <p:sp>
        <p:nvSpPr>
          <p:cNvPr id="4" name="文本占位符 2">
            <a:extLst>
              <a:ext uri="{FF2B5EF4-FFF2-40B4-BE49-F238E27FC236}">
                <a16:creationId xmlns:a16="http://schemas.microsoft.com/office/drawing/2014/main" id="{7559E609-C441-C596-6F21-6C2A7A7EEF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83964" y="295275"/>
            <a:ext cx="8109772" cy="1196975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+mj-lt"/>
              </a:rPr>
              <a:t>希伯来书 </a:t>
            </a:r>
            <a:r>
              <a:rPr lang="en-US" altLang="zh-TW" sz="4000" dirty="0">
                <a:solidFill>
                  <a:srgbClr val="C00000"/>
                </a:solidFill>
                <a:latin typeface="+mj-lt"/>
              </a:rPr>
              <a:t>11 </a:t>
            </a:r>
            <a:r>
              <a:rPr lang="zh-TW" altLang="en-US" sz="4000" dirty="0">
                <a:solidFill>
                  <a:srgbClr val="C00000"/>
                </a:solidFill>
                <a:latin typeface="+mj-lt"/>
              </a:rPr>
              <a:t>章的例子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804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756483F-1CF7-CEF3-B827-1DD5ACE8BB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114" y="2298700"/>
            <a:ext cx="8109772" cy="417195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kumimoji="0" lang="en-US" altLang="en-US" sz="440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  <a:t>人非有信，就不能得神的喜悦</a:t>
            </a:r>
            <a:br>
              <a:rPr kumimoji="0" lang="en-US" altLang="en-US" sz="44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</a:br>
            <a:r>
              <a:rPr kumimoji="0" lang="en-US" altLang="en-US" sz="440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  <a:t>因为到神面前来的人必须信有神</a:t>
            </a:r>
            <a:br>
              <a:rPr kumimoji="0" lang="en-US" altLang="en-US" sz="44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</a:br>
            <a:r>
              <a:rPr kumimoji="0" lang="en-US" altLang="en-US" sz="440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  <a:t>且信他赏赐那寻求他的人</a:t>
            </a:r>
            <a:r>
              <a:rPr kumimoji="0" lang="en-US" altLang="en-US" sz="44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</a:rPr>
              <a:t> </a:t>
            </a:r>
            <a:endParaRPr lang="en-US" altLang="zh-CN" sz="4400" b="1" dirty="0">
              <a:solidFill>
                <a:srgbClr val="0070C0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4400" b="1" dirty="0">
                <a:solidFill>
                  <a:srgbClr val="0070C0"/>
                </a:solidFill>
                <a:latin typeface="+mj-lt"/>
              </a:rPr>
              <a:t>希伯来书</a:t>
            </a:r>
            <a:r>
              <a:rPr lang="en-US" altLang="zh-CN" sz="4400" dirty="0">
                <a:solidFill>
                  <a:srgbClr val="0070C0"/>
                </a:solidFill>
                <a:latin typeface="+mj-lt"/>
              </a:rPr>
              <a:t>11:6</a:t>
            </a:r>
            <a:endParaRPr lang="en-US" sz="4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9F6AD66-5A2F-8027-E220-5A7349C9D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32150" y="671762"/>
            <a:ext cx="5360763" cy="118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5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為什麼要有信心</a:t>
            </a:r>
            <a:r>
              <a:rPr kumimoji="0" lang="en-US" altLang="zh-TW" sz="5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?</a:t>
            </a:r>
            <a:endParaRPr kumimoji="0" lang="en-US" altLang="en-US" sz="54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6556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FD9BD-5416-EF99-A727-C4FADD04A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765300"/>
            <a:ext cx="10360152" cy="4254500"/>
          </a:xfrm>
        </p:spPr>
        <p:txBody>
          <a:bodyPr/>
          <a:lstStyle/>
          <a:p>
            <a:pPr algn="l"/>
            <a:br>
              <a:rPr lang="en-US" altLang="zh-TW" sz="6600" dirty="0">
                <a:solidFill>
                  <a:srgbClr val="0070C0"/>
                </a:solidFill>
              </a:rPr>
            </a:br>
            <a:br>
              <a:rPr lang="en-US" altLang="zh-TW" sz="6600" dirty="0">
                <a:solidFill>
                  <a:srgbClr val="0070C0"/>
                </a:solidFill>
              </a:rPr>
            </a:br>
            <a:br>
              <a:rPr lang="en-US" altLang="zh-TW" sz="6600" dirty="0">
                <a:solidFill>
                  <a:srgbClr val="0070C0"/>
                </a:solidFill>
              </a:rPr>
            </a:br>
            <a:br>
              <a:rPr lang="en-US" altLang="zh-TW" sz="6600" b="1" dirty="0">
                <a:solidFill>
                  <a:srgbClr val="0070C0"/>
                </a:solidFill>
              </a:rPr>
            </a:br>
            <a:r>
              <a:rPr lang="zh-TW" altLang="en-US" sz="6600" dirty="0">
                <a:solidFill>
                  <a:srgbClr val="0070C0"/>
                </a:solidFill>
              </a:rPr>
              <a:t>信道是从听道来的</a:t>
            </a:r>
            <a:br>
              <a:rPr lang="en-US" altLang="zh-TW" sz="6600" dirty="0">
                <a:solidFill>
                  <a:srgbClr val="0070C0"/>
                </a:solidFill>
              </a:rPr>
            </a:br>
            <a:r>
              <a:rPr lang="zh-TW" altLang="en-US" sz="6600" dirty="0">
                <a:solidFill>
                  <a:srgbClr val="0070C0"/>
                </a:solidFill>
              </a:rPr>
              <a:t>听道是从基督的话来的</a:t>
            </a:r>
            <a:br>
              <a:rPr lang="en-US" altLang="zh-TW" sz="6600" dirty="0">
                <a:solidFill>
                  <a:srgbClr val="0070C0"/>
                </a:solidFill>
              </a:rPr>
            </a:br>
            <a:r>
              <a:rPr lang="en-US" altLang="zh-TW" sz="4400" dirty="0">
                <a:solidFill>
                  <a:srgbClr val="0070C0"/>
                </a:solidFill>
                <a:latin typeface="Google Sans"/>
              </a:rPr>
              <a:t>F</a:t>
            </a:r>
            <a:r>
              <a:rPr lang="en-US" sz="4400" b="0" i="0" dirty="0">
                <a:solidFill>
                  <a:srgbClr val="0070C0"/>
                </a:solidFill>
                <a:effectLst/>
                <a:latin typeface="Google Sans"/>
              </a:rPr>
              <a:t>aith comes from hearing, and hearing through the word of Christ</a:t>
            </a:r>
            <a:br>
              <a:rPr lang="en-US" sz="4400" b="0" i="0" dirty="0">
                <a:solidFill>
                  <a:srgbClr val="0070C0"/>
                </a:solidFill>
                <a:effectLst/>
                <a:latin typeface="Google Sans"/>
              </a:rPr>
            </a:br>
            <a:r>
              <a:rPr lang="zh-CN" altLang="en-US" sz="4400" b="1" dirty="0">
                <a:solidFill>
                  <a:srgbClr val="0070C0"/>
                </a:solidFill>
                <a:latin typeface="+mj-lt"/>
              </a:rPr>
              <a:t>罗马书</a:t>
            </a:r>
            <a:r>
              <a:rPr lang="zh-CN" altLang="en-US" sz="4400" dirty="0">
                <a:solidFill>
                  <a:srgbClr val="0070C0"/>
                </a:solidFill>
                <a:latin typeface="+mj-lt"/>
              </a:rPr>
              <a:t>‬ ‭</a:t>
            </a:r>
            <a:r>
              <a:rPr lang="en-US" altLang="zh-CN" sz="4400" dirty="0">
                <a:solidFill>
                  <a:srgbClr val="0070C0"/>
                </a:solidFill>
                <a:latin typeface="+mj-lt"/>
              </a:rPr>
              <a:t>10‬:‭17‬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939683-426E-D870-4584-4553F592B8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4364" y="506413"/>
            <a:ext cx="8109772" cy="1392237"/>
          </a:xfrm>
        </p:spPr>
        <p:txBody>
          <a:bodyPr>
            <a:normAutofit/>
          </a:bodyPr>
          <a:lstStyle/>
          <a:p>
            <a:pPr algn="l"/>
            <a:r>
              <a:rPr lang="zh-CN" altLang="en-US" sz="5400" dirty="0">
                <a:solidFill>
                  <a:srgbClr val="C00000"/>
                </a:solidFill>
                <a:latin typeface="+mj-lt"/>
              </a:rPr>
              <a:t>信心</a:t>
            </a:r>
            <a:r>
              <a:rPr lang="zh-TW" altLang="en-US" sz="5400" dirty="0">
                <a:solidFill>
                  <a:srgbClr val="C00000"/>
                </a:solidFill>
                <a:latin typeface="+mj-lt"/>
              </a:rPr>
              <a:t>從何而來</a:t>
            </a:r>
            <a:r>
              <a:rPr lang="en-US" altLang="zh-TW" sz="5400" dirty="0">
                <a:solidFill>
                  <a:srgbClr val="C00000"/>
                </a:solidFill>
                <a:latin typeface="+mj-lt"/>
              </a:rPr>
              <a:t>?</a:t>
            </a:r>
            <a:endParaRPr lang="en-US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910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9BFE57-9DE4-1503-3051-B4EC740E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rgbClr val="0070C0"/>
                </a:solidFill>
              </a:rPr>
              <a:t>可见，信心是与他的行为并行</a:t>
            </a:r>
            <a:br>
              <a:rPr lang="en-US" altLang="zh-TW" b="1" dirty="0">
                <a:solidFill>
                  <a:srgbClr val="0070C0"/>
                </a:solidFill>
              </a:rPr>
            </a:br>
            <a:r>
              <a:rPr lang="zh-TW" altLang="en-US" b="1" dirty="0">
                <a:solidFill>
                  <a:srgbClr val="0070C0"/>
                </a:solidFill>
              </a:rPr>
              <a:t>而且信心因着行为才得成全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18E227-FE5E-074F-F4BC-0DF88DB4D3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+mj-lt"/>
              </a:rPr>
              <a:t>雅各书‬ ‭</a:t>
            </a:r>
            <a:r>
              <a:rPr lang="en-US" altLang="zh-CN" sz="2800" dirty="0">
                <a:solidFill>
                  <a:srgbClr val="0070C0"/>
                </a:solidFill>
                <a:latin typeface="+mj-lt"/>
              </a:rPr>
              <a:t>2‬:‭22‬</a:t>
            </a:r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7784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0E147F-1556-CB17-B40E-1224B4AA5B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200" y="558800"/>
            <a:ext cx="10360152" cy="127635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+mj-lt"/>
              </a:rPr>
              <a:t>做梦方程式</a:t>
            </a:r>
            <a:endParaRPr lang="en-US" sz="4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0C136580-AD07-E129-2DAA-1F9262D3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416050"/>
            <a:ext cx="10360152" cy="3136900"/>
          </a:xfrm>
        </p:spPr>
        <p:txBody>
          <a:bodyPr/>
          <a:lstStyle/>
          <a:p>
            <a:r>
              <a:rPr lang="zh-TW" altLang="en-US" b="1" dirty="0">
                <a:solidFill>
                  <a:srgbClr val="0070C0"/>
                </a:solidFill>
              </a:rPr>
              <a:t>信心 </a:t>
            </a:r>
            <a:r>
              <a:rPr lang="en-US" altLang="zh-TW" b="1" dirty="0">
                <a:solidFill>
                  <a:srgbClr val="0070C0"/>
                </a:solidFill>
              </a:rPr>
              <a:t>– </a:t>
            </a:r>
            <a:r>
              <a:rPr lang="zh-TW" altLang="en-US" b="1" dirty="0">
                <a:solidFill>
                  <a:srgbClr val="0070C0"/>
                </a:solidFill>
              </a:rPr>
              <a:t>行动  </a:t>
            </a:r>
            <a:r>
              <a:rPr lang="en-US" altLang="zh-TW" b="1" dirty="0">
                <a:solidFill>
                  <a:srgbClr val="0070C0"/>
                </a:solidFill>
              </a:rPr>
              <a:t>=</a:t>
            </a:r>
            <a:r>
              <a:rPr lang="zh-TW" altLang="en-US" b="1" dirty="0">
                <a:solidFill>
                  <a:srgbClr val="0070C0"/>
                </a:solidFill>
              </a:rPr>
              <a:t>  白日梦</a:t>
            </a:r>
            <a:br>
              <a:rPr lang="en-US" altLang="zh-TW" b="1" dirty="0">
                <a:solidFill>
                  <a:srgbClr val="0070C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16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D96C4F-7F59-159E-2A4F-84C3B8DE67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546100"/>
            <a:ext cx="8109772" cy="94615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+mj-lt"/>
              </a:rPr>
              <a:t>你如何比較信心的大小？</a:t>
            </a:r>
            <a:endParaRPr lang="en-US" sz="4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2A121BE-02C3-3433-72CD-E9389795D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216500"/>
            <a:ext cx="9410700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0" lang="en-US" altLang="en-US" sz="320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  <a:t>各人的信心不能互相比較，每個人都有弱點，害怕的點不同，就像有人怕獨處，有人社恐。怎麼比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  <a:t>？</a:t>
            </a:r>
            <a:b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</a:br>
            <a:b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anose="020B0604020202020204" pitchFamily="34" charset="0"/>
              </a:rPr>
            </a:br>
            <a:r>
              <a:rPr lang="zh-TW" altLang="en-US" sz="3200" b="1" dirty="0">
                <a:solidFill>
                  <a:srgbClr val="0070C0"/>
                </a:solidFill>
                <a:latin typeface="+mj-lt"/>
              </a:rPr>
              <a:t>自己跟自己比，你越能交出生命的主權，越是對神有信心</a:t>
            </a:r>
            <a:br>
              <a:rPr lang="zh-TW" altLang="en-US" sz="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9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585BDC-C092-75E2-D70B-79957E679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900" y="3352800"/>
            <a:ext cx="9290050" cy="5334000"/>
          </a:xfrm>
        </p:spPr>
        <p:txBody>
          <a:bodyPr/>
          <a:lstStyle/>
          <a:p>
            <a:pPr algn="l">
              <a:lnSpc>
                <a:spcPct val="100000"/>
              </a:lnSpc>
              <a:buFont typeface="+mj-lt"/>
              <a:buAutoNum type="arabicPeriod"/>
            </a:pP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sz="4000" dirty="0">
                <a:solidFill>
                  <a:srgbClr val="C00000"/>
                </a:solidFill>
              </a:rPr>
            </a:br>
            <a:r>
              <a:rPr lang="zh-TW" altLang="en-US" sz="4400" b="1" dirty="0">
                <a:solidFill>
                  <a:srgbClr val="7030A0"/>
                </a:solidFill>
              </a:rPr>
              <a:t>我自己衡量信心的方式</a:t>
            </a:r>
            <a:br>
              <a:rPr lang="en-US" altLang="zh-TW" sz="4400" b="1" dirty="0">
                <a:solidFill>
                  <a:srgbClr val="7030A0"/>
                </a:solidFill>
              </a:rPr>
            </a:br>
            <a:r>
              <a:rPr lang="en-US" altLang="zh-TW" sz="4400" dirty="0">
                <a:solidFill>
                  <a:srgbClr val="0070C0"/>
                </a:solidFill>
              </a:rPr>
              <a:t>1. </a:t>
            </a:r>
            <a:r>
              <a:rPr lang="zh-TW" altLang="en-US" dirty="0">
                <a:solidFill>
                  <a:srgbClr val="0070C0"/>
                </a:solidFill>
              </a:rPr>
              <a:t>願意交出個人主權給神 </a:t>
            </a:r>
            <a:r>
              <a:rPr lang="en-US" altLang="zh-TW" dirty="0">
                <a:solidFill>
                  <a:srgbClr val="0070C0"/>
                </a:solidFill>
              </a:rPr>
              <a:t>- - </a:t>
            </a:r>
            <a:r>
              <a:rPr lang="zh-TW" altLang="en-US" dirty="0">
                <a:solidFill>
                  <a:srgbClr val="0070C0"/>
                </a:solidFill>
              </a:rPr>
              <a:t>順服的程度</a:t>
            </a:r>
            <a:br>
              <a:rPr lang="en-US" altLang="zh-TW" dirty="0">
                <a:solidFill>
                  <a:srgbClr val="0070C0"/>
                </a:solidFill>
              </a:rPr>
            </a:br>
            <a:br>
              <a:rPr lang="zh-TW" altLang="en-US" dirty="0">
                <a:solidFill>
                  <a:srgbClr val="0070C0"/>
                </a:solidFill>
              </a:rPr>
            </a:br>
            <a:r>
              <a:rPr lang="en-US" altLang="zh-TW" dirty="0">
                <a:solidFill>
                  <a:srgbClr val="0070C0"/>
                </a:solidFill>
              </a:rPr>
              <a:t>2. </a:t>
            </a:r>
            <a:r>
              <a:rPr lang="zh-TW" altLang="en-US" dirty="0">
                <a:solidFill>
                  <a:srgbClr val="0070C0"/>
                </a:solidFill>
              </a:rPr>
              <a:t>願意花多少資源在這件事情上 </a:t>
            </a:r>
            <a:r>
              <a:rPr lang="en-US" altLang="zh-TW" dirty="0">
                <a:solidFill>
                  <a:srgbClr val="0070C0"/>
                </a:solidFill>
              </a:rPr>
              <a:t>-      </a:t>
            </a:r>
            <a:br>
              <a:rPr lang="en-US" altLang="zh-TW" dirty="0">
                <a:solidFill>
                  <a:srgbClr val="0070C0"/>
                </a:solidFill>
              </a:rPr>
            </a:br>
            <a:r>
              <a:rPr lang="en-US" altLang="zh-TW" dirty="0">
                <a:solidFill>
                  <a:srgbClr val="0070C0"/>
                </a:solidFill>
              </a:rPr>
              <a:t>      </a:t>
            </a:r>
            <a:r>
              <a:rPr lang="zh-TW" altLang="en-US" dirty="0">
                <a:solidFill>
                  <a:srgbClr val="0070C0"/>
                </a:solidFill>
              </a:rPr>
              <a:t>擺上的程度</a:t>
            </a:r>
            <a:br>
              <a:rPr lang="zh-TW" alt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D96C4F-7F59-159E-2A4F-84C3B8DE67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546100"/>
            <a:ext cx="8109772" cy="94615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+mj-lt"/>
              </a:rPr>
              <a:t>信心可以衡量吗？</a:t>
            </a:r>
            <a:endParaRPr lang="en-US" sz="48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67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F6D0E1-ABDB-1923-B87B-03529387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1263650"/>
          </a:xfrm>
        </p:spPr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</a:rPr>
              <a:t>如何操练信心？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0F3E54-C35A-5F4D-662E-5058DA3E1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114" y="2679701"/>
            <a:ext cx="8109772" cy="3790950"/>
          </a:xfrm>
        </p:spPr>
        <p:txBody>
          <a:bodyPr/>
          <a:lstStyle/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70C0"/>
                </a:solidFill>
                <a:latin typeface="+mj-lt"/>
              </a:rPr>
              <a:t>祷告， 父亲对耶稣说，我信心不足，求主加添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70C0"/>
                </a:solidFill>
                <a:latin typeface="+mj-lt"/>
              </a:rPr>
              <a:t>口里不说丧气的话，用神的话语宣告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70C0"/>
                </a:solidFill>
                <a:latin typeface="+mj-lt"/>
              </a:rPr>
              <a:t>有愿意的心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70C0"/>
                </a:solidFill>
                <a:latin typeface="+mj-lt"/>
              </a:rPr>
              <a:t>遵行神的话过每一天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70C0"/>
                </a:solidFill>
                <a:latin typeface="+mj-lt"/>
              </a:rPr>
              <a:t>行动。没有行为的信心是死的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13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E5D622-5776-D86E-910C-4920970E5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686050"/>
            <a:ext cx="10360152" cy="2843784"/>
          </a:xfrm>
        </p:spPr>
        <p:txBody>
          <a:bodyPr/>
          <a:lstStyle/>
          <a:p>
            <a:pPr algn="l"/>
            <a:r>
              <a:rPr lang="en-US" altLang="zh-CN" dirty="0">
                <a:solidFill>
                  <a:srgbClr val="0070C0"/>
                </a:solidFill>
              </a:rPr>
              <a:t> </a:t>
            </a:r>
            <a:r>
              <a:rPr lang="zh-CN" altLang="en-US" dirty="0">
                <a:solidFill>
                  <a:srgbClr val="0070C0"/>
                </a:solidFill>
              </a:rPr>
              <a:t>这些人都是因信得了美好的证据，却仍未得着所应许的。 因为神给我们预备了更美的事</a:t>
            </a:r>
            <a:br>
              <a:rPr lang="en-US" altLang="zh-CN" dirty="0">
                <a:solidFill>
                  <a:srgbClr val="0070C0"/>
                </a:solidFill>
              </a:rPr>
            </a:br>
            <a:r>
              <a:rPr lang="zh-TW" altLang="en-US" sz="4800" dirty="0">
                <a:solidFill>
                  <a:srgbClr val="0070C0"/>
                </a:solidFill>
                <a:latin typeface="+mj-lt"/>
              </a:rPr>
              <a:t>希伯来书 </a:t>
            </a:r>
            <a:r>
              <a:rPr lang="en-US" altLang="zh-TW" sz="4800" dirty="0">
                <a:solidFill>
                  <a:srgbClr val="0070C0"/>
                </a:solidFill>
                <a:latin typeface="+mj-lt"/>
              </a:rPr>
              <a:t>11:39-40</a:t>
            </a:r>
            <a:br>
              <a:rPr lang="zh-CN" altLang="en-US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文本占位符 2">
            <a:extLst>
              <a:ext uri="{FF2B5EF4-FFF2-40B4-BE49-F238E27FC236}">
                <a16:creationId xmlns:a16="http://schemas.microsoft.com/office/drawing/2014/main" id="{7559E609-C441-C596-6F21-6C2A7A7EEF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83964" y="428625"/>
            <a:ext cx="8109772" cy="1196975"/>
          </a:xfrm>
        </p:spPr>
        <p:txBody>
          <a:bodyPr>
            <a:normAutofit lnSpcReduction="10000"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+mj-lt"/>
              </a:rPr>
              <a:t>我認為自己有信心，也順服努力去做，為甚麼沒有結果？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7787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4B6F8-1B57-359B-992A-F0EC4B7E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3441700"/>
          </a:xfrm>
        </p:spPr>
        <p:txBody>
          <a:bodyPr/>
          <a:lstStyle/>
          <a:p>
            <a:r>
              <a:rPr lang="zh-TW" altLang="en-US" sz="6600" dirty="0">
                <a:solidFill>
                  <a:srgbClr val="0070C0"/>
                </a:solidFill>
              </a:rPr>
              <a:t>仰望为我们信心创始成终的耶稣</a:t>
            </a:r>
            <a:br>
              <a:rPr lang="zh-TW" altLang="en-US" dirty="0">
                <a:solidFill>
                  <a:srgbClr val="0070C0"/>
                </a:solidFill>
              </a:rPr>
            </a:br>
            <a:r>
              <a:rPr lang="zh-TW" altLang="en-US" dirty="0">
                <a:solidFill>
                  <a:srgbClr val="0070C0"/>
                </a:solidFill>
              </a:rPr>
              <a:t>‭‭</a:t>
            </a:r>
            <a:br>
              <a:rPr lang="en-US" altLang="zh-TW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B47BDC-68E4-BEA0-905F-8EA6A38C4D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114" y="4356100"/>
            <a:ext cx="8109772" cy="211455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0070C0"/>
                </a:solidFill>
                <a:latin typeface="+mj-lt"/>
              </a:rPr>
              <a:t>希伯来书‬ ‭</a:t>
            </a:r>
            <a:r>
              <a:rPr lang="en-US" altLang="zh-TW" sz="4400" dirty="0">
                <a:solidFill>
                  <a:srgbClr val="0070C0"/>
                </a:solidFill>
                <a:latin typeface="+mj-lt"/>
              </a:rPr>
              <a:t>12‬:‭2</a:t>
            </a:r>
            <a:endParaRPr 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9635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3D8B8-3F27-8D7E-AF04-D99AC1BEF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4362450"/>
          </a:xfrm>
        </p:spPr>
        <p:txBody>
          <a:bodyPr/>
          <a:lstStyle/>
          <a:p>
            <a:r>
              <a:rPr lang="zh-TW" altLang="en-US" sz="6600" b="1" dirty="0">
                <a:solidFill>
                  <a:srgbClr val="0070C0"/>
                </a:solidFill>
              </a:rPr>
              <a:t>耶和華啊，</a:t>
            </a:r>
            <a:br>
              <a:rPr lang="en-US" altLang="zh-TW" sz="6600" b="1" dirty="0">
                <a:solidFill>
                  <a:srgbClr val="0070C0"/>
                </a:solidFill>
              </a:rPr>
            </a:br>
            <a:r>
              <a:rPr lang="zh-TW" altLang="en-US" sz="6600" b="1" dirty="0">
                <a:solidFill>
                  <a:srgbClr val="0070C0"/>
                </a:solidFill>
              </a:rPr>
              <a:t>你的慈愛上及諸天</a:t>
            </a:r>
            <a:br>
              <a:rPr lang="en-US" altLang="zh-TW" sz="6600" b="1" dirty="0">
                <a:solidFill>
                  <a:srgbClr val="0070C0"/>
                </a:solidFill>
              </a:rPr>
            </a:br>
            <a:r>
              <a:rPr lang="zh-TW" altLang="en-US" sz="6600" b="1" dirty="0">
                <a:solidFill>
                  <a:srgbClr val="0070C0"/>
                </a:solidFill>
              </a:rPr>
              <a:t> 你的信實達到穹蒼</a:t>
            </a:r>
            <a:br>
              <a:rPr lang="en-US" altLang="zh-TW" sz="6600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Your steadfast love, O Lord, extends to the heavens,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    your faithfulness to the clouds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BD146D-4E7E-8EB5-5418-3ADFCC832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114" y="5441950"/>
            <a:ext cx="8109772" cy="1028700"/>
          </a:xfrm>
        </p:spPr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‭‭</a:t>
            </a:r>
            <a:r>
              <a:rPr lang="zh-CN" altLang="en-US" sz="3200" b="1" dirty="0">
                <a:solidFill>
                  <a:srgbClr val="0070C0"/>
                </a:solidFill>
                <a:latin typeface="+mj-lt"/>
              </a:rPr>
              <a:t>詩篇‬ </a:t>
            </a:r>
            <a:r>
              <a:rPr lang="zh-CN" altLang="en-US" sz="3200" dirty="0">
                <a:solidFill>
                  <a:srgbClr val="0070C0"/>
                </a:solidFill>
                <a:latin typeface="+mj-lt"/>
              </a:rPr>
              <a:t>‭</a:t>
            </a:r>
            <a:r>
              <a:rPr lang="en-US" altLang="zh-CN" sz="3200" dirty="0">
                <a:solidFill>
                  <a:srgbClr val="0070C0"/>
                </a:solidFill>
                <a:latin typeface="+mj-lt"/>
              </a:rPr>
              <a:t>36‬:‭5</a:t>
            </a:r>
            <a:r>
              <a:rPr lang="en-US" altLang="zh-CN" sz="3200" b="1" dirty="0">
                <a:solidFill>
                  <a:srgbClr val="0070C0"/>
                </a:solidFill>
                <a:latin typeface="+mj-lt"/>
              </a:rPr>
              <a:t>‬ </a:t>
            </a:r>
            <a:r>
              <a:rPr lang="en-US" altLang="zh-CN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25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6E3FD31-D19A-BFEB-821F-C00103830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410209"/>
            <a:ext cx="10360152" cy="532513"/>
          </a:xfrm>
        </p:spPr>
        <p:txBody>
          <a:bodyPr/>
          <a:lstStyle/>
          <a:p>
            <a:r>
              <a:rPr lang="zh-TW" altLang="en-US" sz="4800" b="1" dirty="0">
                <a:solidFill>
                  <a:srgbClr val="7030A0"/>
                </a:solidFill>
              </a:rPr>
              <a:t>我自己对信心的定义 </a:t>
            </a:r>
            <a:r>
              <a:rPr lang="en-US" altLang="zh-TW" sz="4800" b="1" dirty="0">
                <a:solidFill>
                  <a:srgbClr val="7030A0"/>
                </a:solidFill>
              </a:rPr>
              <a:t>–</a:t>
            </a:r>
            <a:r>
              <a:rPr lang="zh-TW" altLang="en-US" sz="4800" b="1" dirty="0">
                <a:solidFill>
                  <a:srgbClr val="7030A0"/>
                </a:solidFill>
              </a:rPr>
              <a:t> </a:t>
            </a:r>
            <a:r>
              <a:rPr lang="zh-TW" altLang="en-US" sz="4800" b="1" dirty="0">
                <a:solidFill>
                  <a:srgbClr val="FF0000"/>
                </a:solidFill>
              </a:rPr>
              <a:t>十字架的約定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76313-F1C8-57CB-82F6-54BC07D3B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FB4751-880F-D840-AAA9-3A15815CC996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Sagona Book" panose="02020503050505020204" pitchFamily="18" charset="0"/>
              <a:ea typeface="+mn-ea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20FE249-67EF-7CB5-B67D-553E153A8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91050" y="2213537"/>
            <a:ext cx="2247900" cy="331985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14E6AB8-D8A4-9705-7B71-822D03CAD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8886" y="2782525"/>
            <a:ext cx="2100185" cy="274358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07C2485-9C01-8FB5-2ACB-FE564762A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150" y="2787650"/>
            <a:ext cx="1859163" cy="2738458"/>
          </a:xfrm>
          <a:prstGeom prst="rect">
            <a:avLst/>
          </a:prstGeom>
        </p:spPr>
      </p:pic>
      <p:sp>
        <p:nvSpPr>
          <p:cNvPr id="25" name="弧形 24">
            <a:extLst>
              <a:ext uri="{FF2B5EF4-FFF2-40B4-BE49-F238E27FC236}">
                <a16:creationId xmlns:a16="http://schemas.microsoft.com/office/drawing/2014/main" id="{5968110D-C206-B87D-20B9-2F37750FD37F}"/>
              </a:ext>
            </a:extLst>
          </p:cNvPr>
          <p:cNvSpPr/>
          <p:nvPr/>
        </p:nvSpPr>
        <p:spPr>
          <a:xfrm flipV="1">
            <a:off x="2438400" y="5165089"/>
            <a:ext cx="6068021" cy="714502"/>
          </a:xfrm>
          <a:prstGeom prst="arc">
            <a:avLst>
              <a:gd name="adj1" fmla="val 10880870"/>
              <a:gd name="adj2" fmla="val 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26" name="文本占位符 2">
            <a:extLst>
              <a:ext uri="{FF2B5EF4-FFF2-40B4-BE49-F238E27FC236}">
                <a16:creationId xmlns:a16="http://schemas.microsoft.com/office/drawing/2014/main" id="{F439DC65-25E9-0F18-C28F-B2306108287C}"/>
              </a:ext>
            </a:extLst>
          </p:cNvPr>
          <p:cNvSpPr txBox="1">
            <a:spLocks/>
          </p:cNvSpPr>
          <p:nvPr/>
        </p:nvSpPr>
        <p:spPr>
          <a:xfrm>
            <a:off x="2781300" y="6026790"/>
            <a:ext cx="7020336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神赐以应许，感动，话语。将信心放在我们心里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EF3ED">
                  <a:lumMod val="50000"/>
                </a:srgbClr>
              </a:solidFill>
              <a:effectLst/>
              <a:uLnTx/>
              <a:uFillTx/>
              <a:latin typeface="Sagona Book"/>
              <a:ea typeface="+mn-ea"/>
              <a:cs typeface="+mn-cs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FEB2606-2BDE-7D8F-A65D-752DC8E54865}"/>
              </a:ext>
            </a:extLst>
          </p:cNvPr>
          <p:cNvCxnSpPr>
            <a:stCxn id="25" idx="0"/>
          </p:cNvCxnSpPr>
          <p:nvPr/>
        </p:nvCxnSpPr>
        <p:spPr>
          <a:xfrm>
            <a:off x="2497215" y="5592342"/>
            <a:ext cx="118985" cy="14805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79D1703-1CC1-8D5A-E1AA-9A064A3B0094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2497215" y="5533391"/>
            <a:ext cx="201535" cy="5895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弧形 31">
            <a:extLst>
              <a:ext uri="{FF2B5EF4-FFF2-40B4-BE49-F238E27FC236}">
                <a16:creationId xmlns:a16="http://schemas.microsoft.com/office/drawing/2014/main" id="{7C965620-8C97-C303-F181-FA4EE9F227A2}"/>
              </a:ext>
            </a:extLst>
          </p:cNvPr>
          <p:cNvSpPr/>
          <p:nvPr/>
        </p:nvSpPr>
        <p:spPr>
          <a:xfrm>
            <a:off x="2438401" y="2028926"/>
            <a:ext cx="6310610" cy="1039074"/>
          </a:xfrm>
          <a:prstGeom prst="arc">
            <a:avLst>
              <a:gd name="adj1" fmla="val 10792460"/>
              <a:gd name="adj2" fmla="val 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0F42D6DE-33D7-5E6D-1F2D-EE743DF1DF82}"/>
              </a:ext>
            </a:extLst>
          </p:cNvPr>
          <p:cNvCxnSpPr>
            <a:cxnSpLocks/>
          </p:cNvCxnSpPr>
          <p:nvPr/>
        </p:nvCxnSpPr>
        <p:spPr>
          <a:xfrm>
            <a:off x="8558886" y="2524116"/>
            <a:ext cx="190124" cy="3382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ABF3D2A-E73F-8667-F970-7FF79096FB97}"/>
              </a:ext>
            </a:extLst>
          </p:cNvPr>
          <p:cNvCxnSpPr>
            <a:cxnSpLocks/>
          </p:cNvCxnSpPr>
          <p:nvPr/>
        </p:nvCxnSpPr>
        <p:spPr>
          <a:xfrm>
            <a:off x="8743878" y="2316477"/>
            <a:ext cx="28551" cy="24390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文本占位符 2">
            <a:extLst>
              <a:ext uri="{FF2B5EF4-FFF2-40B4-BE49-F238E27FC236}">
                <a16:creationId xmlns:a16="http://schemas.microsoft.com/office/drawing/2014/main" id="{929656F4-C3BA-EFA4-13C7-39A2019EE296}"/>
              </a:ext>
            </a:extLst>
          </p:cNvPr>
          <p:cNvSpPr txBox="1">
            <a:spLocks/>
          </p:cNvSpPr>
          <p:nvPr/>
        </p:nvSpPr>
        <p:spPr>
          <a:xfrm>
            <a:off x="2656781" y="1460655"/>
            <a:ext cx="7020336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我们以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信心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和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行动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回应，神以祂的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信实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负责成就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Sagona Book"/>
                <a:ea typeface="+mn-ea"/>
                <a:cs typeface="+mn-cs"/>
              </a:rPr>
              <a:t>!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EF3ED">
                  <a:lumMod val="50000"/>
                </a:srgbClr>
              </a:solidFill>
              <a:effectLst/>
              <a:uLnTx/>
              <a:uFillTx/>
              <a:latin typeface="Sagona Book"/>
              <a:ea typeface="+mn-ea"/>
              <a:cs typeface="+mn-cs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51B8F41-1DE3-C32D-D0D6-E08D74D5C3D9}"/>
              </a:ext>
            </a:extLst>
          </p:cNvPr>
          <p:cNvSpPr txBox="1"/>
          <p:nvPr/>
        </p:nvSpPr>
        <p:spPr>
          <a:xfrm>
            <a:off x="4138593" y="3873463"/>
            <a:ext cx="844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创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EF3ED">
                  <a:lumMod val="50000"/>
                </a:srgbClr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始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EF3ED">
                  <a:lumMod val="50000"/>
                </a:srgbClr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6E03971-B563-472A-0C56-724D1FC7F1EF}"/>
              </a:ext>
            </a:extLst>
          </p:cNvPr>
          <p:cNvSpPr txBox="1"/>
          <p:nvPr/>
        </p:nvSpPr>
        <p:spPr>
          <a:xfrm>
            <a:off x="6889056" y="3790000"/>
            <a:ext cx="844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成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EF3ED">
                  <a:lumMod val="50000"/>
                </a:srgbClr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EF3ED">
                    <a:lumMod val="50000"/>
                  </a:srgbClr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终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EF3ED">
                  <a:lumMod val="50000"/>
                </a:srgbClr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936A53F-29FD-9C5D-AFAF-8F9499FE6E14}"/>
              </a:ext>
            </a:extLst>
          </p:cNvPr>
          <p:cNvSpPr txBox="1"/>
          <p:nvPr/>
        </p:nvSpPr>
        <p:spPr>
          <a:xfrm>
            <a:off x="3048000" y="32221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你如何比較信心的大小？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809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讚美中信心不斷升起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0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42075B-D2AA-F080-4158-4CCC2FF97F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5687" y="0"/>
            <a:ext cx="4787397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B745D9-9467-F838-9B20-4EE6559E8231}"/>
              </a:ext>
            </a:extLst>
          </p:cNvPr>
          <p:cNvSpPr txBox="1"/>
          <p:nvPr/>
        </p:nvSpPr>
        <p:spPr>
          <a:xfrm>
            <a:off x="6711575" y="1309253"/>
            <a:ext cx="46343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Hillbilly Elegy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algn="ctr"/>
            <a:endParaRPr lang="en-US" sz="10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鄉</a:t>
            </a:r>
            <a:r>
              <a:rPr lang="zh-TW" altLang="en-US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下人的悲歌</a:t>
            </a:r>
            <a:endParaRPr lang="en-US" altLang="zh-TW" sz="48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algn="ctr"/>
            <a:endParaRPr lang="en-US" sz="48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J</a:t>
            </a:r>
            <a:r>
              <a:rPr lang="en-US" altLang="zh-TW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.</a:t>
            </a:r>
            <a:r>
              <a:rPr lang="en-US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D</a:t>
            </a:r>
            <a:r>
              <a:rPr lang="en-US" altLang="zh-TW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.</a:t>
            </a:r>
            <a:r>
              <a:rPr lang="en-US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Vance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algn="ctr"/>
            <a:r>
              <a:rPr lang="zh-TW" altLang="en-US" sz="4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萬斯</a:t>
            </a:r>
            <a:endParaRPr lang="en-US" sz="48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7863257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11730</TotalTime>
  <Words>995</Words>
  <Application>Microsoft Office PowerPoint</Application>
  <PresentationFormat>Widescreen</PresentationFormat>
  <Paragraphs>58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DFKai-SB</vt:lpstr>
      <vt:lpstr>Google Sans</vt:lpstr>
      <vt:lpstr>Yu Gothic UI Semibold</vt:lpstr>
      <vt:lpstr>Arial</vt:lpstr>
      <vt:lpstr>Calibri</vt:lpstr>
      <vt:lpstr>Cambria</vt:lpstr>
      <vt:lpstr>Century</vt:lpstr>
      <vt:lpstr>Century Gothic</vt:lpstr>
      <vt:lpstr>Courier New</vt:lpstr>
      <vt:lpstr>Gill Sans Nova Light</vt:lpstr>
      <vt:lpstr>Sagona Book</vt:lpstr>
      <vt:lpstr>14_Default Design</vt:lpstr>
      <vt:lpstr>Custom</vt:lpstr>
      <vt:lpstr>PowerPoint Presentation</vt:lpstr>
      <vt:lpstr>信  心 Faith  蘇熙朝 弟兄 July 21, 2024</vt:lpstr>
      <vt:lpstr>信就是所望之事的实底 是未见之事的确据</vt:lpstr>
      <vt:lpstr>8亚伯拉罕因着信，蒙召的时候就遵命出去，往将来要得     为业的地方去；出去的时候，还不知往哪里去。  9 他因着信，就在所应许之地作客，好像在异地居住帐篷，     与那同蒙一个应许的以撒、雅各一样。  10 因为他等候那座有根基的城，就是神所经营、所建造        的。  11 因着信，连撒拉自己，虽然过了生育的岁数，还能怀        孕，因她以为那应许她的是可信的。  12 所以从一个仿佛已死的人就生出子孙，如同天上的星        那样众多，海边的沙那样无数。</vt:lpstr>
      <vt:lpstr>以色列人因信过红海 29 他们因着信，过红海如行干地；埃及人试着要        过去，就被吞灭了。  30 以色列人因着信，围绕耶利哥城七日，城墙就            倒塌了。  31 妓女喇合因着信，曾和和平平地接待探子，就不       与那些不顺从的人一同灭亡。 </vt:lpstr>
      <vt:lpstr>為什麼要有信心?</vt:lpstr>
      <vt:lpstr>    信道是从听道来的 听道是从基督的话来的 Faith comes from hearing, and hearing through the word of Christ 罗马书‬ ‭10‬:‭17‬</vt:lpstr>
      <vt:lpstr>可见，信心是与他的行为并行 而且信心因着行为才得成全</vt:lpstr>
      <vt:lpstr>信心 – 行动  =  白日梦 </vt:lpstr>
      <vt:lpstr>各人的信心不能互相比較，每個人都有弱點，害怕的點不同，就像有人怕獨處，有人社恐。怎麼比？  自己跟自己比，你越能交出生命的主權，越是對神有信心  </vt:lpstr>
      <vt:lpstr>                   我自己衡量信心的方式 1. 願意交出個人主權給神 - - 順服的程度  2. 願意花多少資源在這件事情上 -             擺上的程度    </vt:lpstr>
      <vt:lpstr>如何操练信心？</vt:lpstr>
      <vt:lpstr> 这些人都是因信得了美好的证据，却仍未得着所应许的。 因为神给我们预备了更美的事 希伯来书 11:39-40 </vt:lpstr>
      <vt:lpstr>仰望为我们信心创始成终的耶稣 ‭‭ </vt:lpstr>
      <vt:lpstr>耶和華啊， 你的慈愛上及諸天  你的信實達到穹蒼 Your steadfast love, O Lord, extends to the heavens,     your faithfulness to the clouds</vt:lpstr>
      <vt:lpstr>我自己对信心的定义 – 十字架的約定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794</cp:revision>
  <cp:lastPrinted>2020-09-23T16:34:05Z</cp:lastPrinted>
  <dcterms:created xsi:type="dcterms:W3CDTF">2015-02-24T04:35:26Z</dcterms:created>
  <dcterms:modified xsi:type="dcterms:W3CDTF">2024-07-23T06:36:50Z</dcterms:modified>
</cp:coreProperties>
</file>