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15"/>
  </p:notesMasterIdLst>
  <p:sldIdLst>
    <p:sldId id="12378" r:id="rId2"/>
    <p:sldId id="12379" r:id="rId3"/>
    <p:sldId id="12477" r:id="rId4"/>
    <p:sldId id="12476" r:id="rId5"/>
    <p:sldId id="12475" r:id="rId6"/>
    <p:sldId id="12153" r:id="rId7"/>
    <p:sldId id="12479" r:id="rId8"/>
    <p:sldId id="12473" r:id="rId9"/>
    <p:sldId id="12480" r:id="rId10"/>
    <p:sldId id="12470" r:id="rId11"/>
    <p:sldId id="12478" r:id="rId12"/>
    <p:sldId id="12481" r:id="rId13"/>
    <p:sldId id="680" r:id="rId14"/>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23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10/1/2024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51458"/>
            <a:ext cx="9971037" cy="45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夠用的恩典</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2060"/>
                </a:solidFill>
                <a:latin typeface="Century" panose="02040604050505020304" pitchFamily="18" charset="0"/>
                <a:ea typeface="DFKai-SB" panose="03000509000000000000" pitchFamily="65" charset="-120"/>
                <a:cs typeface="Arial" charset="0"/>
              </a:rPr>
              <a:t> Sufficient Grace</a:t>
            </a:r>
            <a:endParaRPr kumimoji="0" lang="en-US" altLang="zh-TW" sz="9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September 29</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00BC7-FD61-0AB7-4476-4C91A30542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112ACD-9DBF-762E-0113-E8000EE70E58}"/>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01BE751C-EF54-1915-887E-C3BAC75A42E8}"/>
              </a:ext>
            </a:extLst>
          </p:cNvPr>
          <p:cNvSpPr txBox="1"/>
          <p:nvPr/>
        </p:nvSpPr>
        <p:spPr>
          <a:xfrm>
            <a:off x="413519" y="-122308"/>
            <a:ext cx="11013570" cy="570925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12:9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他對我說：「我的恩典夠你用的，因為我的能力是在人的軟弱上顯得完全。」</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所以，我更喜歡誇自己的軟弱，好叫基督的能力覆庇我。」</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And He has said to me, “My grace is sufficient for you, for power is perfected in weakness.” Most gladly, therefore, I will rather boast about my weaknesses, so that the power of Christ may dwell in me.  (NASB)</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61676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A855-2370-1165-5130-8D8575DDAA6A}"/>
              </a:ext>
            </a:extLst>
          </p:cNvPr>
          <p:cNvSpPr>
            <a:spLocks noGrp="1"/>
          </p:cNvSpPr>
          <p:nvPr>
            <p:ph type="title"/>
          </p:nvPr>
        </p:nvSpPr>
        <p:spPr/>
        <p:txBody>
          <a:bodyPr/>
          <a:lstStyle/>
          <a:p>
            <a:endParaRPr lang="en-US"/>
          </a:p>
        </p:txBody>
      </p:sp>
      <p:pic>
        <p:nvPicPr>
          <p:cNvPr id="1026" name="Picture 2" descr="Jewish Calendar Year 5785 Is Coming! | Teaching | Eric Burton">
            <a:extLst>
              <a:ext uri="{FF2B5EF4-FFF2-40B4-BE49-F238E27FC236}">
                <a16:creationId xmlns:a16="http://schemas.microsoft.com/office/drawing/2014/main" id="{E3C04054-26EB-8EA4-6D8D-4AD424DB97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8966" y="233869"/>
            <a:ext cx="10963434" cy="6166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034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7AA3A-84F0-5162-3FCE-4B0E6646F7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5D908F-2328-3BE4-3955-7B2B2B862B99}"/>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9" y="-122308"/>
            <a:ext cx="12862025" cy="7018955"/>
          </a:xfrm>
          <a:prstGeom prst="rect">
            <a:avLst/>
          </a:prstGeom>
        </p:spPr>
      </p:pic>
      <p:sp>
        <p:nvSpPr>
          <p:cNvPr id="4" name="TextBox 3">
            <a:extLst>
              <a:ext uri="{FF2B5EF4-FFF2-40B4-BE49-F238E27FC236}">
                <a16:creationId xmlns:a16="http://schemas.microsoft.com/office/drawing/2014/main" id="{CD2B11F6-5DA7-5BD1-F487-161BC5EF1317}"/>
              </a:ext>
            </a:extLst>
          </p:cNvPr>
          <p:cNvSpPr txBox="1"/>
          <p:nvPr/>
        </p:nvSpPr>
        <p:spPr>
          <a:xfrm>
            <a:off x="238300" y="186375"/>
            <a:ext cx="11872686" cy="595547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000" b="1" u="sng" dirty="0">
                <a:solidFill>
                  <a:schemeClr val="bg1"/>
                </a:solidFill>
                <a:latin typeface="Century" panose="02040604050505020304" pitchFamily="18" charset="0"/>
                <a:ea typeface="DFKai-SB" panose="03000509000000000000" pitchFamily="65" charset="-120"/>
              </a:rPr>
              <a:t>5785 </a:t>
            </a:r>
            <a:r>
              <a:rPr kumimoji="1" lang="zh-TW" altLang="en-US" sz="4800" b="1" u="sng" dirty="0">
                <a:solidFill>
                  <a:schemeClr val="bg1"/>
                </a:solidFill>
                <a:latin typeface="DFKai-SB" panose="03000509000000000000" pitchFamily="65" charset="-120"/>
                <a:ea typeface="DFKai-SB" panose="03000509000000000000" pitchFamily="65" charset="-120"/>
              </a:rPr>
              <a:t>夠用的恩典</a:t>
            </a:r>
            <a:r>
              <a:rPr kumimoji="1" lang="zh-TW" altLang="en-US" sz="3600" b="1" i="0" u="sng"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r>
              <a:rPr kumimoji="1" lang="en-US" altLang="zh-TW" sz="4000" b="1" u="sng" dirty="0">
                <a:solidFill>
                  <a:schemeClr val="bg1"/>
                </a:solidFill>
                <a:latin typeface="Century" panose="02040604050505020304" pitchFamily="18" charset="0"/>
                <a:ea typeface="DFKai-SB" panose="03000509000000000000" pitchFamily="65" charset="-120"/>
              </a:rPr>
              <a:t>Sufficient Grace in 5785</a:t>
            </a:r>
            <a:endParaRPr kumimoji="1" lang="en-US" altLang="zh-TW" sz="4400" b="1" i="0" u="sng"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2057400" lvl="3" indent="-685800" defTabSz="914400" eaLnBrk="1" hangingPunct="1">
              <a:buFont typeface="Wingdings" panose="05000000000000000000" pitchFamily="2" charset="2"/>
              <a:buChar char="§"/>
              <a:defRPr/>
            </a:pPr>
            <a:r>
              <a:rPr lang="zh-TW" altLang="en-US" sz="4800" b="1" dirty="0">
                <a:solidFill>
                  <a:srgbClr val="FFFFFF"/>
                </a:solidFill>
                <a:latin typeface="DFKai-SB" panose="03000509000000000000" pitchFamily="65" charset="-120"/>
                <a:ea typeface="DFKai-SB" panose="03000509000000000000" pitchFamily="65" charset="-120"/>
              </a:rPr>
              <a:t>倚靠聖靈經歷神蹟</a:t>
            </a:r>
            <a:r>
              <a:rPr lang="zh-TW" altLang="en-US" sz="4000" b="1" dirty="0">
                <a:solidFill>
                  <a:srgbClr val="FFFFFF"/>
                </a:solidFill>
                <a:latin typeface="DFKai-SB" panose="03000509000000000000" pitchFamily="65" charset="-120"/>
                <a:ea typeface="DFKai-SB" panose="03000509000000000000" pitchFamily="65" charset="-120"/>
              </a:rPr>
              <a:t>                          </a:t>
            </a:r>
            <a:r>
              <a:rPr lang="en-US" altLang="zh-TW" sz="3200" b="1" dirty="0">
                <a:solidFill>
                  <a:srgbClr val="FFFFFF"/>
                </a:solidFill>
                <a:latin typeface="Century" panose="02040604050505020304" pitchFamily="18" charset="0"/>
                <a:ea typeface="DFKai-SB" panose="03000509000000000000" pitchFamily="65" charset="-120"/>
              </a:rPr>
              <a:t>Receiving miracles by the Spirit</a:t>
            </a:r>
            <a:endParaRPr lang="en-US" altLang="zh-TW" sz="4000" b="1" dirty="0">
              <a:solidFill>
                <a:srgbClr val="FFFFFF"/>
              </a:solidFill>
              <a:latin typeface="Century" panose="02040604050505020304" pitchFamily="18" charset="0"/>
              <a:ea typeface="DFKai-SB" panose="03000509000000000000" pitchFamily="65" charset="-120"/>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1100" b="1" dirty="0">
              <a:solidFill>
                <a:srgbClr val="FFFFFF"/>
              </a:solidFill>
              <a:latin typeface="DFKai-SB" panose="03000509000000000000" pitchFamily="65" charset="-120"/>
              <a:ea typeface="DFKai-SB" panose="03000509000000000000" pitchFamily="65" charset="-120"/>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1100" b="1" dirty="0">
              <a:solidFill>
                <a:srgbClr val="FFFFFF"/>
              </a:solidFill>
              <a:latin typeface="DFKai-SB" panose="03000509000000000000" pitchFamily="65" charset="-120"/>
              <a:ea typeface="DFKai-SB" panose="03000509000000000000" pitchFamily="65" charset="-120"/>
            </a:endParaRPr>
          </a:p>
          <a:p>
            <a:pPr marL="2057400" lvl="3" indent="-685800" defTabSz="914400" eaLnBrk="1" hangingPunct="1">
              <a:buFont typeface="Wingdings" panose="05000000000000000000" pitchFamily="2" charset="2"/>
              <a:buChar char="§"/>
              <a:defRPr/>
            </a:pPr>
            <a:r>
              <a:rPr lang="zh-TW" altLang="en-US" sz="4800" b="1" dirty="0">
                <a:latin typeface="DFKai-SB" panose="03000509000000000000" pitchFamily="65" charset="-120"/>
                <a:ea typeface="DFKai-SB" panose="03000509000000000000" pitchFamily="65" charset="-120"/>
              </a:rPr>
              <a:t>憐憫的愛彰顯基督</a:t>
            </a:r>
            <a:r>
              <a:rPr lang="zh-TW" altLang="en-US" sz="4000" b="1" dirty="0">
                <a:latin typeface="DFKai-SB" panose="03000509000000000000" pitchFamily="65" charset="-120"/>
                <a:ea typeface="DFKai-SB" panose="03000509000000000000" pitchFamily="65" charset="-120"/>
              </a:rPr>
              <a:t>                     </a:t>
            </a:r>
            <a:r>
              <a:rPr lang="en-US" altLang="zh-TW" sz="3200" b="1" dirty="0">
                <a:latin typeface="Century" panose="02040604050505020304" pitchFamily="18" charset="0"/>
                <a:ea typeface="DFKai-SB" panose="03000509000000000000" pitchFamily="65" charset="-120"/>
              </a:rPr>
              <a:t>Magnifying Christ through merciful love</a:t>
            </a:r>
            <a:endParaRPr lang="en-US" altLang="zh-TW" sz="4000" b="1" dirty="0">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4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4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28083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F769A-FE2B-7450-CA40-2522DA5709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556D52-41EC-CBDB-758A-75C67DC030AF}"/>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9" y="-122308"/>
            <a:ext cx="12862025" cy="7018955"/>
          </a:xfrm>
          <a:prstGeom prst="rect">
            <a:avLst/>
          </a:prstGeom>
        </p:spPr>
      </p:pic>
      <p:sp>
        <p:nvSpPr>
          <p:cNvPr id="4" name="TextBox 3">
            <a:extLst>
              <a:ext uri="{FF2B5EF4-FFF2-40B4-BE49-F238E27FC236}">
                <a16:creationId xmlns:a16="http://schemas.microsoft.com/office/drawing/2014/main" id="{F8423E16-02A5-EA42-682A-FB7AE906BDE2}"/>
              </a:ext>
            </a:extLst>
          </p:cNvPr>
          <p:cNvSpPr txBox="1"/>
          <p:nvPr/>
        </p:nvSpPr>
        <p:spPr>
          <a:xfrm>
            <a:off x="152400" y="-122308"/>
            <a:ext cx="11872686" cy="460126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撒迦利亞書</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Zechariah 4:6-7</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他對我說：「這是耶和華指示所羅巴伯的。萬軍之耶和華說：不是倚靠勢力，不是倚靠才能，乃是倚靠我的靈方能成事。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Then he said to me, “This is the word of the Lord to Zerubbabel saying, ‘Not by might nor by power, but by My Spirit,’ says the Lord of hosts.  (NASB)</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4388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FCFD0-BE74-4793-051B-7F32736546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4E0224-AB89-71C8-800F-22E788476FD0}"/>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9" y="-122308"/>
            <a:ext cx="12862025" cy="7018955"/>
          </a:xfrm>
          <a:prstGeom prst="rect">
            <a:avLst/>
          </a:prstGeom>
        </p:spPr>
      </p:pic>
      <p:sp>
        <p:nvSpPr>
          <p:cNvPr id="4" name="TextBox 3">
            <a:extLst>
              <a:ext uri="{FF2B5EF4-FFF2-40B4-BE49-F238E27FC236}">
                <a16:creationId xmlns:a16="http://schemas.microsoft.com/office/drawing/2014/main" id="{3D323397-8FD4-5BBD-806E-F9177C91E097}"/>
              </a:ext>
            </a:extLst>
          </p:cNvPr>
          <p:cNvSpPr txBox="1"/>
          <p:nvPr/>
        </p:nvSpPr>
        <p:spPr>
          <a:xfrm>
            <a:off x="152400" y="-122308"/>
            <a:ext cx="11872686" cy="627864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撒迦利亞書</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Zechariah 4:6-7</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他對我說：「這是耶和華指示所羅巴伯的。萬軍之耶和華說：不是倚靠</a:t>
            </a:r>
            <a:r>
              <a:rPr kumimoji="0" lang="zh-TW" altLang="en-US" sz="44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勢力</a:t>
            </a: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，不是倚靠</a:t>
            </a:r>
            <a:r>
              <a:rPr kumimoji="0" lang="zh-TW" altLang="en-US" sz="44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才能</a:t>
            </a: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，乃是倚靠我的靈方能成事。</a:t>
            </a:r>
            <a:r>
              <a:rPr kumimoji="0" lang="zh-TW" altLang="en-US" sz="4400" b="1" i="0" u="none" strike="noStrike" kern="1200" cap="none" spc="0" normalizeH="0" baseline="0" noProof="0" dirty="0">
                <a:ln>
                  <a:noFill/>
                </a:ln>
                <a:solidFill>
                  <a:schemeClr val="tx1">
                    <a:lumMod val="50000"/>
                    <a:lumOff val="50000"/>
                  </a:schemeClr>
                </a:solidFill>
                <a:effectLst/>
                <a:uLnTx/>
                <a:uFillTx/>
                <a:latin typeface="DFKai-SB" panose="03000509000000000000" pitchFamily="65" charset="-120"/>
                <a:ea typeface="DFKai-SB" panose="03000509000000000000" pitchFamily="65" charset="-120"/>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chemeClr val="tx1">
                  <a:lumMod val="50000"/>
                  <a:lumOff val="50000"/>
                </a:schemeClr>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itchFamily="65" charset="-120"/>
                <a:cs typeface="Mongolian Baiti" panose="03000500000000000000" pitchFamily="66" charset="0"/>
              </a:rPr>
              <a:t>Then he said to me, “This is the word of the Lord to Zerubbabel saying, ‘Not by might nor by power, but by My Spirit,’ says the Lord of hosts.  (NASB)</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1100" b="1" dirty="0">
              <a:solidFill>
                <a:srgbClr val="FFFFFF"/>
              </a:solidFill>
              <a:latin typeface="Century" panose="02040604050505020304" pitchFamily="18" charset="0"/>
              <a:ea typeface="DFKai-SB"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4400" b="1" dirty="0">
                <a:solidFill>
                  <a:srgbClr val="FFFFFF"/>
                </a:solidFill>
                <a:latin typeface="Century" panose="02040604050505020304" pitchFamily="18" charset="0"/>
                <a:ea typeface="DFKai-SB" pitchFamily="65" charset="-120"/>
                <a:cs typeface="Mongolian Baiti" panose="03000500000000000000" pitchFamily="66" charset="0"/>
              </a:rPr>
              <a:t>勢力、才能</a:t>
            </a:r>
            <a:r>
              <a:rPr lang="zh-TW" altLang="en-US" sz="4000" b="1" dirty="0">
                <a:solidFill>
                  <a:srgbClr val="FFFFFF"/>
                </a:solidFill>
                <a:latin typeface="Century" panose="02040604050505020304" pitchFamily="18" charset="0"/>
                <a:ea typeface="DFKai-SB" pitchFamily="65" charset="-120"/>
                <a:cs typeface="Mongolian Baiti" panose="03000500000000000000" pitchFamily="66" charset="0"/>
              </a:rPr>
              <a:t> </a:t>
            </a:r>
            <a:r>
              <a:rPr lang="zh-TW" altLang="en-US" sz="4000" dirty="0">
                <a:solidFill>
                  <a:srgbClr val="FFFFFF"/>
                </a:solidFill>
                <a:latin typeface="DengXian" panose="02010600030101010101" pitchFamily="2" charset="-122"/>
                <a:ea typeface="DengXian" panose="02010600030101010101" pitchFamily="2" charset="-122"/>
                <a:cs typeface="Mongolian Baiti" panose="03000500000000000000" pitchFamily="66" charset="0"/>
              </a:rPr>
              <a:t>─</a:t>
            </a:r>
            <a:r>
              <a:rPr lang="zh-TW" altLang="en-US" sz="4000" b="1" dirty="0">
                <a:solidFill>
                  <a:srgbClr val="FFFFFF"/>
                </a:solidFill>
                <a:latin typeface="Century" panose="02040604050505020304" pitchFamily="18" charset="0"/>
                <a:ea typeface="DFKai-SB" pitchFamily="65" charset="-120"/>
                <a:cs typeface="Mongolian Baiti" panose="03000500000000000000" pitchFamily="66" charset="0"/>
              </a:rPr>
              <a:t> </a:t>
            </a:r>
            <a:r>
              <a:rPr lang="zh-TW" altLang="en-US" sz="4400" b="1" dirty="0">
                <a:solidFill>
                  <a:srgbClr val="FFFFFF"/>
                </a:solidFill>
                <a:latin typeface="Century" panose="02040604050505020304" pitchFamily="18" charset="0"/>
                <a:ea typeface="DFKai-SB" pitchFamily="65" charset="-120"/>
                <a:cs typeface="Mongolian Baiti" panose="03000500000000000000" pitchFamily="66" charset="0"/>
              </a:rPr>
              <a:t>你所擁有的</a:t>
            </a:r>
            <a:r>
              <a:rPr lang="zh-TW" altLang="en-US" sz="2400" b="1" dirty="0">
                <a:solidFill>
                  <a:srgbClr val="FFFFFF"/>
                </a:solidFill>
                <a:latin typeface="Century" panose="02040604050505020304" pitchFamily="18" charset="0"/>
                <a:ea typeface="DFKai-SB" pitchFamily="65" charset="-120"/>
                <a:cs typeface="Mongolian Baiti" panose="03000500000000000000" pitchFamily="66" charset="0"/>
              </a:rPr>
              <a:t> </a:t>
            </a:r>
            <a:r>
              <a:rPr lang="zh-TW" altLang="en-US" sz="3200" b="1" dirty="0">
                <a:solidFill>
                  <a:srgbClr val="FFFFFF"/>
                </a:solidFill>
                <a:latin typeface="Century" panose="02040604050505020304" pitchFamily="18" charset="0"/>
                <a:ea typeface="DFKai-SB" pitchFamily="65" charset="-120"/>
                <a:cs typeface="Mongolian Baiti" panose="03000500000000000000" pitchFamily="66" charset="0"/>
              </a:rPr>
              <a:t> </a:t>
            </a:r>
            <a:r>
              <a:rPr lang="en-US" altLang="zh-TW" sz="4400" b="1" dirty="0">
                <a:solidFill>
                  <a:srgbClr val="FFFFFF"/>
                </a:solidFill>
                <a:latin typeface="Century" panose="02040604050505020304" pitchFamily="18" charset="0"/>
                <a:ea typeface="DFKai-SB" pitchFamily="65" charset="-120"/>
                <a:cs typeface="Mongolian Baiti" panose="03000500000000000000" pitchFamily="66" charset="0"/>
              </a:rPr>
              <a:t>(</a:t>
            </a:r>
            <a:r>
              <a:rPr lang="zh-TW" altLang="en-US" sz="4400" b="1" dirty="0">
                <a:solidFill>
                  <a:srgbClr val="FFFFFF"/>
                </a:solidFill>
                <a:latin typeface="Century" panose="02040604050505020304" pitchFamily="18" charset="0"/>
                <a:ea typeface="DFKai-SB" pitchFamily="65" charset="-120"/>
                <a:cs typeface="Mongolian Baiti" panose="03000500000000000000" pitchFamily="66" charset="0"/>
              </a:rPr>
              <a:t>自我限制</a:t>
            </a:r>
            <a:r>
              <a:rPr lang="en-US" altLang="zh-TW" sz="4400" b="1" dirty="0">
                <a:solidFill>
                  <a:srgbClr val="FFFFFF"/>
                </a:solidFill>
                <a:latin typeface="Century" panose="02040604050505020304" pitchFamily="18" charset="0"/>
                <a:ea typeface="DFKai-SB" pitchFamily="65" charset="-120"/>
                <a:cs typeface="Mongolian Baiti" panose="03000500000000000000" pitchFamily="66" charset="0"/>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Might/Power </a:t>
            </a:r>
            <a:r>
              <a:rPr kumimoji="0" lang="zh-TW" altLang="en-US" sz="4000" b="0" i="0" u="none" strike="noStrike" kern="1200" cap="none" spc="0" normalizeH="0" baseline="0" noProof="0" dirty="0">
                <a:ln>
                  <a:noFill/>
                </a:ln>
                <a:solidFill>
                  <a:srgbClr val="FFFFFF"/>
                </a:solidFill>
                <a:effectLst/>
                <a:uLnTx/>
                <a:uFillTx/>
                <a:latin typeface="DengXian" panose="02010600030101010101" pitchFamily="2" charset="-122"/>
                <a:ea typeface="DengXian" panose="02010600030101010101" pitchFamily="2" charset="-122"/>
                <a:cs typeface="Mongolian Baiti" panose="03000500000000000000" pitchFamily="66" charset="0"/>
              </a:rPr>
              <a:t>─</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what you own (self-limits)</a:t>
            </a:r>
            <a:endParaRPr kumimoji="0" lang="en-US" altLang="zh-CN"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99701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269ED-35D9-DC8C-7EC5-35708AD70A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51916B5-BC91-69FE-EBE0-B58ADC0CB41E}"/>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9A15645-F991-0E23-E8FA-79F7C7FB7BEC}"/>
              </a:ext>
            </a:extLst>
          </p:cNvPr>
          <p:cNvSpPr txBox="1"/>
          <p:nvPr/>
        </p:nvSpPr>
        <p:spPr>
          <a:xfrm>
            <a:off x="308428" y="-122308"/>
            <a:ext cx="11575143" cy="724813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6:5-7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耶穌舉目看見許多人來，就對腓力說：「我們從哪裡買餅叫這些人吃呢？」（他說這話是要試驗腓力；他自己原知道要怎樣行。）</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腓力回答說：「就是二十兩銀子的餅，叫他們各人吃一點也是不夠的。」</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Therefore Jesus, lifting up His eyes and seeing that a large crowd was coming to Him, said to Philip, “Where are we to buy bread, so that these may eat?”  This He was saying to test him, for He Himself knew what He was intending to do.  Philip answered Him, “Two hundred denarii worth of bread is not sufficient for them, for everyone to receive a little.”  (NASB)</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7470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D7786-8C17-5D1B-B303-58522843A69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FD0FCB-B005-4ECF-FB6B-2FE061B7C1A5}"/>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9" y="-122308"/>
            <a:ext cx="12862025" cy="7018955"/>
          </a:xfrm>
          <a:prstGeom prst="rect">
            <a:avLst/>
          </a:prstGeom>
        </p:spPr>
      </p:pic>
      <p:sp>
        <p:nvSpPr>
          <p:cNvPr id="4" name="TextBox 3">
            <a:extLst>
              <a:ext uri="{FF2B5EF4-FFF2-40B4-BE49-F238E27FC236}">
                <a16:creationId xmlns:a16="http://schemas.microsoft.com/office/drawing/2014/main" id="{73554DA3-C2C4-9C54-6E32-37F1F2ED530B}"/>
              </a:ext>
            </a:extLst>
          </p:cNvPr>
          <p:cNvSpPr txBox="1"/>
          <p:nvPr/>
        </p:nvSpPr>
        <p:spPr>
          <a:xfrm>
            <a:off x="238300" y="186375"/>
            <a:ext cx="11872686" cy="595547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5785 </a:t>
            </a:r>
            <a:r>
              <a:rPr kumimoji="1"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夠用的恩典</a:t>
            </a:r>
            <a:r>
              <a:rPr kumimoji="1" lang="zh-TW" altLang="en-US" sz="3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Sufficient Grace in 5785</a:t>
            </a:r>
            <a:endParaRPr kumimoji="1"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chemeClr val="tx1">
                    <a:lumMod val="50000"/>
                    <a:lumOff val="50000"/>
                  </a:schemeClr>
                </a:solidFill>
                <a:effectLst/>
                <a:uLnTx/>
                <a:uFillTx/>
                <a:latin typeface="DFKai-SB" panose="03000509000000000000" pitchFamily="65" charset="-120"/>
                <a:ea typeface="DFKai-SB" panose="03000509000000000000" pitchFamily="65" charset="-120"/>
                <a:cs typeface="+mn-cs"/>
              </a:rPr>
              <a:t>倚靠聖靈經歷神蹟</a:t>
            </a:r>
            <a:r>
              <a:rPr kumimoji="0" lang="zh-TW" altLang="en-US" sz="4000" b="1" i="0" u="none" strike="noStrike" kern="1200" cap="none" spc="0" normalizeH="0" baseline="0" noProof="0" dirty="0">
                <a:ln>
                  <a:noFill/>
                </a:ln>
                <a:solidFill>
                  <a:schemeClr val="tx1">
                    <a:lumMod val="50000"/>
                    <a:lumOff val="50000"/>
                  </a:schemeClr>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rPr>
              <a:t>Receiving miracles by the Spirit</a:t>
            </a:r>
            <a:endParaRPr kumimoji="0" lang="en-US" altLang="zh-TW" sz="40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mn-cs"/>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057400" marR="0" lvl="3"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憐憫的愛彰顯基督</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Magnifying Christ through merciful love</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9714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CA263-02B3-6F18-9B28-00AC270110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928ABC-7C55-810E-D098-55FE4A3CC312}"/>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1770282-75AA-0F42-D3F2-60FF1BF1EB6D}"/>
              </a:ext>
            </a:extLst>
          </p:cNvPr>
          <p:cNvSpPr txBox="1"/>
          <p:nvPr/>
        </p:nvSpPr>
        <p:spPr>
          <a:xfrm>
            <a:off x="273738" y="-122308"/>
            <a:ext cx="11595989" cy="60939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9:36-38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他看見許多的人，就憐憫他們；因為他們困苦流離，如同羊沒有牧人一般。</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於是對門徒說：「要收的莊稼多，做工的人少。</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所以，你們當求莊稼的主打發工人出去收他的莊稼。」</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Seeing the people, He felt compassion for them, because they were distressed and dispirited like sheep without a shepherd. Then He said to His disciples, “The harvest is plentiful, but the workers are few.  Therefore beseech the Lord of the harvest to send out workers into His harvest.”</a:t>
            </a:r>
            <a:r>
              <a:rPr lang="en-US" altLang="zh-CN" sz="2800" b="1" dirty="0">
                <a:solidFill>
                  <a:srgbClr val="FFFFFF"/>
                </a:solidFill>
                <a:latin typeface="Century" panose="02040604050505020304" pitchFamily="18" charset="0"/>
                <a:ea typeface="DFKai-SB" pitchFamily="65" charset="-120"/>
                <a:cs typeface="Mongolian Baiti" panose="03000500000000000000" pitchFamily="66" charset="0"/>
              </a:rPr>
              <a:t> </a:t>
            </a: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 (NASB)</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38268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2CE65-64A0-53D4-1C6C-8C943167C4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65BB27-2CE5-C872-6101-C03F86D30E8F}"/>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760D0F91-29B8-6B3C-E81E-755AD26A17C6}"/>
              </a:ext>
            </a:extLst>
          </p:cNvPr>
          <p:cNvSpPr txBox="1"/>
          <p:nvPr/>
        </p:nvSpPr>
        <p:spPr>
          <a:xfrm>
            <a:off x="541651" y="-122308"/>
            <a:ext cx="10734008" cy="652486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4:17-19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主的靈在我身上，因為他用膏膏我，叫我傳福音給貧窮的人；差遣我報告：被擄的得釋放，瞎眼的得看見，叫那受壓制的得自由，報告　神悅納人的禧年。</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“The Spirit of the Lord is upon 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Because He anointed Me to preach the gospel to the poor.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He has sent Me to proclaim release to the captives,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And recovery of sight to the blind,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To set free those who are oppressed,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To proclaim the favorable year of the Lord.” (NASB)</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9102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08B6-BB9C-EB30-CD91-DD3B04811B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A4E5FD-64C4-E17D-39BF-B6304FEFFEF4}"/>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9" y="-122308"/>
            <a:ext cx="12862025" cy="7018955"/>
          </a:xfrm>
          <a:prstGeom prst="rect">
            <a:avLst/>
          </a:prstGeom>
        </p:spPr>
      </p:pic>
      <p:sp>
        <p:nvSpPr>
          <p:cNvPr id="4" name="TextBox 3">
            <a:extLst>
              <a:ext uri="{FF2B5EF4-FFF2-40B4-BE49-F238E27FC236}">
                <a16:creationId xmlns:a16="http://schemas.microsoft.com/office/drawing/2014/main" id="{BC6A9B2A-2C37-22D4-C167-0D12F8DC82AD}"/>
              </a:ext>
            </a:extLst>
          </p:cNvPr>
          <p:cNvSpPr txBox="1"/>
          <p:nvPr/>
        </p:nvSpPr>
        <p:spPr>
          <a:xfrm>
            <a:off x="238300" y="186375"/>
            <a:ext cx="11872686" cy="595547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5785 </a:t>
            </a:r>
            <a:r>
              <a:rPr kumimoji="1"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夠用的恩典</a:t>
            </a:r>
            <a:r>
              <a:rPr kumimoji="1" lang="zh-TW" altLang="en-US" sz="3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Sufficient Grace in 5785</a:t>
            </a:r>
            <a:endParaRPr kumimoji="1"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倚靠聖靈經歷神蹟</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rPr>
              <a:t>Receiving miracles by the Spirit</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a:ln>
                <a:noFill/>
              </a:ln>
              <a:solidFill>
                <a:srgbClr val="000000">
                  <a:lumMod val="75000"/>
                  <a:lumOff val="25000"/>
                </a:srgbClr>
              </a:solidFill>
              <a:effectLst/>
              <a:uLnTx/>
              <a:uFillTx/>
              <a:latin typeface="DFKai-SB" panose="03000509000000000000" pitchFamily="65" charset="-120"/>
              <a:ea typeface="DFKai-SB" panose="03000509000000000000" pitchFamily="65" charset="-120"/>
              <a:cs typeface="+mn-cs"/>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057400" marR="0" lvl="3"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憐憫的愛彰顯基督</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Magnifying Christ through merciful love</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54743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「恩典夠用 </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Sufficient Grace</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12899</TotalTime>
  <Words>952</Words>
  <Application>Microsoft Office PowerPoint</Application>
  <PresentationFormat>Widescreen</PresentationFormat>
  <Paragraphs>125</Paragraphs>
  <Slides>13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 Unicode MS</vt:lpstr>
      <vt:lpstr>DengXian</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832</cp:revision>
  <cp:lastPrinted>2020-09-23T16:34:05Z</cp:lastPrinted>
  <dcterms:created xsi:type="dcterms:W3CDTF">2015-02-24T04:35:26Z</dcterms:created>
  <dcterms:modified xsi:type="dcterms:W3CDTF">2024-10-01T07:06:18Z</dcterms:modified>
</cp:coreProperties>
</file>