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6"/>
  </p:notesMasterIdLst>
  <p:sldIdLst>
    <p:sldId id="12377" r:id="rId2"/>
    <p:sldId id="12471" r:id="rId3"/>
    <p:sldId id="12472" r:id="rId4"/>
    <p:sldId id="12473" r:id="rId5"/>
    <p:sldId id="12490" r:id="rId6"/>
    <p:sldId id="12498" r:id="rId7"/>
    <p:sldId id="12495" r:id="rId8"/>
    <p:sldId id="12487" r:id="rId9"/>
    <p:sldId id="12499" r:id="rId10"/>
    <p:sldId id="12496" r:id="rId11"/>
    <p:sldId id="12488" r:id="rId12"/>
    <p:sldId id="12474" r:id="rId13"/>
    <p:sldId id="12391" r:id="rId14"/>
    <p:sldId id="12491" r:id="rId15"/>
    <p:sldId id="12500" r:id="rId16"/>
    <p:sldId id="12338" r:id="rId17"/>
    <p:sldId id="12489" r:id="rId18"/>
    <p:sldId id="12493" r:id="rId19"/>
    <p:sldId id="12502" r:id="rId20"/>
    <p:sldId id="12494" r:id="rId21"/>
    <p:sldId id="12492" r:id="rId22"/>
    <p:sldId id="12486" r:id="rId23"/>
    <p:sldId id="12497" r:id="rId24"/>
    <p:sldId id="12484" r:id="rId25"/>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11/12/2024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0A64110-3FCA-4235-915E-DC1D05853E1F}" type="slidenum">
              <a:rPr lang="en-US" altLang="en-US" smtClean="0"/>
              <a:pPr>
                <a:defRPr/>
              </a:pPr>
              <a:t>19</a:t>
            </a:fld>
            <a:endParaRPr lang="en-US" altLang="en-US"/>
          </a:p>
        </p:txBody>
      </p:sp>
    </p:spTree>
    <p:extLst>
      <p:ext uri="{BB962C8B-B14F-4D97-AF65-F5344CB8AC3E}">
        <p14:creationId xmlns:p14="http://schemas.microsoft.com/office/powerpoint/2010/main" val="3077941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7834E8-05D9-5BE6-0DAE-A0213C770806}"/>
              </a:ext>
            </a:extLst>
          </p:cNvPr>
          <p:cNvPicPr>
            <a:picLocks noChangeAspect="1"/>
          </p:cNvPicPr>
          <p:nvPr/>
        </p:nvPicPr>
        <p:blipFill>
          <a:blip r:embed="rId2"/>
          <a:stretch>
            <a:fillRect/>
          </a:stretch>
        </p:blipFill>
        <p:spPr>
          <a:xfrm>
            <a:off x="0" y="-58243"/>
            <a:ext cx="12192000" cy="6994869"/>
          </a:xfrm>
          <a:prstGeom prst="rect">
            <a:avLst/>
          </a:prstGeom>
        </p:spPr>
      </p:pic>
      <p:sp>
        <p:nvSpPr>
          <p:cNvPr id="2" name="Title 1">
            <a:extLst>
              <a:ext uri="{FF2B5EF4-FFF2-40B4-BE49-F238E27FC236}">
                <a16:creationId xmlns:a16="http://schemas.microsoft.com/office/drawing/2014/main" id="{B4346784-B1B4-70E5-F9C0-17B488A6341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1B03587-9B81-0CE3-87C0-BD44E5E2745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3230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30479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262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天父的愛</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The Love of Father God</a:t>
            </a: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November 10</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728226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46C10381-0E42-A700-6AC7-7AA6338152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131CB-1490-AF28-868D-301E3DB822C3}"/>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36B2BA02-AECB-641D-530C-782D36ECC353}"/>
              </a:ext>
            </a:extLst>
          </p:cNvPr>
          <p:cNvPicPr>
            <a:picLocks noGrp="1" noChangeAspect="1"/>
          </p:cNvPicPr>
          <p:nvPr>
            <p:ph idx="1"/>
          </p:nvPr>
        </p:nvPicPr>
        <p:blipFill>
          <a:blip r:embed="rId2"/>
          <a:stretch>
            <a:fillRect/>
          </a:stretch>
        </p:blipFill>
        <p:spPr>
          <a:xfrm>
            <a:off x="1731819" y="93518"/>
            <a:ext cx="8894618" cy="6670964"/>
          </a:xfrm>
          <a:prstGeom prst="rect">
            <a:avLst/>
          </a:prstGeom>
        </p:spPr>
      </p:pic>
    </p:spTree>
    <p:extLst>
      <p:ext uri="{BB962C8B-B14F-4D97-AF65-F5344CB8AC3E}">
        <p14:creationId xmlns:p14="http://schemas.microsoft.com/office/powerpoint/2010/main" val="3246357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F126D-1D6B-DD7B-2983-5C9BD4DD7D2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91980E2-C7B9-6A60-9967-0E350F3CCBB9}"/>
              </a:ext>
            </a:extLst>
          </p:cNvPr>
          <p:cNvPicPr>
            <a:picLocks noGrp="1" noChangeAspect="1"/>
          </p:cNvPicPr>
          <p:nvPr>
            <p:ph idx="1"/>
          </p:nvPr>
        </p:nvPicPr>
        <p:blipFill>
          <a:blip r:embed="rId2"/>
          <a:stretch>
            <a:fillRect/>
          </a:stretch>
        </p:blipFill>
        <p:spPr>
          <a:xfrm>
            <a:off x="955171" y="491408"/>
            <a:ext cx="10425324" cy="5875183"/>
          </a:xfrm>
          <a:prstGeom prst="rect">
            <a:avLst/>
          </a:prstGeom>
        </p:spPr>
      </p:pic>
    </p:spTree>
    <p:extLst>
      <p:ext uri="{BB962C8B-B14F-4D97-AF65-F5344CB8AC3E}">
        <p14:creationId xmlns:p14="http://schemas.microsoft.com/office/powerpoint/2010/main" val="83009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E77E7-1FBC-9687-3664-8CF5C105117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6BCD35-78B7-488D-E0E7-A91932E4C2B2}"/>
              </a:ext>
            </a:extLst>
          </p:cNvPr>
          <p:cNvPicPr>
            <a:picLocks noChangeAspect="1"/>
          </p:cNvPicPr>
          <p:nvPr/>
        </p:nvPicPr>
        <p:blipFill>
          <a:blip r:embed="rId2">
            <a:biLevel thresh="50000"/>
            <a:extLst>
              <a:ext uri="{28A0092B-C50C-407E-A947-70E740481C1C}">
                <a14:useLocalDpi xmlns:a14="http://schemas.microsoft.com/office/drawing/2010/main" val="0"/>
              </a:ext>
            </a:extLst>
          </a:blip>
          <a:stretch>
            <a:fillRect/>
          </a:stretch>
        </p:blipFill>
        <p:spPr>
          <a:xfrm>
            <a:off x="-271558" y="-132982"/>
            <a:ext cx="12545314" cy="7060622"/>
          </a:xfrm>
          <a:prstGeom prst="rect">
            <a:avLst/>
          </a:prstGeom>
        </p:spPr>
      </p:pic>
      <p:sp>
        <p:nvSpPr>
          <p:cNvPr id="2" name="TextBox 1">
            <a:extLst>
              <a:ext uri="{FF2B5EF4-FFF2-40B4-BE49-F238E27FC236}">
                <a16:creationId xmlns:a16="http://schemas.microsoft.com/office/drawing/2014/main" id="{07F1FF28-434A-A4F2-1398-7B181800E103}"/>
              </a:ext>
            </a:extLst>
          </p:cNvPr>
          <p:cNvSpPr txBox="1"/>
          <p:nvPr/>
        </p:nvSpPr>
        <p:spPr>
          <a:xfrm>
            <a:off x="518687" y="5582597"/>
            <a:ext cx="11550669" cy="76944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「從不曾被父親擁抱，到擁有為父的心」</a:t>
            </a:r>
            <a:endParaRPr kumimoji="0" lang="zh-TW" altLang="en-US" sz="36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1026" name="Picture 2" descr="当灵风吹来时，见证在基督裡同归于一，周神助牧师出书谈《神助》之旅">
            <a:extLst>
              <a:ext uri="{FF2B5EF4-FFF2-40B4-BE49-F238E27FC236}">
                <a16:creationId xmlns:a16="http://schemas.microsoft.com/office/drawing/2014/main" id="{05746748-F62F-F9C3-1697-4FF8D59278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612" y="-890909"/>
            <a:ext cx="8411963" cy="6308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238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1C703-C14B-C9E9-88CE-19FD310432A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6A7C80-390A-7598-5F44-7AE35CBEA04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67B4C59-2591-42E9-3B6C-47152D651C40}"/>
              </a:ext>
            </a:extLst>
          </p:cNvPr>
          <p:cNvSpPr txBox="1"/>
          <p:nvPr/>
        </p:nvSpPr>
        <p:spPr>
          <a:xfrm>
            <a:off x="413518" y="0"/>
            <a:ext cx="11460477" cy="712502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4:14-16</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noProof="0"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我寫這話，不是叫你們羞愧，乃是警戒你們，好像我所親愛的兒女一樣。 你們學基督的，師傅雖有一萬，為父的卻是不多，因我在基督耶穌裡用福音生了你們。 所以，我求你們效法我。</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do not write these things to shame you, but to admonish you as my beloved children. For if you were to have countless tutors in Christ, yet you would not have many fathers, for in Christ Jesus I became your father through the gospel. Therefore I exhort you, be imitators of me.</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25197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C97EA-8C60-478C-738F-BFDF237BCC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30F175-D77C-DED0-1EBB-42DD6ADB4F63}"/>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6C757356-3888-891F-A1A5-4D9C8FE18BB0}"/>
              </a:ext>
            </a:extLst>
          </p:cNvPr>
          <p:cNvSpPr txBox="1"/>
          <p:nvPr/>
        </p:nvSpPr>
        <p:spPr>
          <a:xfrm>
            <a:off x="1662545" y="2921168"/>
            <a:ext cx="8866910" cy="110799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6000" b="1" dirty="0">
                <a:solidFill>
                  <a:srgbClr val="C00000"/>
                </a:solidFill>
                <a:latin typeface="Yu Gothic UI Semibold" panose="020B0700000000000000" pitchFamily="34" charset="-128"/>
                <a:ea typeface="Yu Gothic UI Semibold" panose="020B0700000000000000" pitchFamily="34" charset="-128"/>
              </a:rPr>
              <a:t>「</a:t>
            </a:r>
            <a:r>
              <a:rPr lang="zh-TW" altLang="en-US" sz="6600" b="1" dirty="0">
                <a:solidFill>
                  <a:srgbClr val="C00000"/>
                </a:solidFill>
                <a:latin typeface="Yu Gothic UI Semibold" panose="020B0700000000000000" pitchFamily="34" charset="-128"/>
                <a:ea typeface="Yu Gothic UI Semibold" panose="020B0700000000000000" pitchFamily="34" charset="-128"/>
              </a:rPr>
              <a:t>天父的愛</a:t>
            </a:r>
            <a:r>
              <a:rPr lang="zh-TW" altLang="en-US" sz="6000" b="1" dirty="0">
                <a:solidFill>
                  <a:srgbClr val="C00000"/>
                </a:solidFill>
                <a:latin typeface="Yu Gothic UI Semibold" panose="020B0700000000000000" pitchFamily="34" charset="-128"/>
                <a:ea typeface="Yu Gothic UI Semibold" panose="020B0700000000000000" pitchFamily="34" charset="-128"/>
              </a:rPr>
              <a:t>」</a:t>
            </a:r>
            <a:endParaRPr kumimoji="0" lang="en-US" sz="6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750456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00672-0302-ECA4-FA26-9338AB472A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38EBB0B-1DD7-DE9C-59E3-AF45781EF67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A9337D2-1AF9-7713-5656-C00894E8A285}"/>
              </a:ext>
            </a:extLst>
          </p:cNvPr>
          <p:cNvSpPr txBox="1"/>
          <p:nvPr/>
        </p:nvSpPr>
        <p:spPr>
          <a:xfrm>
            <a:off x="284615" y="-105327"/>
            <a:ext cx="11790309" cy="47859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14:23</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耶穌回答說：「人若愛我，就必遵守我的道；我父也必愛他，並且我們要到他那裡去，與他同住。</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Jesus answered and said to him, “If anyone loves Me, he will keep My word; and My Father will love him, and We will come to him and make Our abode with him.</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85954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7C8C1-DCEB-25A7-C9C0-B4349BD6AE5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C2FD3A-9990-CF84-4615-9613051FCF9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A48529F-62E7-D57B-723D-176396E0844C}"/>
              </a:ext>
            </a:extLst>
          </p:cNvPr>
          <p:cNvSpPr txBox="1"/>
          <p:nvPr/>
        </p:nvSpPr>
        <p:spPr>
          <a:xfrm>
            <a:off x="284615" y="-105327"/>
            <a:ext cx="11790309" cy="36163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16:27</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父自己愛你們；因為你們已經愛我，又信我是從父出來的。</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the Father Himself loves you, because you have loved Me and have believed that I came forth from the Father.</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85812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2882D-0275-D5F0-E978-42896633DF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7D792B-3F26-5D73-E8C8-E084F5A74B15}"/>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7D282CBF-7DD2-2533-4AD9-FEC93EF7BBF8}"/>
              </a:ext>
            </a:extLst>
          </p:cNvPr>
          <p:cNvSpPr txBox="1"/>
          <p:nvPr/>
        </p:nvSpPr>
        <p:spPr>
          <a:xfrm>
            <a:off x="943520" y="3183257"/>
            <a:ext cx="10501039" cy="9233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「奴僕的心」 </a:t>
            </a:r>
            <a:r>
              <a:rPr lang="zh-TW" altLang="en-US" sz="5400" b="1" dirty="0">
                <a:solidFill>
                  <a:srgbClr val="002060"/>
                </a:solidFill>
                <a:latin typeface="Yu Gothic UI Semibold" panose="020B0700000000000000" pitchFamily="34" charset="-128"/>
                <a:ea typeface="Yu Gothic UI Semibold" panose="020B0700000000000000" pitchFamily="34" charset="-128"/>
              </a:rPr>
              <a:t>與 </a:t>
            </a: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「兒子的心」</a:t>
            </a:r>
            <a:endParaRPr kumimoji="0" 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658178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436814" y="0"/>
            <a:ext cx="11089285" cy="65864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8:14-16</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因為凡被</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神的靈引導的，都是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神的兒子。 你們所受的，不是奴僕的心，仍舊害怕；所受的，乃是兒子的心，因此我們呼叫：「阿爸！父！」</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聖靈與我們的心同證我們是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神的兒女；</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all who are being led by the Spirit of God, these are sons of God.  For you have not received a spirit of slavery leading to fear again, but you have received a spirit of adoption as sons by which we cry out, “Abba! Father!”</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19C7F-A8F1-C61C-EC90-CED59618C7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E8BF519-2B82-57EA-7591-F76B56B0D5DF}"/>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4CE99FC2-4A32-BF1A-5FB8-C74004E0A893}"/>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D03AB433-70A4-22B4-F977-C4E50E232649}"/>
              </a:ext>
            </a:extLst>
          </p:cNvPr>
          <p:cNvSpPr txBox="1"/>
          <p:nvPr/>
        </p:nvSpPr>
        <p:spPr>
          <a:xfrm>
            <a:off x="2289488" y="1279226"/>
            <a:ext cx="7820891" cy="307776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400" dirty="0">
                <a:solidFill>
                  <a:srgbClr val="002060"/>
                </a:solidFill>
                <a:latin typeface="Yu Gothic UI Semibold" panose="020B0700000000000000" pitchFamily="34" charset="-128"/>
                <a:ea typeface="Yu Gothic UI Semibold" panose="020B0700000000000000" pitchFamily="34" charset="-128"/>
              </a:rPr>
              <a:t>奴僕的心</a:t>
            </a:r>
            <a:endParaRPr lang="en-US" altLang="zh-TW" sz="4400"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000"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dirty="0">
                <a:solidFill>
                  <a:srgbClr val="002060"/>
                </a:solidFill>
                <a:latin typeface="Yu Gothic UI Semibold" panose="020B0700000000000000" pitchFamily="34" charset="-128"/>
                <a:ea typeface="Yu Gothic UI Semibold" panose="020B0700000000000000" pitchFamily="34" charset="-128"/>
              </a:rPr>
              <a:t>「住</a:t>
            </a:r>
            <a:r>
              <a:rPr kumimoji="0" lang="zh-TW" altLang="en-US" sz="540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在家裡卻想</a:t>
            </a:r>
            <a:r>
              <a:rPr kumimoji="0" lang="zh-TW" altLang="en-US" sz="5400"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家」</a:t>
            </a:r>
            <a:r>
              <a:rPr kumimoji="0" lang="zh-TW" altLang="en-US" sz="540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t>
            </a:r>
            <a:endParaRPr kumimoji="0" lang="en-US" altLang="zh-TW" sz="540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3600"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當心裡找不到歸屬感</a:t>
            </a:r>
            <a:r>
              <a:rPr kumimoji="0" lang="en-US" altLang="zh-TW" sz="360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a:t>
            </a:r>
            <a:endParaRPr kumimoji="0" lang="zh-TW" altLang="en-US" sz="440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
        <p:nvSpPr>
          <p:cNvPr id="4" name="Oval 3">
            <a:extLst>
              <a:ext uri="{FF2B5EF4-FFF2-40B4-BE49-F238E27FC236}">
                <a16:creationId xmlns:a16="http://schemas.microsoft.com/office/drawing/2014/main" id="{8E2D993A-9EA9-904F-2282-DA8B5293DE49}"/>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1E59F3A6-2DE1-F66A-9C8C-BBBDD4CE5646}"/>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28363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FC143-B5E4-2A28-D8D5-1CF798CAF8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ADE71B-0BF1-04D4-D830-0F390D4DF35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1341F87-A38F-E4E7-D027-1B6E56D4F1BF}"/>
              </a:ext>
            </a:extLst>
          </p:cNvPr>
          <p:cNvSpPr txBox="1"/>
          <p:nvPr/>
        </p:nvSpPr>
        <p:spPr>
          <a:xfrm>
            <a:off x="296263" y="0"/>
            <a:ext cx="11790309" cy="47859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8:35-36</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奴僕不能永遠住在家裡；兒子是永遠住在家裡。 所以天父的兒子若叫你們自由，你們就真自由了。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slave does not remain in the house forever; the son does remain forever.  So if the Son makes you free, you will be free indeed.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19339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BA9E8-9A18-56C6-8770-627C96EBB9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A1180E-1E5A-7C61-CC0C-62DC42A6C046}"/>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34F7FE77-8A57-84D9-9977-AD7B2DC6EEB1}"/>
              </a:ext>
            </a:extLst>
          </p:cNvPr>
          <p:cNvSpPr txBox="1"/>
          <p:nvPr/>
        </p:nvSpPr>
        <p:spPr>
          <a:xfrm>
            <a:off x="943520" y="3183257"/>
            <a:ext cx="10501039" cy="9233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「家」 的氛圍打開屬靈的天空</a:t>
            </a:r>
            <a:endParaRPr kumimoji="0" 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02672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D3FFB-4F3A-A8BF-A3F8-41E2655A08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8553B6-84AE-EB7C-B20B-F0A7D8784E1C}"/>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8FA0987B-417D-DFC9-A4AE-F23E79F98A22}"/>
              </a:ext>
            </a:extLst>
          </p:cNvPr>
          <p:cNvSpPr txBox="1"/>
          <p:nvPr/>
        </p:nvSpPr>
        <p:spPr>
          <a:xfrm>
            <a:off x="1662545" y="2565892"/>
            <a:ext cx="8866910" cy="193899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002060"/>
                </a:solidFill>
                <a:latin typeface="Yu Gothic UI Semibold" panose="020B0700000000000000" pitchFamily="34" charset="-128"/>
                <a:ea typeface="Yu Gothic UI Semibold" panose="020B0700000000000000" pitchFamily="34" charset="-128"/>
              </a:rPr>
              <a:t>路加福音 </a:t>
            </a:r>
            <a:r>
              <a:rPr lang="en-US" altLang="zh-TW" sz="4800" b="1" dirty="0">
                <a:solidFill>
                  <a:srgbClr val="002060"/>
                </a:solidFill>
                <a:latin typeface="Yu Gothic UI Semibold" panose="020B0700000000000000" pitchFamily="34" charset="-128"/>
                <a:ea typeface="Yu Gothic UI Semibold" panose="020B0700000000000000" pitchFamily="34" charset="-128"/>
              </a:rPr>
              <a:t>15 </a:t>
            </a:r>
            <a:r>
              <a:rPr lang="zh-TW" altLang="en-US" sz="4800" b="1" dirty="0">
                <a:solidFill>
                  <a:srgbClr val="002060"/>
                </a:solidFill>
                <a:latin typeface="Yu Gothic UI Semibold" panose="020B0700000000000000" pitchFamily="34" charset="-128"/>
                <a:ea typeface="Yu Gothic UI Semibold" panose="020B0700000000000000" pitchFamily="34" charset="-128"/>
              </a:rPr>
              <a:t>章</a:t>
            </a:r>
            <a:endParaRPr lang="en-US" altLang="zh-TW" sz="48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b="1"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dirty="0">
                <a:solidFill>
                  <a:srgbClr val="002060"/>
                </a:solidFill>
                <a:latin typeface="Yu Gothic UI Semibold" panose="020B0700000000000000" pitchFamily="34" charset="-128"/>
                <a:ea typeface="Yu Gothic UI Semibold" panose="020B0700000000000000" pitchFamily="34" charset="-128"/>
              </a:rPr>
              <a:t>大兒子 ─ 「奴僕的心」</a:t>
            </a:r>
            <a:endParaRPr kumimoji="0" 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982516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DE0AF-ECA9-AB5A-0B11-53CF959FCFA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61F479-BDD0-17A7-0026-53B55298E1C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4A30EEA-08C3-A82D-0A8D-BB0029706B50}"/>
              </a:ext>
            </a:extLst>
          </p:cNvPr>
          <p:cNvSpPr txBox="1"/>
          <p:nvPr/>
        </p:nvSpPr>
        <p:spPr>
          <a:xfrm>
            <a:off x="308680" y="0"/>
            <a:ext cx="11636761" cy="527836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15:31-32</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父親對他說：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兒啊！你常和我同在，我一切所有的都是你的；只是你這個兄弟是死而復活、失而又得的，所以我們理當歡喜快樂。</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he said to him, ‘Son, you have always been with me, and all that is mine is yours. But we had to celebrate and rejoice, for this brother of yours was dead and has begun to live, and was lost and has been found.’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472510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92BED-24BF-D5E7-4BD7-4A19297D58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E2D95B8-9D43-E00E-997E-4DFDBD9ACD65}"/>
              </a:ext>
            </a:extLst>
          </p:cNvPr>
          <p:cNvPicPr>
            <a:picLocks noChangeAspect="1"/>
          </p:cNvPicPr>
          <p:nvPr/>
        </p:nvPicPr>
        <p:blipFill>
          <a:blip r:embed="rId2">
            <a:biLevel thresh="50000"/>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CCBB72EE-6731-C3BC-1D7B-9FC799C718BA}"/>
              </a:ext>
            </a:extLst>
          </p:cNvPr>
          <p:cNvSpPr txBox="1"/>
          <p:nvPr/>
        </p:nvSpPr>
        <p:spPr>
          <a:xfrm>
            <a:off x="256544" y="-72705"/>
            <a:ext cx="11550669" cy="567847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孤兒</a:t>
            </a:r>
            <a:r>
              <a:rPr kumimoji="0" lang="zh-TW" altLang="en-US"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600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200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奴僕的心  </a:t>
            </a:r>
            <a:r>
              <a:rPr kumimoji="0" lang="en-US" altLang="zh-TW" sz="540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540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世界系統</a:t>
            </a:r>
            <a:r>
              <a:rPr kumimoji="0" lang="en-US" altLang="zh-TW" sz="540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600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個人主義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individualism</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行為導向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performance oriented</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沒有安全感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insecure</a:t>
            </a: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比較 </a:t>
            </a:r>
            <a:r>
              <a:rPr kumimoji="0" lang="en-US" altLang="zh-TW" sz="48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8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計較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comparison</a:t>
            </a:r>
          </a:p>
          <a:p>
            <a:pPr marL="2057400" lvl="3" indent="-685800" defTabSz="914400" eaLnBrk="1" hangingPunct="1">
              <a:buFont typeface="Arial" panose="020B0604020202020204" pitchFamily="34" charset="0"/>
              <a:buChar char="•"/>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冒犯與對立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hostility</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039460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A5AAD-810A-D279-6D36-F3FA0C32A6E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ECA4964-C69C-B121-71C4-E85C6EE898D9}"/>
              </a:ext>
            </a:extLst>
          </p:cNvPr>
          <p:cNvPicPr>
            <a:picLocks noChangeAspect="1"/>
          </p:cNvPicPr>
          <p:nvPr/>
        </p:nvPicPr>
        <p:blipFill>
          <a:blip r:embed="rId3"/>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2A1A2A0A-3325-DC7D-CCAF-BDEAF8D1F017}"/>
              </a:ext>
            </a:extLst>
          </p:cNvPr>
          <p:cNvPicPr>
            <a:picLocks noChangeAspect="1"/>
          </p:cNvPicPr>
          <p:nvPr/>
        </p:nvPicPr>
        <p:blipFill>
          <a:blip r:embed="rId4"/>
          <a:stretch>
            <a:fillRect/>
          </a:stretch>
        </p:blipFill>
        <p:spPr>
          <a:xfrm>
            <a:off x="951743" y="193781"/>
            <a:ext cx="10288514" cy="5662012"/>
          </a:xfrm>
          <a:prstGeom prst="rect">
            <a:avLst/>
          </a:prstGeom>
        </p:spPr>
      </p:pic>
      <p:sp>
        <p:nvSpPr>
          <p:cNvPr id="4" name="Oval 3">
            <a:extLst>
              <a:ext uri="{FF2B5EF4-FFF2-40B4-BE49-F238E27FC236}">
                <a16:creationId xmlns:a16="http://schemas.microsoft.com/office/drawing/2014/main" id="{E00B2728-FB76-93F5-2B91-31F5C11DDBF4}"/>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FF96CD4A-3FB2-55F3-3104-7E4812201969}"/>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72D3E64-744F-57F9-F8C8-3FBED42B978C}"/>
              </a:ext>
            </a:extLst>
          </p:cNvPr>
          <p:cNvPicPr>
            <a:picLocks noChangeAspect="1"/>
          </p:cNvPicPr>
          <p:nvPr/>
        </p:nvPicPr>
        <p:blipFill>
          <a:blip r:embed="rId5"/>
          <a:stretch>
            <a:fillRect/>
          </a:stretch>
        </p:blipFill>
        <p:spPr>
          <a:xfrm>
            <a:off x="3209259" y="953865"/>
            <a:ext cx="6243577" cy="4169197"/>
          </a:xfrm>
          <a:prstGeom prst="rect">
            <a:avLst/>
          </a:prstGeom>
        </p:spPr>
      </p:pic>
      <p:sp>
        <p:nvSpPr>
          <p:cNvPr id="9" name="Rectangle 8">
            <a:extLst>
              <a:ext uri="{FF2B5EF4-FFF2-40B4-BE49-F238E27FC236}">
                <a16:creationId xmlns:a16="http://schemas.microsoft.com/office/drawing/2014/main" id="{F7B7FFC0-F49F-6CC6-7430-24DA71C38B65}"/>
              </a:ext>
            </a:extLst>
          </p:cNvPr>
          <p:cNvSpPr/>
          <p:nvPr/>
        </p:nvSpPr>
        <p:spPr>
          <a:xfrm>
            <a:off x="8526326" y="2077080"/>
            <a:ext cx="314893" cy="551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7904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605F7-6271-21AD-A9AD-45E70EDA2A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9B535E-1E59-9FC1-6B16-B35EB045327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1E32640-BC38-E83D-5594-40F15C00FB50}"/>
              </a:ext>
            </a:extLst>
          </p:cNvPr>
          <p:cNvSpPr txBox="1"/>
          <p:nvPr/>
        </p:nvSpPr>
        <p:spPr>
          <a:xfrm>
            <a:off x="343628" y="110169"/>
            <a:ext cx="11742944" cy="263149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14:18</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我不撇下你們為孤兒，我必到你們這裡來。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will not leave you as orphans; I will come to you.</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33643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DBF93-B546-0A2C-DB6A-E8194A2A6E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C8B1CFE-A646-45D1-6F48-63F2AC9BA5EA}"/>
              </a:ext>
            </a:extLst>
          </p:cNvPr>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8B64F5BA-66FA-24A1-80EF-08AE4D4537F8}"/>
              </a:ext>
            </a:extLst>
          </p:cNvPr>
          <p:cNvSpPr txBox="1"/>
          <p:nvPr/>
        </p:nvSpPr>
        <p:spPr>
          <a:xfrm>
            <a:off x="256544" y="-72705"/>
            <a:ext cx="11550669" cy="644791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Century" panose="02040604050505020304" pitchFamily="18" charset="0"/>
                <a:ea typeface="DFKai-SB" panose="03000509000000000000" pitchFamily="65" charset="-120"/>
                <a:cs typeface="Arial" charset="0"/>
              </a:rPr>
              <a:t>兒子的心</a:t>
            </a:r>
            <a:r>
              <a:rPr kumimoji="0" lang="zh-TW" altLang="en-US"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5400" b="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5400" b="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天父的愛</a:t>
            </a:r>
            <a:r>
              <a:rPr kumimoji="0" lang="en-US" altLang="zh-TW" sz="5400" b="0"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兒子的身分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identity</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家人的氛圍</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family atmosphere</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安全感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secure</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尊榮文化</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8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界線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honor culture</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marR="0" lvl="3"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真實</a:t>
            </a:r>
            <a:r>
              <a:rPr lang="zh-TW" altLang="en-US" sz="4800" b="1" dirty="0">
                <a:solidFill>
                  <a:srgbClr val="FFFFFF"/>
                </a:solidFill>
                <a:latin typeface="Century" panose="02040604050505020304" pitchFamily="18" charset="0"/>
                <a:ea typeface="DFKai-SB" panose="03000509000000000000" pitchFamily="65" charset="-120"/>
                <a:cs typeface="Arial" charset="0"/>
              </a:rPr>
              <a:t>的</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合一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unity</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413409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F2016-B15F-23C6-317C-3E2D9C2F20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8C95CE-9EC4-3E63-10B4-39F3B54580F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7357703-24E3-6C1E-C187-53FDB1CA70B1}"/>
              </a:ext>
            </a:extLst>
          </p:cNvPr>
          <p:cNvSpPr txBox="1"/>
          <p:nvPr/>
        </p:nvSpPr>
        <p:spPr>
          <a:xfrm>
            <a:off x="401691" y="86872"/>
            <a:ext cx="11790309" cy="410881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5:5</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盼望不至於羞恥，因為所賜給我們的聖靈將　神的愛澆灌在我們心裡。</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hope does not disappoint, because the love of God has been poured out within our hearts through the Holy Spirit who was given to us.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68883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0781-8387-8D18-86EE-EE8DCF88A7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3AD891C-D31D-DAF0-EDA5-1D43A72A812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A2D7894-A977-6700-5E95-74D628608C90}"/>
              </a:ext>
            </a:extLst>
          </p:cNvPr>
          <p:cNvSpPr txBox="1"/>
          <p:nvPr/>
        </p:nvSpPr>
        <p:spPr>
          <a:xfrm>
            <a:off x="469819" y="92696"/>
            <a:ext cx="11252362" cy="546303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3:18-19</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能以和眾聖徒一同明白基督的愛是何等長闊高深，並知道這愛是過於人所能測度的，便叫　神一切所充滿的，充滿了你們。</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be able to comprehend with all the saints what is the breadth and length and height and depth, and to know the love of Christ which surpasses knowledge, that you may be filled up to all the fullness of God.</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36446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阿爸天父</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12544</TotalTime>
  <Words>1051</Words>
  <Application>Microsoft Office PowerPoint</Application>
  <PresentationFormat>Widescreen</PresentationFormat>
  <Paragraphs>174</Paragraphs>
  <Slides>24</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 Unicode MS</vt:lpstr>
      <vt:lpstr>DFKai-SB</vt:lpstr>
      <vt:lpstr>Yu Gothic UI Semibold</vt:lpstr>
      <vt:lpstr>Arial</vt:lpstr>
      <vt:lpstr>Calibri</vt:lpstr>
      <vt:lpstr>Cambria</vt:lpstr>
      <vt:lpstr>Century</vt:lpstr>
      <vt:lpstr>Century Gothic</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840</cp:revision>
  <cp:lastPrinted>2020-09-23T16:34:05Z</cp:lastPrinted>
  <dcterms:created xsi:type="dcterms:W3CDTF">2015-02-24T04:35:26Z</dcterms:created>
  <dcterms:modified xsi:type="dcterms:W3CDTF">2024-11-12T17:58:30Z</dcterms:modified>
</cp:coreProperties>
</file>