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29"/>
  </p:notesMasterIdLst>
  <p:sldIdLst>
    <p:sldId id="12378" r:id="rId3"/>
    <p:sldId id="257" r:id="rId4"/>
    <p:sldId id="307" r:id="rId5"/>
    <p:sldId id="308" r:id="rId6"/>
    <p:sldId id="288" r:id="rId7"/>
    <p:sldId id="306" r:id="rId8"/>
    <p:sldId id="290" r:id="rId9"/>
    <p:sldId id="305" r:id="rId10"/>
    <p:sldId id="302" r:id="rId11"/>
    <p:sldId id="316" r:id="rId12"/>
    <p:sldId id="317" r:id="rId13"/>
    <p:sldId id="311" r:id="rId14"/>
    <p:sldId id="318" r:id="rId15"/>
    <p:sldId id="319" r:id="rId16"/>
    <p:sldId id="312" r:id="rId17"/>
    <p:sldId id="320" r:id="rId18"/>
    <p:sldId id="321" r:id="rId19"/>
    <p:sldId id="310" r:id="rId20"/>
    <p:sldId id="313" r:id="rId21"/>
    <p:sldId id="314" r:id="rId22"/>
    <p:sldId id="12485" r:id="rId23"/>
    <p:sldId id="315" r:id="rId24"/>
    <p:sldId id="309" r:id="rId25"/>
    <p:sldId id="303" r:id="rId26"/>
    <p:sldId id="304" r:id="rId27"/>
    <p:sldId id="12484" r:id="rId28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240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12/30/2024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8C60B-61D9-DB0E-06EC-A9BB7ED1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F1081-A479-003F-4172-85C636E2E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EE1FA-3B1B-2FF1-F5EC-7B0D29A9B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FCD9D-A116-0E25-F5FA-A529C41B4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53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8D4C5D98-F007-E1E8-C3F6-8D1989313A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F4EE88BA-A1C3-A660-5D59-2017AF38EE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656D49F6-21EF-7067-C296-347002BE9B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6D9125-B7BB-4D46-ADCF-B198771BE0E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965581C4-A7BF-B212-4F6C-F963F56987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49909AEC-6F35-CDE9-D664-E11C2049B1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E6E20FC4-FB3E-2D2A-7066-1D9116BB5D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8C5DA5-82C7-4BEF-972D-2E31B6994B6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4642786C-A47C-019D-A421-10AD4289DE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E2B5793B-F06F-A0DF-3092-93A7C9D098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A07ADC1B-A75E-920C-135A-63125E3B22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A88ABA-175E-47F7-BD70-E4A211FFA9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EEC13CD8-0BB0-C66C-9D95-BF6A08B5D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2120077E-C7CA-D713-C9D9-3EA4E43403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08935299-9480-699B-9EBF-62C0457F55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A22275-7077-411C-B113-40936A763B3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EC844-E96C-7B37-0EC0-D3D6B2A35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BAAC4F-A963-4565-12CD-A2AFB97BC5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6B9822-E2E1-DC8B-D7D0-E0ABF2BF9A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34070-6B94-C277-2132-7778781A9C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4837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C97629A-2086-F68B-C587-DDDD6EA87D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1D349E-3FD9-1F70-2CF2-04EF115B8D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96128FD-097F-BEF2-65D2-C4A74E72E2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55A70-12C2-42F6-A253-BF35AC46F3C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8315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000F8C-6959-CD32-A5A4-8EEF95694C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9E0D9CF-466E-8859-9EB8-EDCC948A59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08DCEB5-8FE1-61F1-A788-6E0A98B19A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5E950-1C0E-48D9-90D4-134212E0BDE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6267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62CD4B-1B32-D434-C7A6-5F7F96F050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6A9248-EA18-42A6-4518-EB6FABFC4B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BBB6861-C2A8-7D18-1CF8-C7A49942B8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BCE32-41B7-4AC4-811B-F404EE2A58D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1681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F98551-26AC-6A50-06D7-D5D6F7308B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918AE7-1AFA-AED9-7EF1-F9117F8D83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5057F4-2E83-7024-36F0-556BF72224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EA0D5-E736-40CA-8A46-977EF2D8253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78628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C65C97B-F722-D690-BFB3-FD9D9C18CB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D4B4646-44CC-B43D-AC2D-366400A964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4C3BA2E-402E-4798-5F0A-E955BA45C2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325ED6-4D41-4AB1-82CA-753F3FBBD93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981826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1C584CF-2F5D-842D-EBDF-3877084C82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A1694C4-9BCC-0EEA-4D71-62D5FF90A7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3F27071-366D-3557-46FC-409763DCB5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05F78-849A-4070-8316-F08947AE9E6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56556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90D4237-ED3C-5B2D-4837-1C82520B9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5C3B9D2-D898-6186-2103-231DBAD599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6E58BB3-8777-F2A9-552B-1EC126D5EA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5417D-B4C9-4748-9CAD-EB4835839D6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095087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47ABD5-53BA-3DB1-A266-FC5E353C95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3B1571-C7EA-70C9-7F7F-18E4FC4DEB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11315A-480D-9C5C-667C-739223BEDE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0372E-2A10-4F35-851A-583DDB39321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99977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98F6A1-5CDB-5EF7-1230-6C3C156053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C82DF2-355C-2D9E-64DE-13A5551C12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971B9E-69F9-8D2B-1409-A74744CEE2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D52A8-894B-4268-9AAD-A49AEA17D7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809756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082A8D-F1C9-3FA4-1F81-B78FEDBCED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216D32E-7782-C60D-0B50-91EC7FC3CC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994F45-17B1-E89E-2DD7-47A813C58A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31FC2B-C75D-493D-A520-ED34281B74C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970057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851D9D-4A6C-772C-F299-59CD004DDF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0054731-A4CB-BECF-AEBE-7DC66A0634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28A9C04-D318-51C8-52DF-4C07A77925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EE9A4-B7E9-4441-AC93-A2B09A1734F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79105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A897EC8-418C-81E7-4872-757C8A8397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0F5FDC4-5AB5-E740-A890-3D1509A469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808C7C8-FA12-1D73-7AC7-D7433C7B83F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7BBC13C-4BA4-DEAC-BBBC-79816F920AC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06C314D-0E9E-93A2-DAAB-041A58A2E10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fld id="{A4A75AB7-5495-4FAF-BFF2-191E9495306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5309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9EC16-9E33-13DC-DD2B-C247DCF0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F6F35-79B3-93CD-2AF7-49420327B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BC47B2E0-31E5-1CF1-355E-C975CFE2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76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>
            <a:extLst>
              <a:ext uri="{FF2B5EF4-FFF2-40B4-BE49-F238E27FC236}">
                <a16:creationId xmlns:a16="http://schemas.microsoft.com/office/drawing/2014/main" id="{77F4D4CC-F641-FE94-DC55-655448FA78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838200"/>
            <a:ext cx="9144000" cy="6324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b="1">
              <a:ea typeface="UWCZYF (Big5)" charset="-120"/>
            </a:endParaRPr>
          </a:p>
        </p:txBody>
      </p:sp>
      <p:sp>
        <p:nvSpPr>
          <p:cNvPr id="14339" name="Rectangle 4">
            <a:extLst>
              <a:ext uri="{FF2B5EF4-FFF2-40B4-BE49-F238E27FC236}">
                <a16:creationId xmlns:a16="http://schemas.microsoft.com/office/drawing/2014/main" id="{C659037C-5D47-33BF-EAE6-D3AF3F20AD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8915400" cy="6629400"/>
          </a:xfrm>
        </p:spPr>
        <p:txBody>
          <a:bodyPr/>
          <a:lstStyle/>
          <a:p>
            <a:pPr>
              <a:defRPr/>
            </a:pPr>
            <a:r>
              <a:rPr lang="zh-TW" altLang="en-US" sz="8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認識聖靈的果子</a:t>
            </a:r>
            <a:br>
              <a:rPr lang="en-US" altLang="zh-TW" sz="8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標楷體" panose="03000509000000000000" pitchFamily="65" charset="-120"/>
              </a:rPr>
              <a:t>Knowing the Fruit of the Spirit</a:t>
            </a:r>
            <a:br>
              <a:rPr lang="zh-TW" altLang="en-US" sz="6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zh-TW" altLang="en-US" sz="2400" b="1" dirty="0">
                <a:solidFill>
                  <a:schemeClr val="tx1"/>
                </a:solidFill>
                <a:latin typeface="Verdana" panose="020B0604030504040204" pitchFamily="34" charset="0"/>
                <a:ea typeface="標楷體" panose="03000509000000000000" pitchFamily="65" charset="-120"/>
              </a:rPr>
            </a:br>
            <a:br>
              <a:rPr lang="en-US" altLang="zh-TW" sz="2400" b="1">
                <a:solidFill>
                  <a:schemeClr val="tx1"/>
                </a:solidFill>
                <a:latin typeface="Verdana" panose="020B0604030504040204" pitchFamily="34" charset="0"/>
                <a:ea typeface="標楷體" panose="03000509000000000000" pitchFamily="65" charset="-120"/>
              </a:rPr>
            </a:br>
            <a:br>
              <a:rPr lang="zh-TW" altLang="en-US" sz="4800" b="1" dirty="0">
                <a:solidFill>
                  <a:srgbClr val="0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波特蘭靈糧堂 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Arial Unicode MS" pitchFamily="34" charset="-128"/>
              </a:rPr>
              <a:t>BOLIP</a:t>
            </a:r>
            <a:b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Arial Unicode MS" pitchFamily="34" charset="-128"/>
              </a:rPr>
            </a:b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Arial Unicode MS" pitchFamily="34" charset="-128"/>
              </a:rPr>
              <a:t>December 29</a:t>
            </a:r>
            <a:r>
              <a:rPr lang="en-US" altLang="zh-TW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Arial Unicode MS" pitchFamily="34" charset="-128"/>
              </a:rPr>
              <a:t>th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Arial Unicode MS" pitchFamily="34" charset="-128"/>
              </a:rPr>
              <a:t>, 2024 </a:t>
            </a:r>
            <a:b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Arial Unicode MS" pitchFamily="34" charset="-128"/>
              </a:rPr>
            </a:b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Arial Unicode MS" pitchFamily="34" charset="-128"/>
              </a:rPr>
              <a:t>黃薛媖師母</a:t>
            </a:r>
            <a:br>
              <a:rPr lang="en-US" altLang="zh-TW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</a:br>
            <a:endParaRPr lang="zh-TW" altLang="en-US" b="1" dirty="0">
              <a:solidFill>
                <a:srgbClr val="000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>
            <a:extLst>
              <a:ext uri="{FF2B5EF4-FFF2-40B4-BE49-F238E27FC236}">
                <a16:creationId xmlns:a16="http://schemas.microsoft.com/office/drawing/2014/main" id="{73095389-1F8D-F280-A4B8-54388CF6BB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但聖靈降臨在你們身上、你們就必</a:t>
            </a:r>
            <a:r>
              <a:rPr lang="en-US" altLang="en-US" sz="54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得著能力</a:t>
            </a:r>
            <a:r>
              <a:rPr lang="en-US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．並要在耶路撒冷、猶太全地、和撒瑪利亞、直到地極、</a:t>
            </a:r>
            <a:r>
              <a:rPr lang="en-US" altLang="en-US" sz="54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作</a:t>
            </a:r>
            <a:r>
              <a:rPr lang="en-US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我的</a:t>
            </a:r>
            <a:r>
              <a:rPr lang="en-US" altLang="en-US" sz="54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見證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徒1：8 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en-US" sz="5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defRPr/>
            </a:pP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作</a:t>
            </a:r>
            <a:r>
              <a:rPr lang="en-US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見證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5400" dirty="0"/>
              <a:t> </a:t>
            </a:r>
            <a:r>
              <a:rPr lang="zh-TW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將自己所經歷的救恩告訴人，或活出來給人看</a:t>
            </a:r>
            <a:endParaRPr lang="en-US" altLang="zh-TW" sz="54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buNone/>
              <a:defRPr/>
            </a:pPr>
            <a:endParaRPr lang="en-US" altLang="en-US" sz="5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>
            <a:extLst>
              <a:ext uri="{FF2B5EF4-FFF2-40B4-BE49-F238E27FC236}">
                <a16:creationId xmlns:a16="http://schemas.microsoft.com/office/drawing/2014/main" id="{0B6BA4AF-889B-E8EE-AABC-6D86361FCE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marL="514350" indent="-514350" eaLnBrk="1" hangingPunct="1">
              <a:lnSpc>
                <a:spcPts val="4000"/>
              </a:lnSpc>
              <a:buFontTx/>
              <a:buAutoNum type="arabicPeriod"/>
              <a:defRPr/>
            </a:pP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事奉的能力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聖靈在信徒身上外在的彰顯</a:t>
            </a:r>
            <a:r>
              <a:rPr lang="zh-TW" altLang="en-US" sz="3600" b="1" dirty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</a:rPr>
              <a:t>，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運用聖靈的恩賜，幫助有需要的人→將救恩告訴人</a:t>
            </a:r>
            <a:endParaRPr lang="zh-TW" altLang="en-US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ts val="4000"/>
              </a:lnSpc>
              <a:defRPr/>
            </a:pP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傳福音的能力</a:t>
            </a:r>
          </a:p>
          <a:p>
            <a:pPr lvl="1" eaLnBrk="1" hangingPunct="1">
              <a:lnSpc>
                <a:spcPts val="4000"/>
              </a:lnSpc>
              <a:defRPr/>
            </a:pP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行神蹟、異能的能力→聖靈的恩賜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例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 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方言、預言、醫病、趕鬼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(林前12：7-10)</a:t>
            </a:r>
          </a:p>
          <a:p>
            <a:pPr eaLnBrk="1" hangingPunct="1">
              <a:lnSpc>
                <a:spcPts val="4000"/>
              </a:lnSpc>
              <a:buNone/>
              <a:defRPr/>
            </a:pP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生命的能力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內在生命的更新改變→將救恩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神的生命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活出來給人看</a:t>
            </a:r>
            <a:endParaRPr lang="en-US" altLang="zh-TW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ts val="4000"/>
              </a:lnSpc>
              <a:defRPr/>
            </a:pP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內在生命的內容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充滿愛的生命→聖靈的果子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9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方面的表現</a:t>
            </a:r>
            <a:endParaRPr lang="en-US" altLang="zh-TW" sz="3600" b="1" dirty="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ts val="4000"/>
              </a:lnSpc>
              <a:defRPr/>
            </a:pPr>
            <a:r>
              <a:rPr lang="zh-TW" altLang="en-US" sz="3600" b="1" dirty="0">
                <a:latin typeface="DFKai-SB" pitchFamily="65" charset="-120"/>
                <a:ea typeface="DFKai-SB" pitchFamily="65" charset="-120"/>
                <a:cs typeface="Times New Roman" panose="02020603050405020304" pitchFamily="18" charset="0"/>
              </a:rPr>
              <a:t>當你將救恩活出來時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  <a:cs typeface="Times New Roman" panose="02020603050405020304" pitchFamily="18" charset="0"/>
              </a:rPr>
              <a:t> 你的見證自然帶著能力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  <a:cs typeface="Times New Roman" panose="02020603050405020304" pitchFamily="18" charset="0"/>
              </a:rPr>
              <a:t> 否則你的見證就會空洞無力</a:t>
            </a:r>
            <a:r>
              <a:rPr lang="zh-TW" altLang="en-US" sz="3600" b="1" dirty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  <a:cs typeface="Times New Roman" panose="02020603050405020304" pitchFamily="18" charset="0"/>
              </a:rPr>
              <a:t>  </a:t>
            </a:r>
            <a:endParaRPr lang="en-US" altLang="zh-TW" sz="3600" b="1" dirty="0">
              <a:solidFill>
                <a:srgbClr val="7030A0"/>
              </a:solidFill>
              <a:latin typeface="PMingLiU" panose="02020500000000000000" pitchFamily="18" charset="-12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>
            <a:extLst>
              <a:ext uri="{FF2B5EF4-FFF2-40B4-BE49-F238E27FC236}">
                <a16:creationId xmlns:a16="http://schemas.microsoft.com/office/drawing/2014/main" id="{2611F57A-C7A7-AB16-BB62-97D35301DD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629400"/>
          </a:xfrm>
        </p:spPr>
        <p:txBody>
          <a:bodyPr/>
          <a:lstStyle/>
          <a:p>
            <a:pPr eaLnBrk="1" hangingPunct="1">
              <a:lnSpc>
                <a:spcPts val="6000"/>
              </a:lnSpc>
              <a:buNone/>
            </a:pPr>
            <a:r>
              <a:rPr lang="en-US" altLang="en-US" sz="4000" b="1" u="sng">
                <a:latin typeface="標楷體" panose="03000509000000000000" pitchFamily="65" charset="-120"/>
                <a:ea typeface="標楷體" panose="03000509000000000000" pitchFamily="65" charset="-120"/>
              </a:rPr>
              <a:t>加拉太書 </a:t>
            </a:r>
            <a:r>
              <a:rPr lang="zh-TW" altLang="en-US" sz="4000" b="1" u="sng">
                <a:latin typeface="標楷體" panose="03000509000000000000" pitchFamily="65" charset="-120"/>
                <a:ea typeface="標楷體" panose="03000509000000000000" pitchFamily="65" charset="-120"/>
              </a:rPr>
              <a:t>5：16-</a:t>
            </a:r>
            <a:r>
              <a:rPr lang="en-US" altLang="zh-TW" sz="4000" b="1" u="sng">
                <a:latin typeface="標楷體" panose="03000509000000000000" pitchFamily="65" charset="-120"/>
                <a:ea typeface="標楷體" panose="03000509000000000000" pitchFamily="65" charset="-120"/>
              </a:rPr>
              <a:t>18</a:t>
            </a:r>
          </a:p>
          <a:p>
            <a:pPr eaLnBrk="1" hangingPunct="1">
              <a:lnSpc>
                <a:spcPts val="6000"/>
              </a:lnSpc>
              <a:buNone/>
            </a:pPr>
            <a:r>
              <a:rPr lang="en-US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16你們當</a:t>
            </a:r>
            <a:r>
              <a:rPr lang="en-US" altLang="en-US" sz="4000" b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順著聖靈而行</a:t>
            </a:r>
            <a:r>
              <a:rPr lang="en-US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en-US" sz="4000" b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就不放縱肉體的情慾</a:t>
            </a:r>
            <a:r>
              <a:rPr lang="en-US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了。</a:t>
            </a:r>
          </a:p>
          <a:p>
            <a:pPr eaLnBrk="1" hangingPunct="1">
              <a:lnSpc>
                <a:spcPts val="6000"/>
              </a:lnSpc>
              <a:buNone/>
            </a:pPr>
            <a:r>
              <a:rPr lang="en-US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17因為情慾和聖靈相爭、聖靈和情慾相爭．這兩個是彼此相敵、使你們不能作所願意作的。</a:t>
            </a:r>
          </a:p>
          <a:p>
            <a:pPr eaLnBrk="1" hangingPunct="1">
              <a:lnSpc>
                <a:spcPts val="6000"/>
              </a:lnSpc>
              <a:buNone/>
            </a:pPr>
            <a:r>
              <a:rPr lang="en-US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18但你們若被聖靈引導、就不在律法以下。   </a:t>
            </a:r>
            <a:endParaRPr lang="zh-TW" altLang="en-US" sz="4000" b="1">
              <a:latin typeface="PMingLiU" panose="02020500000000000000" pitchFamily="18" charset="-12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eaLnBrk="1" hangingPunct="1">
              <a:lnSpc>
                <a:spcPts val="6000"/>
              </a:lnSpc>
              <a:buNone/>
            </a:pP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en-US" sz="40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>
            <a:extLst>
              <a:ext uri="{FF2B5EF4-FFF2-40B4-BE49-F238E27FC236}">
                <a16:creationId xmlns:a16="http://schemas.microsoft.com/office/drawing/2014/main" id="{42329628-E470-EEC1-A94A-2E9D536F6E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>
              <a:lnSpc>
                <a:spcPts val="5500"/>
              </a:lnSpc>
              <a:buNone/>
            </a:pPr>
            <a:r>
              <a:rPr lang="en-US" altLang="en-US" sz="4000" b="1" u="sng">
                <a:latin typeface="標楷體" panose="03000509000000000000" pitchFamily="65" charset="-120"/>
                <a:ea typeface="標楷體" panose="03000509000000000000" pitchFamily="65" charset="-120"/>
              </a:rPr>
              <a:t>加拉太書 </a:t>
            </a:r>
            <a:r>
              <a:rPr lang="zh-TW" altLang="en-US" sz="4000" b="1" u="sng">
                <a:latin typeface="標楷體" panose="03000509000000000000" pitchFamily="65" charset="-120"/>
                <a:ea typeface="標楷體" panose="03000509000000000000" pitchFamily="65" charset="-120"/>
              </a:rPr>
              <a:t>5：1</a:t>
            </a:r>
            <a:r>
              <a:rPr lang="en-US" altLang="zh-TW" sz="4000" b="1" u="sng">
                <a:latin typeface="標楷體" panose="03000509000000000000" pitchFamily="65" charset="-120"/>
                <a:ea typeface="標楷體" panose="03000509000000000000" pitchFamily="65" charset="-120"/>
              </a:rPr>
              <a:t>9</a:t>
            </a:r>
            <a:r>
              <a:rPr lang="zh-TW" altLang="en-US" sz="4000" b="1" u="sng">
                <a:latin typeface="標楷體" panose="03000509000000000000" pitchFamily="65" charset="-120"/>
                <a:ea typeface="標楷體" panose="03000509000000000000" pitchFamily="65" charset="-120"/>
              </a:rPr>
              <a:t>-21 </a:t>
            </a:r>
            <a:r>
              <a:rPr lang="en-US" altLang="en-US" sz="4000" b="1" u="sng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  <a:p>
            <a:pPr eaLnBrk="1" hangingPunct="1">
              <a:lnSpc>
                <a:spcPts val="5500"/>
              </a:lnSpc>
              <a:buNone/>
            </a:pPr>
            <a:r>
              <a:rPr lang="en-US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19情慾的事、都是顯而易見的．就如姦淫、污穢、邪蕩、</a:t>
            </a:r>
          </a:p>
          <a:p>
            <a:pPr eaLnBrk="1" hangingPunct="1">
              <a:lnSpc>
                <a:spcPts val="5500"/>
              </a:lnSpc>
              <a:buNone/>
            </a:pPr>
            <a:r>
              <a:rPr lang="en-US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20拜偶像、邪術、仇恨、爭競、忌恨、惱怒、結黨、紛爭、異端</a:t>
            </a:r>
          </a:p>
          <a:p>
            <a:pPr eaLnBrk="1" hangingPunct="1">
              <a:lnSpc>
                <a:spcPts val="5500"/>
              </a:lnSpc>
              <a:buNone/>
            </a:pPr>
            <a:r>
              <a:rPr lang="en-US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21</a:t>
            </a:r>
            <a:r>
              <a:rPr lang="en-US" altLang="en-US" sz="4000" b="1">
                <a:solidFill>
                  <a:srgbClr val="0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嫉妒、醉酒、荒宴等類、我從前告訴你們、現在又告訴你們、行這樣事的人、必不能承受神的國</a:t>
            </a:r>
            <a:r>
              <a:rPr lang="en-US" altLang="en-US" sz="4000" b="1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 </a:t>
            </a:r>
            <a:endParaRPr lang="zh-TW" altLang="en-US" sz="4000" b="1">
              <a:solidFill>
                <a:srgbClr val="7030A0"/>
              </a:solidFill>
              <a:latin typeface="PMingLiU" panose="02020500000000000000" pitchFamily="18" charset="-12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eaLnBrk="1" hangingPunct="1">
              <a:lnSpc>
                <a:spcPts val="5500"/>
              </a:lnSpc>
              <a:buNone/>
            </a:pP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en-US" sz="40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A9B5A13-3C4B-347E-99B0-78197A10CB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629400"/>
          </a:xfrm>
        </p:spPr>
        <p:txBody>
          <a:bodyPr/>
          <a:lstStyle/>
          <a:p>
            <a:pPr eaLnBrk="1" hangingPunct="1">
              <a:lnSpc>
                <a:spcPts val="6000"/>
              </a:lnSpc>
              <a:buNone/>
            </a:pPr>
            <a:r>
              <a:rPr lang="en-US" altLang="en-US" sz="4400" b="1" u="sng">
                <a:latin typeface="標楷體" panose="03000509000000000000" pitchFamily="65" charset="-120"/>
                <a:ea typeface="標楷體" panose="03000509000000000000" pitchFamily="65" charset="-120"/>
              </a:rPr>
              <a:t>加拉太書 </a:t>
            </a:r>
            <a:r>
              <a:rPr lang="zh-TW" altLang="en-US" sz="4400" b="1" u="sng">
                <a:latin typeface="標楷體" panose="03000509000000000000" pitchFamily="65" charset="-120"/>
                <a:ea typeface="標楷體" panose="03000509000000000000" pitchFamily="65" charset="-120"/>
              </a:rPr>
              <a:t>5：22-23、25</a:t>
            </a:r>
            <a:r>
              <a:rPr lang="zh-TW" altLang="en-US" sz="4400" b="1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endParaRPr lang="en-US" altLang="zh-TW" sz="44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ts val="6000"/>
              </a:lnSpc>
              <a:buNone/>
            </a:pPr>
            <a:r>
              <a:rPr lang="en-US" altLang="zh-TW" sz="4400" b="1">
                <a:latin typeface="標楷體" panose="03000509000000000000" pitchFamily="65" charset="-120"/>
                <a:ea typeface="標楷體" panose="03000509000000000000" pitchFamily="65" charset="-120"/>
              </a:rPr>
              <a:t>22</a:t>
            </a:r>
            <a:r>
              <a:rPr lang="zh-TW" altLang="en-US" sz="4400" b="1">
                <a:latin typeface="標楷體" panose="03000509000000000000" pitchFamily="65" charset="-120"/>
                <a:ea typeface="標楷體" panose="03000509000000000000" pitchFamily="65" charset="-120"/>
              </a:rPr>
              <a:t>聖靈所結的果子、就是仁愛、喜樂、和平、忍耐、恩慈、良善、信實、</a:t>
            </a:r>
            <a:endParaRPr lang="en-US" altLang="zh-TW" sz="44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ts val="6000"/>
              </a:lnSpc>
              <a:buNone/>
            </a:pPr>
            <a:r>
              <a:rPr lang="en-US" altLang="zh-TW" sz="4400" b="1">
                <a:latin typeface="標楷體" panose="03000509000000000000" pitchFamily="65" charset="-120"/>
                <a:ea typeface="標楷體" panose="03000509000000000000" pitchFamily="65" charset="-120"/>
              </a:rPr>
              <a:t>23</a:t>
            </a:r>
            <a:r>
              <a:rPr lang="zh-TW" altLang="en-US" sz="4400" b="1">
                <a:latin typeface="標楷體" panose="03000509000000000000" pitchFamily="65" charset="-120"/>
                <a:ea typeface="標楷體" panose="03000509000000000000" pitchFamily="65" charset="-120"/>
              </a:rPr>
              <a:t> 溫柔、節制．這樣的事、沒有</a:t>
            </a:r>
            <a:r>
              <a:rPr lang="en-US" altLang="zh-TW" sz="4400" b="1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4400" b="1">
                <a:latin typeface="標楷體" panose="03000509000000000000" pitchFamily="65" charset="-120"/>
                <a:ea typeface="標楷體" panose="03000509000000000000" pitchFamily="65" charset="-120"/>
              </a:rPr>
              <a:t>律法禁止</a:t>
            </a:r>
            <a:endParaRPr lang="en-US" altLang="zh-TW" sz="44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ts val="6000"/>
              </a:lnSpc>
              <a:buNone/>
            </a:pPr>
            <a:r>
              <a:rPr lang="en-US" altLang="zh-TW" sz="4400" b="1">
                <a:latin typeface="標楷體" panose="03000509000000000000" pitchFamily="65" charset="-120"/>
                <a:ea typeface="標楷體" panose="03000509000000000000" pitchFamily="65" charset="-120"/>
              </a:rPr>
              <a:t>25</a:t>
            </a:r>
            <a:r>
              <a:rPr lang="en-US" altLang="en-US" sz="4400" b="1">
                <a:latin typeface="標楷體" panose="03000509000000000000" pitchFamily="65" charset="-120"/>
                <a:ea typeface="標楷體" panose="03000509000000000000" pitchFamily="65" charset="-120"/>
              </a:rPr>
              <a:t>我們若是靠聖靈得生、就當靠聖靈行事。 </a:t>
            </a:r>
            <a:r>
              <a:rPr lang="zh-TW" altLang="en-US" sz="4400" b="1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endParaRPr lang="en-US" altLang="en-US" sz="4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EF7C02CC-6FC9-5DF2-593D-473B74C40E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marL="400050" eaLnBrk="1" hangingPunct="1">
              <a:lnSpc>
                <a:spcPts val="5000"/>
              </a:lnSpc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辨明肉體血氣的作為和聖靈果子       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加拉太書 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5:16-23)</a:t>
            </a:r>
          </a:p>
          <a:p>
            <a:pPr marL="800100" lvl="1" eaLnBrk="1" hangingPunct="1">
              <a:lnSpc>
                <a:spcPts val="5000"/>
              </a:lnSpc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信徒的肉體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舊造的生命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和內住的聖靈彼此敵對，在我們裏面相爭，當信徒要為善時，肢體中犯罪的律就使他反倒不作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羅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7:18~23)</a:t>
            </a:r>
          </a:p>
          <a:p>
            <a:pPr marL="800100" lvl="1" eaLnBrk="1" hangingPunct="1">
              <a:lnSpc>
                <a:spcPts val="5000"/>
              </a:lnSpc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一個放棄肉體的情慾而順著聖靈，活出的結果就會有仁愛、喜樂、和平、忍耐、恩慈、良善、信實、溫柔和節制的表現</a:t>
            </a:r>
            <a:endParaRPr lang="en-US" altLang="zh-TW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>
            <a:extLst>
              <a:ext uri="{FF2B5EF4-FFF2-40B4-BE49-F238E27FC236}">
                <a16:creationId xmlns:a16="http://schemas.microsoft.com/office/drawing/2014/main" id="{8F723F7E-6A64-2626-BCBF-496FF1D76A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9144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聖靈果子的特質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--</a:t>
            </a:r>
            <a:r>
              <a:rPr lang="zh-TW" altLang="en-US" sz="4800" b="1" dirty="0">
                <a:latin typeface="DFKai-SB" pitchFamily="65" charset="-120"/>
                <a:ea typeface="DFKai-SB" pitchFamily="65" charset="-120"/>
              </a:rPr>
              <a:t>充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滿愛的生命</a:t>
            </a: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267" name="Rectangle 1027">
            <a:extLst>
              <a:ext uri="{FF2B5EF4-FFF2-40B4-BE49-F238E27FC236}">
                <a16:creationId xmlns:a16="http://schemas.microsoft.com/office/drawing/2014/main" id="{810FCE28-D6A6-5286-2D96-4122C556C3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066800"/>
            <a:ext cx="9144000" cy="5791200"/>
          </a:xfrm>
        </p:spPr>
        <p:txBody>
          <a:bodyPr/>
          <a:lstStyle/>
          <a:p>
            <a:pPr marL="0" indent="0">
              <a:lnSpc>
                <a:spcPts val="5000"/>
              </a:lnSpc>
              <a:buNone/>
            </a:pPr>
            <a:r>
              <a:rPr lang="en-US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仁愛(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Love):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彰顯神</a:t>
            </a:r>
            <a:endParaRPr lang="en-US" altLang="zh-TW" sz="3600" b="1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lnSpc>
                <a:spcPts val="5000"/>
              </a:lnSpc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神是愛的源頭</a:t>
            </a:r>
            <a:endParaRPr lang="en-US" altLang="zh-TW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ts val="5000"/>
              </a:lnSpc>
              <a:buNone/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親愛的弟兄啊，我們應當彼此相愛，因為</a:t>
            </a:r>
            <a:r>
              <a:rPr lang="zh-TW" altLang="en-US" sz="3600" b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愛是從神來的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。凡有愛心的，都是由神而生，並且認識神。沒有愛心的，就不認識神，因為</a:t>
            </a:r>
            <a:r>
              <a:rPr lang="zh-TW" altLang="en-US" sz="3600" b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神就是愛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約一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4:7-8)</a:t>
            </a:r>
          </a:p>
          <a:p>
            <a:pPr marL="0" indent="0">
              <a:lnSpc>
                <a:spcPts val="5000"/>
              </a:lnSpc>
              <a:buNone/>
            </a:pPr>
            <a:endParaRPr lang="en-US" altLang="en-US" sz="40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>
            <a:extLst>
              <a:ext uri="{FF2B5EF4-FFF2-40B4-BE49-F238E27FC236}">
                <a16:creationId xmlns:a16="http://schemas.microsoft.com/office/drawing/2014/main" id="{A98F04EA-59BA-9D5B-E525-AD4DC6A6A6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9144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聖靈果子的特質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--</a:t>
            </a:r>
            <a:r>
              <a:rPr lang="zh-TW" altLang="en-US" sz="4800" b="1" dirty="0">
                <a:latin typeface="DFKai-SB" pitchFamily="65" charset="-120"/>
                <a:ea typeface="DFKai-SB" pitchFamily="65" charset="-120"/>
              </a:rPr>
              <a:t>充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滿愛的生命</a:t>
            </a: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315" name="Rectangle 1027">
            <a:extLst>
              <a:ext uri="{FF2B5EF4-FFF2-40B4-BE49-F238E27FC236}">
                <a16:creationId xmlns:a16="http://schemas.microsoft.com/office/drawing/2014/main" id="{DCC49B2B-87B9-2C32-6C78-75CE104DE9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066800"/>
            <a:ext cx="9144000" cy="5791200"/>
          </a:xfrm>
        </p:spPr>
        <p:txBody>
          <a:bodyPr/>
          <a:lstStyle/>
          <a:p>
            <a:pPr marL="0" indent="0">
              <a:lnSpc>
                <a:spcPts val="5000"/>
              </a:lnSpc>
              <a:buNone/>
            </a:pPr>
            <a:r>
              <a:rPr lang="en-US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喜樂(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Joy):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信任神</a:t>
            </a:r>
            <a:endParaRPr lang="en-US" altLang="zh-TW" sz="3600" b="1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lnSpc>
                <a:spcPts val="5000"/>
              </a:lnSpc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喜樂乃是聖靈所賜</a:t>
            </a:r>
            <a:endParaRPr lang="en-US" altLang="en-US" sz="3600" b="1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ts val="5000"/>
              </a:lnSpc>
              <a:buNone/>
            </a:pPr>
            <a:endParaRPr lang="en-US" altLang="zh-TW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ts val="5000"/>
              </a:lnSpc>
              <a:buNone/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因為神的國不在於飲食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而在於</a:t>
            </a:r>
            <a:r>
              <a:rPr lang="zh-TW" altLang="en-US" sz="3600" b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聖靈所賜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的公正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和平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3600" b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喜樂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羅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14:17)</a:t>
            </a:r>
            <a:r>
              <a:rPr lang="zh-TW" altLang="en-US" sz="3600" b="1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en-US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>
            <a:extLst>
              <a:ext uri="{FF2B5EF4-FFF2-40B4-BE49-F238E27FC236}">
                <a16:creationId xmlns:a16="http://schemas.microsoft.com/office/drawing/2014/main" id="{D14F9F14-0D98-78C6-A4C9-F610CDCCDD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9144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聖靈果子的特質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--</a:t>
            </a:r>
            <a:r>
              <a:rPr lang="zh-TW" altLang="en-US" sz="4800" b="1" dirty="0">
                <a:latin typeface="DFKai-SB" pitchFamily="65" charset="-120"/>
                <a:ea typeface="DFKai-SB" pitchFamily="65" charset="-120"/>
              </a:rPr>
              <a:t>充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滿愛的生命</a:t>
            </a: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363" name="Rectangle 1027">
            <a:extLst>
              <a:ext uri="{FF2B5EF4-FFF2-40B4-BE49-F238E27FC236}">
                <a16:creationId xmlns:a16="http://schemas.microsoft.com/office/drawing/2014/main" id="{72D2F9A0-B436-BBA6-4ABC-FC15BCA7C6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066800"/>
            <a:ext cx="9144000" cy="5791200"/>
          </a:xfrm>
        </p:spPr>
        <p:txBody>
          <a:bodyPr/>
          <a:lstStyle/>
          <a:p>
            <a:pPr marL="0" indent="0">
              <a:lnSpc>
                <a:spcPts val="5000"/>
              </a:lnSpc>
              <a:buNone/>
            </a:pPr>
            <a:r>
              <a:rPr lang="en-US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和平(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Peace):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榮耀神</a:t>
            </a:r>
            <a:endParaRPr lang="en-US" altLang="zh-TW" sz="3600" b="1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>
              <a:lnSpc>
                <a:spcPts val="5000"/>
              </a:lnSpc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神是我們平安的根源</a:t>
            </a:r>
            <a:endParaRPr lang="en-US" altLang="zh-TW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ts val="5000"/>
              </a:lnSpc>
              <a:buNone/>
            </a:pPr>
            <a:endParaRPr lang="en-US" altLang="en-US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ts val="5000"/>
              </a:lnSpc>
              <a:buNone/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於是基甸在那裡為耶和華築了一座壇，起名叫「耶和華沙龍」（就是</a:t>
            </a:r>
            <a:r>
              <a:rPr lang="zh-TW" altLang="en-US" sz="3600" b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耶和華賜平安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的意思） （士6︰24）</a:t>
            </a:r>
            <a:endParaRPr lang="en-US" altLang="en-US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>
            <a:extLst>
              <a:ext uri="{FF2B5EF4-FFF2-40B4-BE49-F238E27FC236}">
                <a16:creationId xmlns:a16="http://schemas.microsoft.com/office/drawing/2014/main" id="{10218188-F7E6-2652-74BD-A6E2EFC984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762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聖靈果子的特質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以愛對人</a:t>
            </a: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315" name="Rectangle 1027">
            <a:extLst>
              <a:ext uri="{FF2B5EF4-FFF2-40B4-BE49-F238E27FC236}">
                <a16:creationId xmlns:a16="http://schemas.microsoft.com/office/drawing/2014/main" id="{D0439A6F-7310-B041-4075-CB2F06204D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914400"/>
            <a:ext cx="9144000" cy="5943600"/>
          </a:xfrm>
        </p:spPr>
        <p:txBody>
          <a:bodyPr/>
          <a:lstStyle/>
          <a:p>
            <a:pPr marL="0">
              <a:lnSpc>
                <a:spcPts val="5000"/>
              </a:lnSpc>
              <a:buNone/>
              <a:defRPr/>
            </a:pP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en-US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忍耐(</a:t>
            </a:r>
            <a:r>
              <a:rPr lang="en-US" altLang="zh-TW" sz="3600" b="1" dirty="0">
                <a:latin typeface="標楷體" panose="03000509000000000000" pitchFamily="65" charset="-120"/>
                <a:ea typeface="DATK7" charset="-120"/>
              </a:rPr>
              <a:t>Patience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):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對人不放棄希望</a:t>
            </a: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lnSpc>
                <a:spcPts val="5000"/>
              </a:lnSpc>
              <a:defRPr/>
            </a:pP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神是賜忍耐安慰的神</a:t>
            </a: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lvl="1" indent="0">
              <a:lnSpc>
                <a:spcPts val="5000"/>
              </a:lnSpc>
              <a:buNone/>
              <a:defRPr/>
            </a:pPr>
            <a:endParaRPr lang="zh-TW" altLang="en-US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>
              <a:lnSpc>
                <a:spcPts val="5000"/>
              </a:lnSpc>
              <a:buNone/>
              <a:defRPr/>
            </a:pP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從前所寫的聖經都是為教訓我們寫的，叫我們因聖經所生的忍耐和安慰可以得著盼望。 但願</a:t>
            </a:r>
            <a:r>
              <a:rPr lang="zh-TW" altLang="en-US" sz="36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賜忍耐安慰的神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叫你們彼此同心，效法基督耶穌 （羅15︰4-5 ）</a:t>
            </a:r>
            <a:endParaRPr lang="en-US" altLang="zh-TW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>
              <a:lnSpc>
                <a:spcPts val="5000"/>
              </a:lnSpc>
              <a:buNone/>
              <a:defRPr/>
            </a:pP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>
              <a:lnSpc>
                <a:spcPts val="5000"/>
              </a:lnSpc>
              <a:buNone/>
              <a:defRPr/>
            </a:pPr>
            <a:r>
              <a:rPr lang="zh-TW" altLang="en-US" sz="3600" b="1" dirty="0"/>
              <a:t> </a:t>
            </a:r>
            <a:endParaRPr lang="zh-TW" altLang="en-US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>
              <a:lnSpc>
                <a:spcPts val="5000"/>
              </a:lnSpc>
              <a:buNone/>
              <a:defRPr/>
            </a:pPr>
            <a:endParaRPr lang="en-US" altLang="en-US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>
            <a:extLst>
              <a:ext uri="{FF2B5EF4-FFF2-40B4-BE49-F238E27FC236}">
                <a16:creationId xmlns:a16="http://schemas.microsoft.com/office/drawing/2014/main" id="{4DC25472-CBC0-07DA-A9BA-AF328FA1FD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762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聖靈果子的特質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以愛對人</a:t>
            </a: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315" name="Rectangle 1027">
            <a:extLst>
              <a:ext uri="{FF2B5EF4-FFF2-40B4-BE49-F238E27FC236}">
                <a16:creationId xmlns:a16="http://schemas.microsoft.com/office/drawing/2014/main" id="{E41972D8-C691-38FE-A94C-56478D3746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914400"/>
            <a:ext cx="9144000" cy="5943600"/>
          </a:xfrm>
        </p:spPr>
        <p:txBody>
          <a:bodyPr/>
          <a:lstStyle/>
          <a:p>
            <a:pPr marL="0">
              <a:lnSpc>
                <a:spcPts val="5000"/>
              </a:lnSpc>
              <a:buNone/>
              <a:defRPr/>
            </a:pPr>
            <a:r>
              <a:rPr lang="en-US" altLang="zh-TW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en-US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恩慈(</a:t>
            </a:r>
            <a:r>
              <a:rPr lang="en-US" altLang="zh-TW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kindness / Gracious ):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對人寬恕善待</a:t>
            </a:r>
            <a:r>
              <a:rPr lang="en-US" altLang="zh-TW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顧念、憐恤別人</a:t>
            </a:r>
            <a:endParaRPr lang="en-US" altLang="zh-TW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ts val="5000"/>
              </a:lnSpc>
              <a:defRPr/>
            </a:pP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神是有恩慈的神</a:t>
            </a:r>
            <a:endParaRPr lang="en-US" altLang="zh-TW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5000"/>
              </a:lnSpc>
              <a:buNone/>
              <a:defRPr/>
            </a:pPr>
            <a:endParaRPr lang="en-US" altLang="zh-TW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5000"/>
              </a:lnSpc>
              <a:buNone/>
              <a:defRPr/>
            </a:pP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耶和華有恩惠，有憐憫</a:t>
            </a:r>
            <a:r>
              <a:rPr lang="en-US" altLang="zh-TW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不輕易發怒，大有慈愛（詩145</a:t>
            </a:r>
            <a:r>
              <a:rPr lang="en-US" altLang="zh-TW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8）</a:t>
            </a:r>
            <a:endParaRPr lang="en-US" altLang="zh-TW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5000"/>
              </a:lnSpc>
              <a:buNone/>
              <a:defRPr/>
            </a:pP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壓傷的蘆葦，他不折斷；將殘的燈火，他不吹滅（賽42</a:t>
            </a:r>
            <a:r>
              <a:rPr lang="en-US" altLang="zh-TW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3）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>
            <a:extLst>
              <a:ext uri="{FF2B5EF4-FFF2-40B4-BE49-F238E27FC236}">
                <a16:creationId xmlns:a16="http://schemas.microsoft.com/office/drawing/2014/main" id="{2206FE80-01E1-C405-BB51-CE316D8825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9144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聖靈果子的特質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以愛對人</a:t>
            </a: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9459" name="Rectangle 1027">
            <a:extLst>
              <a:ext uri="{FF2B5EF4-FFF2-40B4-BE49-F238E27FC236}">
                <a16:creationId xmlns:a16="http://schemas.microsoft.com/office/drawing/2014/main" id="{EFF43604-6227-1E52-2CA7-387BAACCE7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990600"/>
            <a:ext cx="9144000" cy="5867400"/>
          </a:xfrm>
        </p:spPr>
        <p:txBody>
          <a:bodyPr/>
          <a:lstStyle/>
          <a:p>
            <a:pPr marL="0">
              <a:lnSpc>
                <a:spcPts val="5000"/>
              </a:lnSpc>
              <a:buNone/>
            </a:pP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en-US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良善(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Goodness, Righteous, Integrity):	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對人正直不詭詐</a:t>
            </a:r>
            <a:endParaRPr lang="en-US" altLang="en-US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eaLnBrk="1" hangingPunct="1">
              <a:lnSpc>
                <a:spcPts val="5000"/>
              </a:lnSpc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神是良善的</a:t>
            </a:r>
            <a:endParaRPr lang="en-US" altLang="en-US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>
              <a:lnSpc>
                <a:spcPts val="5000"/>
              </a:lnSpc>
              <a:buNone/>
            </a:pPr>
            <a:r>
              <a:rPr lang="en-US" altLang="en-US" sz="3600" b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耶和華本為善</a:t>
            </a:r>
            <a:r>
              <a:rPr lang="en-US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、在患難的日子為人的保障並且認得那些投靠他的人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鴻1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7）</a:t>
            </a:r>
          </a:p>
          <a:p>
            <a:pPr marL="0">
              <a:lnSpc>
                <a:spcPts val="5000"/>
              </a:lnSpc>
              <a:buNone/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因為</a:t>
            </a:r>
            <a:r>
              <a:rPr lang="zh-TW" altLang="en-US" sz="3600" b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耶和華本為善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。他的慈愛存到永遠；他的信實直到萬代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詩100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:5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</a:p>
          <a:p>
            <a:pPr marL="0">
              <a:lnSpc>
                <a:spcPts val="5000"/>
              </a:lnSpc>
              <a:buNone/>
            </a:pPr>
            <a:endParaRPr lang="en-US" altLang="en-US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>
            <a:extLst>
              <a:ext uri="{FF2B5EF4-FFF2-40B4-BE49-F238E27FC236}">
                <a16:creationId xmlns:a16="http://schemas.microsoft.com/office/drawing/2014/main" id="{3E506872-AC02-BD56-2B9A-A06952C258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6096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聖靈果子的特質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做成基督的生命</a:t>
            </a:r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483" name="Rectangle 1027">
            <a:extLst>
              <a:ext uri="{FF2B5EF4-FFF2-40B4-BE49-F238E27FC236}">
                <a16:creationId xmlns:a16="http://schemas.microsoft.com/office/drawing/2014/main" id="{0B97A1D0-EAE0-855B-E7B6-A22662B8E9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990600"/>
            <a:ext cx="9144000" cy="5867400"/>
          </a:xfrm>
        </p:spPr>
        <p:txBody>
          <a:bodyPr/>
          <a:lstStyle/>
          <a:p>
            <a:pPr marL="0" indent="0">
              <a:lnSpc>
                <a:spcPts val="5000"/>
              </a:lnSpc>
              <a:buNone/>
            </a:pP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en-US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信實(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faithfulness):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說到作到，信守諾言 </a:t>
            </a:r>
          </a:p>
          <a:p>
            <a:pPr lvl="1">
              <a:lnSpc>
                <a:spcPts val="5000"/>
              </a:lnSpc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神是信實的</a:t>
            </a:r>
            <a:endParaRPr lang="en-US" altLang="zh-TW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lnSpc>
                <a:spcPts val="5000"/>
              </a:lnSpc>
            </a:pPr>
            <a:endParaRPr lang="en-US" altLang="zh-TW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ts val="5000"/>
              </a:lnSpc>
              <a:buNone/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耶和華你的神，他是神，是</a:t>
            </a:r>
            <a:r>
              <a:rPr lang="zh-TW" altLang="en-US" sz="3600" b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信實的神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；向愛他、守他誡命的人守約，施慈愛，直到千代（申7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9 ） </a:t>
            </a:r>
            <a:endParaRPr lang="en-US" altLang="zh-TW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>
            <a:extLst>
              <a:ext uri="{FF2B5EF4-FFF2-40B4-BE49-F238E27FC236}">
                <a16:creationId xmlns:a16="http://schemas.microsoft.com/office/drawing/2014/main" id="{768E9880-012B-7B61-1362-0CBBF01146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6096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聖靈果子的特質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做成基督的生命</a:t>
            </a:r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291" name="Rectangle 1027">
            <a:extLst>
              <a:ext uri="{FF2B5EF4-FFF2-40B4-BE49-F238E27FC236}">
                <a16:creationId xmlns:a16="http://schemas.microsoft.com/office/drawing/2014/main" id="{26D6CEAA-E094-163F-4451-24F9AB57BC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914400"/>
            <a:ext cx="9144000" cy="5943600"/>
          </a:xfrm>
        </p:spPr>
        <p:txBody>
          <a:bodyPr/>
          <a:lstStyle/>
          <a:p>
            <a:pPr marL="0">
              <a:lnSpc>
                <a:spcPts val="5000"/>
              </a:lnSpc>
              <a:buNone/>
              <a:defRPr/>
            </a:pPr>
            <a:r>
              <a:rPr lang="en-US" altLang="zh-TW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8</a:t>
            </a:r>
            <a:r>
              <a:rPr lang="en-US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溫柔(</a:t>
            </a:r>
            <a:r>
              <a:rPr lang="en-US" altLang="zh-TW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Gentleness/Meekness):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 「不強調自己的權益」「以謙卑柔和的態度面對逆境」 </a:t>
            </a:r>
            <a:endParaRPr lang="en-US" altLang="zh-TW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ts val="5000"/>
              </a:lnSpc>
              <a:defRPr/>
            </a:pP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  耶穌是最好的榜樣</a:t>
            </a:r>
            <a:endParaRPr lang="en-US" altLang="en-US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5000"/>
              </a:lnSpc>
              <a:buNone/>
              <a:defRPr/>
            </a:pP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他原有上帝的本質，卻沒有濫用跟上帝同等的特權。 相反地，他自願放棄一切，取了奴僕的本質。他成為人，以人的形體出現。 他自甘卑微，順服至死，且死在十字架上</a:t>
            </a:r>
            <a:endParaRPr lang="en-US" altLang="zh-TW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5000"/>
              </a:lnSpc>
              <a:buNone/>
              <a:defRPr/>
            </a:pP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en-US" altLang="zh-TW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2:6-7)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  </a:t>
            </a:r>
            <a:endParaRPr lang="en-US" altLang="zh-TW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5000"/>
              </a:lnSpc>
              <a:buNone/>
              <a:defRPr/>
            </a:pPr>
            <a:endParaRPr lang="en-US" altLang="en-US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>
            <a:extLst>
              <a:ext uri="{FF2B5EF4-FFF2-40B4-BE49-F238E27FC236}">
                <a16:creationId xmlns:a16="http://schemas.microsoft.com/office/drawing/2014/main" id="{4853B8C1-7993-2970-C903-7FB91BA1A4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聖靈果子的特質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做成基督的生命</a:t>
            </a:r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2531" name="Rectangle 1027">
            <a:extLst>
              <a:ext uri="{FF2B5EF4-FFF2-40B4-BE49-F238E27FC236}">
                <a16:creationId xmlns:a16="http://schemas.microsoft.com/office/drawing/2014/main" id="{A928ADBA-93F4-D670-32CD-FCF21A9183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066800"/>
            <a:ext cx="9144000" cy="5791200"/>
          </a:xfrm>
        </p:spPr>
        <p:txBody>
          <a:bodyPr/>
          <a:lstStyle/>
          <a:p>
            <a:pPr marL="0">
              <a:lnSpc>
                <a:spcPts val="5000"/>
              </a:lnSpc>
              <a:buNone/>
            </a:pPr>
            <a:r>
              <a:rPr lang="en-US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9.</a:t>
            </a: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節制(</a:t>
            </a:r>
            <a:r>
              <a:rPr lang="en-US" altLang="zh-TW" sz="4000" b="1">
                <a:latin typeface="標楷體" panose="03000509000000000000" pitchFamily="65" charset="-120"/>
                <a:ea typeface="標楷體" panose="03000509000000000000" pitchFamily="65" charset="-120"/>
              </a:rPr>
              <a:t>self-control)</a:t>
            </a: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：對自己約束</a:t>
            </a:r>
            <a:r>
              <a:rPr lang="en-US" altLang="zh-TW" sz="4000" b="1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自我控制、適可而止、不過份、有紀律 (</a:t>
            </a:r>
            <a:r>
              <a:rPr lang="en-US" altLang="zh-TW" sz="4000" b="1">
                <a:latin typeface="標楷體" panose="03000509000000000000" pitchFamily="65" charset="-120"/>
                <a:ea typeface="標楷體" panose="03000509000000000000" pitchFamily="65" charset="-120"/>
              </a:rPr>
              <a:t>discipline)</a:t>
            </a:r>
          </a:p>
          <a:p>
            <a:pPr marL="514350" lvl="1" indent="-457200">
              <a:lnSpc>
                <a:spcPts val="5000"/>
              </a:lnSpc>
            </a:pP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為了愛主</a:t>
            </a:r>
            <a:r>
              <a:rPr lang="en-US" altLang="zh-TW" sz="4000" b="1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為了福音</a:t>
            </a:r>
            <a:r>
              <a:rPr lang="en-US" altLang="zh-TW" sz="4000" b="1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 有所為</a:t>
            </a:r>
            <a:r>
              <a:rPr lang="en-US" altLang="zh-TW" sz="4000" b="1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 有所不為</a:t>
            </a:r>
            <a:endParaRPr lang="en-US" altLang="en-US" sz="40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>
            <a:extLst>
              <a:ext uri="{FF2B5EF4-FFF2-40B4-BE49-F238E27FC236}">
                <a16:creationId xmlns:a16="http://schemas.microsoft.com/office/drawing/2014/main" id="{D6062621-8505-F276-FCA4-B544D1E75E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聖靈的果子</a:t>
            </a: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1379" name="Rectangle 1027">
            <a:extLst>
              <a:ext uri="{FF2B5EF4-FFF2-40B4-BE49-F238E27FC236}">
                <a16:creationId xmlns:a16="http://schemas.microsoft.com/office/drawing/2014/main" id="{B072213C-5A25-5B92-2564-DB03C1A29D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 marL="0" indent="0" eaLnBrk="1" hangingPunct="1">
              <a:lnSpc>
                <a:spcPts val="4000"/>
              </a:lnSpc>
              <a:buNone/>
              <a:defRPr/>
            </a:pPr>
            <a:r>
              <a:rPr lang="en-US" altLang="zh-TW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聖靈的果子是神生命自然的表現 </a:t>
            </a:r>
            <a:endParaRPr lang="en-US" altLang="zh-TW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eaLnBrk="1" hangingPunct="1">
              <a:lnSpc>
                <a:spcPts val="4000"/>
              </a:lnSpc>
              <a:defRPr/>
            </a:pP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不是道德層面的「應該」或「修養」</a:t>
            </a:r>
            <a:r>
              <a:rPr lang="en-US" altLang="zh-TW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而是內裡真實的生命 </a:t>
            </a:r>
            <a:r>
              <a:rPr lang="en-US" altLang="zh-TW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提多</a:t>
            </a:r>
            <a:r>
              <a:rPr lang="en-US" altLang="zh-TW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3:6-7)</a:t>
            </a:r>
          </a:p>
          <a:p>
            <a:pPr lvl="1" eaLnBrk="1" hangingPunct="1">
              <a:lnSpc>
                <a:spcPts val="4000"/>
              </a:lnSpc>
              <a:defRPr/>
            </a:pPr>
            <a:r>
              <a:rPr lang="zh-TW" altLang="en-US" sz="3200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順著聖靈，才能夠結出的果子</a:t>
            </a:r>
            <a:r>
              <a:rPr lang="zh-TW" altLang="en-US" sz="3600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4000"/>
              </a:lnSpc>
              <a:buNone/>
              <a:defRPr/>
            </a:pPr>
            <a:r>
              <a:rPr lang="en-US" altLang="zh-TW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聖靈的果子</a:t>
            </a:r>
            <a:r>
              <a:rPr lang="zh-TW" altLang="en-US" sz="3600" b="1" kern="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以愛為首，</a:t>
            </a:r>
            <a:r>
              <a:rPr lang="zh-TW" altLang="en-US" sz="3600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其餘八種靈果特質，</a:t>
            </a:r>
            <a:r>
              <a:rPr lang="en-US" altLang="zh-TW" sz="3600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3600" b="1" kern="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都源出於愛</a:t>
            </a:r>
            <a:r>
              <a:rPr lang="en-US" sz="3600" b="1" kern="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3600" b="1" kern="0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600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3600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3:</a:t>
            </a:r>
            <a:r>
              <a:rPr lang="en-US" sz="3600" b="1" kern="0" dirty="0">
                <a:latin typeface="DFKai-SB" panose="03000509000000000000" pitchFamily="65" charset="-120"/>
                <a:ea typeface="DFKai-SB" panose="03000509000000000000" pitchFamily="65" charset="-120"/>
              </a:rPr>
              <a:t>14)</a:t>
            </a:r>
            <a:r>
              <a:rPr lang="zh-TW" altLang="en-US" sz="3600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endParaRPr lang="en-US" altLang="zh-TW" sz="36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ts val="4000"/>
              </a:lnSpc>
              <a:buNone/>
              <a:defRPr/>
            </a:pPr>
            <a:r>
              <a:rPr lang="en-US" altLang="zh-TW" sz="3600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3600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聖靈果子的表現不只這九方面的特質</a:t>
            </a:r>
            <a:endParaRPr lang="en-US" altLang="zh-TW" sz="3600" b="1" kern="0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ts val="4000"/>
              </a:lnSpc>
              <a:buNone/>
              <a:defRPr/>
            </a:pPr>
            <a:endParaRPr lang="en-US" sz="3600" b="1" kern="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4000"/>
              </a:lnSpc>
              <a:buNone/>
              <a:defRPr/>
            </a:pPr>
            <a:r>
              <a:rPr lang="zh-TW" altLang="en-US" sz="3600" b="1" u="sng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3600" b="1" u="sng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3:</a:t>
            </a:r>
            <a:r>
              <a:rPr lang="en-US" sz="3600" b="1" u="sng" kern="0" dirty="0">
                <a:latin typeface="DFKai-SB" panose="03000509000000000000" pitchFamily="65" charset="-120"/>
                <a:ea typeface="DFKai-SB" panose="03000509000000000000" pitchFamily="65" charset="-120"/>
              </a:rPr>
              <a:t>14</a:t>
            </a:r>
            <a:r>
              <a:rPr lang="zh-TW" altLang="en-US" sz="3600" b="1" kern="0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b="1" dirty="0">
                <a:solidFill>
                  <a:srgbClr val="43434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在這一切之外，要存著愛心，愛心就</a:t>
            </a:r>
            <a:r>
              <a:rPr lang="en-US" altLang="zh-TW" sz="3600" b="1" dirty="0">
                <a:solidFill>
                  <a:srgbClr val="43434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>
                <a:solidFill>
                  <a:srgbClr val="43434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是聯絡全德的。</a:t>
            </a:r>
            <a:endParaRPr lang="en-US" sz="3600" b="1" kern="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>
            <a:extLst>
              <a:ext uri="{FF2B5EF4-FFF2-40B4-BE49-F238E27FC236}">
                <a16:creationId xmlns:a16="http://schemas.microsoft.com/office/drawing/2014/main" id="{A2B9A126-3917-1421-4053-3C4B977774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聖靈的果子與聖靈恩賜</a:t>
            </a: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1379" name="Rectangle 1027">
            <a:extLst>
              <a:ext uri="{FF2B5EF4-FFF2-40B4-BE49-F238E27FC236}">
                <a16:creationId xmlns:a16="http://schemas.microsoft.com/office/drawing/2014/main" id="{EFF41C9F-3E52-D01F-5881-A716221F4C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 marL="0" indent="0" eaLnBrk="1" hangingPunct="1">
              <a:lnSpc>
                <a:spcPts val="3600"/>
              </a:lnSpc>
              <a:buNone/>
              <a:defRPr/>
            </a:pP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聖靈的恩賜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聖靈賜下能力使我們能做本來靠自己無法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做的事→聖靈超自然的恩賜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例如方言、預言、醫病、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趕鬼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..(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12:4-11,28-31;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12:3-8;</a:t>
            </a:r>
            <a:r>
              <a:rPr lang="zh-TW" altLang="en-US" sz="2800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sz="2800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4:</a:t>
            </a:r>
            <a:r>
              <a:rPr lang="en-US" sz="2800" b="1" kern="0" dirty="0">
                <a:latin typeface="DFKai-SB" panose="03000509000000000000" pitchFamily="65" charset="-120"/>
                <a:ea typeface="DFKai-SB" panose="03000509000000000000" pitchFamily="65" charset="-120"/>
              </a:rPr>
              <a:t>1</a:t>
            </a:r>
            <a:r>
              <a:rPr lang="en-US" altLang="zh-TW" sz="2800" b="1" kern="0" dirty="0"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en-US" sz="2800" b="1" kern="0" dirty="0">
                <a:latin typeface="DFKai-SB" panose="03000509000000000000" pitchFamily="65" charset="-120"/>
                <a:ea typeface="DFKai-SB" panose="03000509000000000000" pitchFamily="65" charset="-120"/>
              </a:rPr>
              <a:t>14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lvl="1" eaLnBrk="1" hangingPunct="1">
              <a:lnSpc>
                <a:spcPts val="3600"/>
              </a:lnSpc>
              <a:defRPr/>
            </a:pP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目的是傳福音，造就別人和教會→將救恩告訴人</a:t>
            </a:r>
            <a:endParaRPr lang="en-US" altLang="zh-TW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36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12:8-11</a:t>
            </a:r>
            <a:r>
              <a:rPr lang="zh-TW" altLang="en-US" sz="2800" dirty="0">
                <a:solidFill>
                  <a:srgbClr val="434343"/>
                </a:solidFill>
              </a:rPr>
              <a:t> </a:t>
            </a:r>
            <a:r>
              <a:rPr lang="zh-TW" altLang="en-US" sz="2800" b="1" dirty="0">
                <a:solidFill>
                  <a:srgbClr val="43434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這人蒙聖靈賜他智慧的言語 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，知識的言語，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信心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醫病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行異能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作先知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辨別諸靈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說方言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繙方言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這一切都是這位聖靈所運行、隨己意分給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各人的。</a:t>
            </a:r>
            <a:endParaRPr lang="en-US" altLang="zh-TW" sz="2800" b="1" u="sng" kern="0" dirty="0"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ts val="3600"/>
              </a:lnSpc>
              <a:buNone/>
              <a:defRPr/>
            </a:pPr>
            <a:r>
              <a:rPr lang="zh-TW" altLang="en-US" sz="2800" b="1" u="sng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林前</a:t>
            </a:r>
            <a:r>
              <a:rPr lang="en-US" altLang="zh-TW" sz="2800" b="1" u="sng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12:28-30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神在教會所設立的：第一是使徒，第二是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先知，第三是教師，其次是行異能的，再次是得恩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賜醫病的，幫助人的，治理事的，說方言的。</a:t>
            </a:r>
            <a:endParaRPr lang="en-US" altLang="zh-TW" sz="2800" b="1" kern="0" dirty="0"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ts val="3600"/>
              </a:lnSpc>
              <a:buNone/>
              <a:defRPr/>
            </a:pPr>
            <a:endParaRPr lang="zh-TW" altLang="en-US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3600"/>
              </a:lnSpc>
              <a:buNone/>
              <a:defRPr/>
            </a:pPr>
            <a:endParaRPr lang="en-US" sz="2800" b="1" kern="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>
            <a:extLst>
              <a:ext uri="{FF2B5EF4-FFF2-40B4-BE49-F238E27FC236}">
                <a16:creationId xmlns:a16="http://schemas.microsoft.com/office/drawing/2014/main" id="{3546A139-6204-ABCD-323E-3E95874D34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聖靈的果子與聖靈恩賜</a:t>
            </a: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1379" name="Rectangle 1027">
            <a:extLst>
              <a:ext uri="{FF2B5EF4-FFF2-40B4-BE49-F238E27FC236}">
                <a16:creationId xmlns:a16="http://schemas.microsoft.com/office/drawing/2014/main" id="{D44372CD-BD8E-FE60-E349-8C3CCECDC7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685800"/>
            <a:ext cx="9144000" cy="6172200"/>
          </a:xfrm>
        </p:spPr>
        <p:txBody>
          <a:bodyPr/>
          <a:lstStyle/>
          <a:p>
            <a:pPr marL="0" indent="0" eaLnBrk="1" hangingPunct="1">
              <a:lnSpc>
                <a:spcPts val="4000"/>
              </a:lnSpc>
              <a:buNone/>
              <a:defRPr/>
            </a:pP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聖靈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恩賜與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聖靈的果子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絕對不可分開</a:t>
            </a:r>
            <a:endParaRPr lang="en-US" altLang="zh-TW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ts val="4000"/>
              </a:lnSpc>
              <a:defRPr/>
            </a:pPr>
            <a:r>
              <a:rPr lang="zh-TW" altLang="en-US" sz="3200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聖靈恩賜與聖靈果子要並重，只有在愛裡使用聖靈的恩賜，才能帶來真正的果效</a:t>
            </a:r>
            <a:r>
              <a:rPr lang="en-US" altLang="zh-TW" sz="3200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32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          </a:t>
            </a:r>
            <a:r>
              <a:rPr lang="en-US" altLang="zh-TW" sz="3200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3200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林前</a:t>
            </a:r>
            <a:r>
              <a:rPr lang="en-US" altLang="zh-TW" sz="3200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12:31)</a:t>
            </a:r>
          </a:p>
          <a:p>
            <a:pPr lvl="1" eaLnBrk="1" hangingPunct="1">
              <a:lnSpc>
                <a:spcPts val="4000"/>
              </a:lnSpc>
              <a:defRPr/>
            </a:pPr>
            <a:r>
              <a:rPr lang="zh-TW" altLang="en-US" sz="3200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愛與謙卑的生命是使用恩賜的基礎</a:t>
            </a:r>
            <a:r>
              <a:rPr lang="en-US" altLang="zh-TW" sz="3200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sz="3200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若沒有謙卑和愛，恩賜不只無益反而有害</a:t>
            </a:r>
            <a:endParaRPr lang="en-US" altLang="zh-TW" sz="3200" b="1" kern="0" dirty="0"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ts val="4000"/>
              </a:lnSpc>
              <a:buNone/>
              <a:defRPr/>
            </a:pPr>
            <a:r>
              <a:rPr lang="zh-TW" altLang="en-US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結論</a:t>
            </a:r>
            <a:r>
              <a:rPr lang="en-US" altLang="zh-TW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在愛中好好使用恩賜</a:t>
            </a:r>
            <a:r>
              <a:rPr lang="en-US" altLang="zh-TW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目的是建立愛的團契</a:t>
            </a:r>
            <a:r>
              <a:rPr lang="en-US" altLang="zh-TW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結出聖靈的果子</a:t>
            </a:r>
            <a:r>
              <a:rPr lang="en-US" altLang="zh-TW" b="1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</a:p>
          <a:p>
            <a:pPr marL="0" indent="0" eaLnBrk="1" hangingPunct="1">
              <a:lnSpc>
                <a:spcPts val="4000"/>
              </a:lnSpc>
              <a:buNone/>
              <a:defRPr/>
            </a:pPr>
            <a:r>
              <a:rPr lang="zh-TW" altLang="en-US" b="1" u="sng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林前</a:t>
            </a:r>
            <a:r>
              <a:rPr lang="en-US" altLang="zh-TW" b="1" u="sng" kern="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12:31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你們要切切的求那更大的恩賜。我現今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把最妙的道指示你們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另譯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一味只求更大的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恩賜是不好的，應該追求愛</a:t>
            </a:r>
            <a:endParaRPr lang="en-US" altLang="zh-TW" b="1" kern="0" dirty="0"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1C9C72-E75D-E5A1-49EC-410F44AFA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872CC6-C780-0BF3-49FD-72A594625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2E2EF304-E3CA-C0BE-B7CF-3F5DE102C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207" y="1439110"/>
            <a:ext cx="10536147" cy="415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Play Video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David Pawson Message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2973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>
            <a:extLst>
              <a:ext uri="{FF2B5EF4-FFF2-40B4-BE49-F238E27FC236}">
                <a16:creationId xmlns:a16="http://schemas.microsoft.com/office/drawing/2014/main" id="{AA0070FB-B9FD-FF02-47A6-0FF9556933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685800"/>
          </a:xfrm>
        </p:spPr>
        <p:txBody>
          <a:bodyPr/>
          <a:lstStyle/>
          <a:p>
            <a:pPr eaLnBrk="1" hangingPunct="1"/>
            <a:r>
              <a:rPr lang="zh-TW" altLang="en-US" sz="4000" b="1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聖靈的果子與聖靈恩賜</a:t>
            </a:r>
            <a:endParaRPr lang="en-US" altLang="en-US" sz="40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1379" name="Rectangle 1027">
            <a:extLst>
              <a:ext uri="{FF2B5EF4-FFF2-40B4-BE49-F238E27FC236}">
                <a16:creationId xmlns:a16="http://schemas.microsoft.com/office/drawing/2014/main" id="{AE5A9724-A33E-7128-EDDC-608D6F2E29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 marL="0" indent="0">
              <a:lnSpc>
                <a:spcPts val="3600"/>
              </a:lnSpc>
              <a:spcAft>
                <a:spcPts val="1000"/>
              </a:spcAft>
              <a:buNone/>
              <a:defRPr/>
            </a:pPr>
            <a:r>
              <a:rPr lang="en-US" altLang="zh-TW" sz="2800" b="1" kern="0" dirty="0"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b="1" kern="0" dirty="0">
                <a:latin typeface="DFKai-SB" panose="03000509000000000000" pitchFamily="65" charset="-120"/>
                <a:ea typeface="DFKai-SB" panose="03000509000000000000" pitchFamily="65" charset="-120"/>
              </a:rPr>
              <a:t>聖靈的恩賜和聖靈的果子兩者都需要</a:t>
            </a:r>
            <a:endParaRPr lang="en-US" altLang="zh-TW" sz="2800" b="1" kern="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600"/>
              </a:lnSpc>
              <a:spcAft>
                <a:spcPts val="1000"/>
              </a:spcAft>
              <a:defRPr/>
            </a:pPr>
            <a:r>
              <a:rPr lang="zh-TW" altLang="en-US" sz="2800" b="1" kern="10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恩賜是工具，是為了服事，為了建造教會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果子是見證</a:t>
            </a:r>
            <a:r>
              <a:rPr lang="zh-TW" altLang="en-US" sz="2800" b="1" dirty="0">
                <a:solidFill>
                  <a:srgbClr val="8C8C8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b="1" kern="10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是內在的生命，是為了見證神、榮耀神</a:t>
            </a:r>
            <a:r>
              <a:rPr lang="en-US" altLang="zh-TW" sz="2800" b="1" kern="10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ts val="3600"/>
              </a:lnSpc>
              <a:spcAft>
                <a:spcPts val="1000"/>
              </a:spcAft>
              <a:defRPr/>
            </a:pP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聖靈分賜不同恩賜的目的，</a:t>
            </a:r>
            <a:r>
              <a:rPr lang="zh-TW" altLang="en-US" sz="2800" b="1" kern="10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是為了使人得益處，服事時，生命固然重要，但沒有恩賜就沒有能力，服事顯不出果效 </a:t>
            </a:r>
            <a:r>
              <a:rPr lang="en-US" altLang="zh-TW" sz="2800" b="1" kern="10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b="1" kern="10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林前</a:t>
            </a:r>
            <a:r>
              <a:rPr lang="en-US" altLang="zh-TW" sz="2800" b="1" kern="10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12:7)</a:t>
            </a:r>
          </a:p>
          <a:p>
            <a:pPr>
              <a:lnSpc>
                <a:spcPts val="3600"/>
              </a:lnSpc>
              <a:spcAft>
                <a:spcPts val="1000"/>
              </a:spcAft>
              <a:defRPr/>
            </a:pP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有屬靈的恩賜並不就等於屬靈的光景好或有好的內在的生命；追求屬靈的恩賜，與追求屬靈生命的長進，完全是不相同的兩回事</a:t>
            </a:r>
            <a:endParaRPr lang="en-US" altLang="zh-TW" sz="2800" b="1" dirty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600"/>
              </a:lnSpc>
              <a:spcAft>
                <a:spcPts val="1000"/>
              </a:spcAft>
              <a:defRPr/>
            </a:pP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我們要追求愛</a:t>
            </a:r>
            <a:r>
              <a:rPr lang="en-US" altLang="zh-TW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聖靈的果子，也要切慕屬靈的恩賜    </a:t>
            </a:r>
            <a:r>
              <a:rPr lang="en-US" altLang="zh-TW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14:1)</a:t>
            </a:r>
            <a:endParaRPr lang="en-US" altLang="zh-TW" sz="2800" b="1" kern="0" dirty="0"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600"/>
              </a:lnSpc>
              <a:spcAft>
                <a:spcPts val="1000"/>
              </a:spcAft>
              <a:defRPr/>
            </a:pPr>
            <a:endParaRPr lang="en-US" sz="2800" b="1" kern="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>
            <a:extLst>
              <a:ext uri="{FF2B5EF4-FFF2-40B4-BE49-F238E27FC236}">
                <a16:creationId xmlns:a16="http://schemas.microsoft.com/office/drawing/2014/main" id="{864FB3A7-27DC-8FEE-FB03-B6F7D5D526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如何結出聖靈的果子</a:t>
            </a: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01379" name="Rectangle 1027">
            <a:extLst>
              <a:ext uri="{FF2B5EF4-FFF2-40B4-BE49-F238E27FC236}">
                <a16:creationId xmlns:a16="http://schemas.microsoft.com/office/drawing/2014/main" id="{FC90D4BC-F46A-73EF-E7FA-80C6BA9394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 marL="0" indent="0" eaLnBrk="1" hangingPunct="1">
              <a:lnSpc>
                <a:spcPts val="4500"/>
              </a:lnSpc>
              <a:buNone/>
              <a:defRPr/>
            </a:pP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渴慕被聖靈充滿，得著能力(詩63：1-2)</a:t>
            </a:r>
          </a:p>
          <a:p>
            <a:pPr eaLnBrk="1" hangingPunct="1">
              <a:lnSpc>
                <a:spcPts val="4500"/>
              </a:lnSpc>
              <a:defRPr/>
            </a:pPr>
            <a:r>
              <a:rPr lang="zh-TW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聖靈的果子是由神而來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人必須被聖靈充滿，受聖靈管理，活在聖靈中才能結出聖靈的果子</a:t>
            </a:r>
            <a:endParaRPr lang="en-US" altLang="zh-TW" b="1" dirty="0"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eaLnBrk="1" hangingPunct="1">
              <a:lnSpc>
                <a:spcPts val="4500"/>
              </a:lnSpc>
              <a:defRPr/>
            </a:pPr>
            <a:r>
              <a:rPr lang="zh-TW" altLang="en-US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心靈與肉身都切切地尋求神→常常敬拜</a:t>
            </a:r>
            <a:r>
              <a:rPr lang="en-US" altLang="zh-TW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安靜在祂腳前，單單與主同關鎖，浸泡在祂的同在中</a:t>
            </a:r>
            <a:endParaRPr lang="zh-TW" altLang="en-US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09600" indent="-609600" eaLnBrk="1" hangingPunct="1">
              <a:lnSpc>
                <a:spcPts val="4500"/>
              </a:lnSpc>
              <a:buNone/>
              <a:defRPr/>
            </a:pPr>
            <a:r>
              <a:rPr lang="zh-TW" altLang="en-US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詩63：1</a:t>
            </a:r>
            <a:r>
              <a:rPr lang="en-US" altLang="zh-TW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-2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 神阿、你是我的　神、我要切切的尋求你．在乾旱疲乏無水之地、我渴想你、我的心切慕你。我在聖所中曾如此瞻仰你、為要見你的能力、和你的榮耀。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935960AA-10EA-C318-DF91-83C14D2564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如何結出聖靈的果子</a:t>
            </a:r>
            <a:endParaRPr lang="en-US" altLang="en-US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82550ADB-28E2-D344-FF75-97BFA3025E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685800"/>
            <a:ext cx="9144000" cy="6172200"/>
          </a:xfrm>
        </p:spPr>
        <p:txBody>
          <a:bodyPr/>
          <a:lstStyle/>
          <a:p>
            <a:pPr marL="0" indent="0" eaLnBrk="1" hangingPunct="1">
              <a:lnSpc>
                <a:spcPts val="4500"/>
              </a:lnSpc>
              <a:buNone/>
              <a:defRPr/>
            </a:pP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降服：順服聖靈、受聖靈管理(徒5：32; 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約一2：27</a:t>
            </a:r>
            <a:r>
              <a:rPr lang="zh-TW" altLang="en-US" sz="3600" b="1" dirty="0">
                <a:solidFill>
                  <a:srgbClr val="8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590550" indent="-533400" eaLnBrk="1" hangingPunct="1">
              <a:lnSpc>
                <a:spcPts val="4500"/>
              </a:lnSpc>
              <a:defRPr/>
            </a:pP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付代價，刻意操練 </a:t>
            </a:r>
          </a:p>
          <a:p>
            <a:pPr marL="590550" indent="-533400" eaLnBrk="1" hangingPunct="1">
              <a:lnSpc>
                <a:spcPts val="4500"/>
              </a:lnSpc>
              <a:defRPr/>
            </a:pP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天天向自己死(太10：39;約12：25)</a:t>
            </a:r>
          </a:p>
          <a:p>
            <a:pPr marL="609600" indent="-609600" eaLnBrk="1" hangingPunct="1">
              <a:lnSpc>
                <a:spcPts val="4500"/>
              </a:lnSpc>
              <a:buNone/>
              <a:defRPr/>
            </a:pPr>
            <a:r>
              <a:rPr lang="zh-TW" altLang="en-US" sz="36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約一2：27</a:t>
            </a:r>
            <a:r>
              <a:rPr lang="zh-TW" altLang="en-US" sz="3600" b="1" dirty="0">
                <a:solidFill>
                  <a:srgbClr val="8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你們從主所受的恩膏、常存在你們心裡、並不用人教訓你們．自有主的恩膏在凡事上教訓你們</a:t>
            </a:r>
            <a:r>
              <a:rPr lang="zh-TW" altLang="en-US" sz="3600" b="1" dirty="0">
                <a:ea typeface="標楷體" panose="03000509000000000000" pitchFamily="65" charset="-120"/>
              </a:rPr>
              <a:t>…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你們要按這恩膏的教訓、住在主裡面</a:t>
            </a:r>
          </a:p>
          <a:p>
            <a:pPr marL="609600" indent="-609600" eaLnBrk="1" hangingPunct="1">
              <a:lnSpc>
                <a:spcPts val="4500"/>
              </a:lnSpc>
              <a:buNone/>
              <a:defRPr/>
            </a:pPr>
            <a:r>
              <a:rPr lang="zh-TW" altLang="en-US" sz="36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太10：39</a:t>
            </a:r>
            <a:r>
              <a:rPr lang="en-US" altLang="zh-TW" sz="36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;</a:t>
            </a:r>
            <a:r>
              <a:rPr lang="zh-TW" altLang="en-US" sz="36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約12：25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得著生命的、將要失喪生命．為我失喪生命的、將要得著生命。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A510E48-9E98-6989-4AB3-999DC9EB3F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如何結出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聖</a:t>
            </a:r>
            <a:r>
              <a:rPr 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靈的果子</a:t>
            </a:r>
            <a:endParaRPr lang="en-US" altLang="en-US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D45CAFD2-26CE-7C1D-A72A-9F69202690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遵行神的話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讓神的話成為我裡面的信念</a:t>
            </a: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defRPr/>
            </a:pP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熟讀神的話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禱讀，宣告祂的話</a:t>
            </a: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defRPr/>
            </a:pP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記住神的話→藉著安靜默想祂的話</a:t>
            </a:r>
          </a:p>
          <a:p>
            <a:pPr marL="609600" indent="-609600" eaLnBrk="1" hangingPunct="1">
              <a:defRPr/>
            </a:pP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活出神的話</a:t>
            </a:r>
          </a:p>
          <a:p>
            <a:pPr marL="990600" lvl="1" indent="-533400" eaLnBrk="1" hangingPunct="1">
              <a:defRPr/>
            </a:pP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充滿主的話，就是充滿主的靈（約6：63）</a:t>
            </a:r>
          </a:p>
          <a:p>
            <a:pPr marL="990600" lvl="1" indent="-533400" eaLnBrk="1" hangingPunct="1">
              <a:defRPr/>
            </a:pP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聖靈的能力就藉著神的話叫我們得著生命的改變、更新</a:t>
            </a:r>
          </a:p>
          <a:p>
            <a:pPr marL="1009650" lvl="1" indent="-609600" eaLnBrk="1" hangingPunct="1">
              <a:defRPr/>
            </a:pP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關心失喪的靈魂，成為神恩典流通的管子 </a:t>
            </a:r>
            <a:endParaRPr lang="en-US" altLang="zh-TW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buNone/>
              <a:defRPr/>
            </a:pP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凡我所吩咐你們的，都教訓他們遵守我就常與你們同在，直到世界的末了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28:20)</a:t>
            </a:r>
            <a:endParaRPr lang="zh-TW" altLang="en-US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90600" lvl="1" indent="-533400" eaLnBrk="1" hangingPunct="1">
              <a:defRPr/>
            </a:pP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09600" indent="-609600" eaLnBrk="1" hangingPunct="1">
              <a:buNone/>
              <a:defRPr/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43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聖靈的果子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164458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12138</TotalTime>
  <Words>2682</Words>
  <Application>Microsoft Office PowerPoint</Application>
  <PresentationFormat>Widescreen</PresentationFormat>
  <Paragraphs>136</Paragraphs>
  <Slides>26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40" baseType="lpstr">
      <vt:lpstr>標楷體</vt:lpstr>
      <vt:lpstr>標楷體</vt:lpstr>
      <vt:lpstr>新細明體</vt:lpstr>
      <vt:lpstr>新細明體</vt:lpstr>
      <vt:lpstr>UWCZYF (Big5)</vt:lpstr>
      <vt:lpstr>Arial</vt:lpstr>
      <vt:lpstr>Calibri</vt:lpstr>
      <vt:lpstr>Cambria</vt:lpstr>
      <vt:lpstr>Century</vt:lpstr>
      <vt:lpstr>Century Gothic</vt:lpstr>
      <vt:lpstr>Times New Roman</vt:lpstr>
      <vt:lpstr>Verdana</vt:lpstr>
      <vt:lpstr>14_Default Design</vt:lpstr>
      <vt:lpstr>Default Design</vt:lpstr>
      <vt:lpstr>PowerPoint Presentation</vt:lpstr>
      <vt:lpstr>認識聖靈的果子 Knowing the Fruit of the Spirit    波特蘭靈糧堂 BOLIP December 29th, 2024  黃薛媖師母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聖靈果子的特質--充滿愛的生命</vt:lpstr>
      <vt:lpstr> 聖靈果子的特質--充滿愛的生命</vt:lpstr>
      <vt:lpstr> 聖靈果子的特質--充滿愛的生命</vt:lpstr>
      <vt:lpstr> 聖靈果子的特質—以愛對人</vt:lpstr>
      <vt:lpstr> 聖靈果子的特質—以愛對人</vt:lpstr>
      <vt:lpstr> 聖靈果子的特質—以愛對人</vt:lpstr>
      <vt:lpstr> 聖靈果子的特質—做成基督的生命</vt:lpstr>
      <vt:lpstr> 聖靈果子的特質—做成基督的生命</vt:lpstr>
      <vt:lpstr> 聖靈果子的特質—做成基督的生命</vt:lpstr>
      <vt:lpstr> 聖靈的果子</vt:lpstr>
      <vt:lpstr> 聖靈的果子與聖靈恩賜</vt:lpstr>
      <vt:lpstr> 聖靈的果子與聖靈恩賜</vt:lpstr>
      <vt:lpstr>PowerPoint Presentation</vt:lpstr>
      <vt:lpstr> 聖靈的果子與聖靈恩賜</vt:lpstr>
      <vt:lpstr>如何結出聖靈的果子</vt:lpstr>
      <vt:lpstr>如何結出聖靈的果子</vt:lpstr>
      <vt:lpstr>如何結出聖靈的果子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823</cp:revision>
  <cp:lastPrinted>2020-09-23T16:34:05Z</cp:lastPrinted>
  <dcterms:created xsi:type="dcterms:W3CDTF">2015-02-24T04:35:26Z</dcterms:created>
  <dcterms:modified xsi:type="dcterms:W3CDTF">2024-12-30T23:10:23Z</dcterms:modified>
</cp:coreProperties>
</file>