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7"/>
  </p:notesMasterIdLst>
  <p:sldIdLst>
    <p:sldId id="12378" r:id="rId2"/>
    <p:sldId id="12379" r:id="rId3"/>
    <p:sldId id="12540" r:id="rId4"/>
    <p:sldId id="12527" r:id="rId5"/>
    <p:sldId id="12544" r:id="rId6"/>
    <p:sldId id="12541" r:id="rId7"/>
    <p:sldId id="12545" r:id="rId8"/>
    <p:sldId id="12523" r:id="rId9"/>
    <p:sldId id="12543" r:id="rId10"/>
    <p:sldId id="12546" r:id="rId11"/>
    <p:sldId id="12528" r:id="rId12"/>
    <p:sldId id="12547" r:id="rId13"/>
    <p:sldId id="12535" r:id="rId14"/>
    <p:sldId id="12534" r:id="rId15"/>
    <p:sldId id="12549" r:id="rId16"/>
    <p:sldId id="12537" r:id="rId17"/>
    <p:sldId id="12550" r:id="rId18"/>
    <p:sldId id="12533" r:id="rId19"/>
    <p:sldId id="12538" r:id="rId20"/>
    <p:sldId id="12536" r:id="rId21"/>
    <p:sldId id="12551" r:id="rId22"/>
    <p:sldId id="12525" r:id="rId23"/>
    <p:sldId id="12474" r:id="rId24"/>
    <p:sldId id="12530" r:id="rId25"/>
    <p:sldId id="12526" r:id="rId26"/>
    <p:sldId id="12552" r:id="rId27"/>
    <p:sldId id="12531" r:id="rId28"/>
    <p:sldId id="12532" r:id="rId29"/>
    <p:sldId id="12524" r:id="rId30"/>
    <p:sldId id="12553" r:id="rId31"/>
    <p:sldId id="12529" r:id="rId32"/>
    <p:sldId id="12554" r:id="rId33"/>
    <p:sldId id="12555" r:id="rId34"/>
    <p:sldId id="12539" r:id="rId35"/>
    <p:sldId id="12484" r:id="rId3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2/13/2025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47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600" b="1" dirty="0">
                <a:solidFill>
                  <a:srgbClr val="002060"/>
                </a:solidFill>
                <a:latin typeface="Century" panose="02040604050505020304" pitchFamily="18" charset="0"/>
                <a:ea typeface="DFKai-SB" panose="03000509000000000000" pitchFamily="65" charset="-120"/>
                <a:cs typeface="Arial" charset="0"/>
              </a:rPr>
              <a:t>辨別諸靈的恩賜</a:t>
            </a:r>
            <a:endPar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The Gift of Discerning</a:t>
            </a:r>
            <a:r>
              <a:rPr lang="zh-TW" altLang="en-US" b="1" dirty="0">
                <a:solidFill>
                  <a:srgbClr val="002060"/>
                </a:solidFill>
                <a:latin typeface="Century" panose="02040604050505020304" pitchFamily="18" charset="0"/>
                <a:ea typeface="DFKai-SB" panose="03000509000000000000" pitchFamily="65" charset="-120"/>
                <a:cs typeface="Arial" charset="0"/>
              </a:rPr>
              <a:t> </a:t>
            </a:r>
            <a:r>
              <a:rPr lang="en-US" altLang="zh-TW" b="1" dirty="0">
                <a:solidFill>
                  <a:srgbClr val="002060"/>
                </a:solidFill>
                <a:latin typeface="Century" panose="02040604050505020304" pitchFamily="18" charset="0"/>
                <a:ea typeface="DFKai-SB" panose="03000509000000000000" pitchFamily="65" charset="-120"/>
                <a:cs typeface="Arial" charset="0"/>
              </a:rPr>
              <a:t>of Spirits</a:t>
            </a: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February 9</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86C8D-EE42-25F7-4810-B6C6C626DC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51D4EA-3200-5180-F025-876D312C95F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2C48B3B-DFE1-0F63-2A27-C7EAC42194D8}"/>
              </a:ext>
            </a:extLst>
          </p:cNvPr>
          <p:cNvSpPr txBox="1"/>
          <p:nvPr/>
        </p:nvSpPr>
        <p:spPr>
          <a:xfrm>
            <a:off x="442639" y="-105327"/>
            <a:ext cx="11292161" cy="67710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12:8-11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這人蒙聖靈賜他智慧的言語，那人也蒙這位聖靈賜他知識的言語，又有一人蒙這位聖靈賜他信心，還有一人蒙這位聖靈賜他醫病的恩賜，又叫一人能行異能，又叫一人能作先知，又叫一人能</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辨別諸靈</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，又叫一人能說方言，又叫一人能翻方言。</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這一切都是這位聖靈所運行、隨己意分給各人的。</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10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to another miraculous powers, to another prophecy, to another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distinguishing between spirits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19488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7608-8F6D-A761-3451-4E8806D9903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204302-93D1-4D1A-8CB4-4599744CB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80" y="-118635"/>
            <a:ext cx="12606876" cy="7095270"/>
          </a:xfrm>
          <a:prstGeom prst="rect">
            <a:avLst/>
          </a:prstGeom>
        </p:spPr>
      </p:pic>
      <p:sp>
        <p:nvSpPr>
          <p:cNvPr id="2" name="TextBox 1">
            <a:extLst>
              <a:ext uri="{FF2B5EF4-FFF2-40B4-BE49-F238E27FC236}">
                <a16:creationId xmlns:a16="http://schemas.microsoft.com/office/drawing/2014/main" id="{82BE0E9F-0A67-91F2-D012-8E53C783E8E4}"/>
              </a:ext>
            </a:extLst>
          </p:cNvPr>
          <p:cNvSpPr txBox="1"/>
          <p:nvPr/>
        </p:nvSpPr>
        <p:spPr>
          <a:xfrm>
            <a:off x="312510" y="78060"/>
            <a:ext cx="11399964" cy="2677656"/>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聖靈透過異象或知覺將很強的內在的感動放在我們裡面，幫助我們與神的心意和作為對齊。</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98525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68239-C6AA-BC68-0DB6-CB0E0F20B35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71E573C-56F4-0CCB-E233-2B8699E8F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5D531CC7-2F1C-B8EB-18ED-1264845D6B6F}"/>
              </a:ext>
            </a:extLst>
          </p:cNvPr>
          <p:cNvSpPr txBox="1"/>
          <p:nvPr/>
        </p:nvSpPr>
        <p:spPr>
          <a:xfrm>
            <a:off x="312510" y="78060"/>
            <a:ext cx="11399964" cy="5416868"/>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辨別諸靈的恩賜的功用</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與神同工</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辨識異端</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醫病趕鬼</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688238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6D388-0754-9B12-4CA7-B72F95E1F1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7F2416-3EE2-75EB-848E-9074187E67D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6793583-480C-F284-F3D1-824D53E3D0BA}"/>
              </a:ext>
            </a:extLst>
          </p:cNvPr>
          <p:cNvSpPr txBox="1"/>
          <p:nvPr/>
        </p:nvSpPr>
        <p:spPr>
          <a:xfrm>
            <a:off x="279047" y="-105327"/>
            <a:ext cx="11264525" cy="730969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4:1-3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親愛的弟兄啊，一切的靈，你們不可都信，總要試驗那些靈是出於</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神的不是，因為世上有許多假先知已經出來了。</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凡靈認耶穌基督是成了肉身來的，就是出於</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神的；從此你們可以認出</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神的靈來。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凡靈不認耶穌，就不是出於</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神，這是那敵基督者的靈。你們從前聽見他要來，現在已經在世上了。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 This is how you can recognize the Spirit of God: Every spirit that acknowledges that Jesus Christ has come in the flesh is from God, but every spirit that does not acknowledge Jesus is not from God.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85644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570BD-7D1F-E2D3-846B-ECCED44BD1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AAFD28A-DBA6-2149-3B17-3960C52C0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F1DF02AA-54D2-9058-48CD-EA0AD6CBF6B2}"/>
              </a:ext>
            </a:extLst>
          </p:cNvPr>
          <p:cNvSpPr txBox="1"/>
          <p:nvPr/>
        </p:nvSpPr>
        <p:spPr>
          <a:xfrm>
            <a:off x="312510" y="78060"/>
            <a:ext cx="11399964" cy="5416868"/>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辨別諸靈的恩賜的</a:t>
            </a:r>
            <a:r>
              <a:rPr lang="zh-TW" altLang="en-US" sz="5400" b="1" u="sng" dirty="0">
                <a:solidFill>
                  <a:srgbClr val="FFFFFF"/>
                </a:solidFill>
                <a:latin typeface="Century" panose="02040604050505020304" pitchFamily="18" charset="0"/>
                <a:ea typeface="DFKai-SB" panose="03000509000000000000" pitchFamily="65" charset="-120"/>
                <a:cs typeface="Arial" charset="0"/>
              </a:rPr>
              <a:t>根基</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聆聽聖靈</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神的話語</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清心愛主</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125907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E8A46-4D73-9BDB-CC99-4A1D783248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FDCE35-7BAF-8F9D-1539-837C88BFB2A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E7CF1D1-99E4-4A41-E046-600B111170E0}"/>
              </a:ext>
            </a:extLst>
          </p:cNvPr>
          <p:cNvSpPr txBox="1"/>
          <p:nvPr/>
        </p:nvSpPr>
        <p:spPr>
          <a:xfrm>
            <a:off x="442640" y="-105327"/>
            <a:ext cx="11077636" cy="38933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2:9-10</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只有</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神藉著聖靈向我們顯明了，因為</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聖靈參透萬事</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神深奧的事也參透了。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these are the things God has revealed to us by his Spirit.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The Spirit searches all things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even the deep things of God.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59778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E1E1B-0309-29CD-E3BC-AAE8FB5160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92B834-EE98-2A07-0279-8EA44BF141C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856F96C-D4CA-203D-C189-35B4BE84C63A}"/>
              </a:ext>
            </a:extLst>
          </p:cNvPr>
          <p:cNvSpPr txBox="1"/>
          <p:nvPr/>
        </p:nvSpPr>
        <p:spPr>
          <a:xfrm>
            <a:off x="279047" y="0"/>
            <a:ext cx="11403792" cy="570925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2:27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你們從主所受的恩膏常存在你們心裡，並不用人教訓你們，自有主的恩膏在凡事上教訓你們。這恩膏是真的，不是假</a:t>
            </a:r>
            <a:r>
              <a:rPr kumimoji="0" lang="zh-TW" altLang="en-US" sz="4400" b="1" i="1"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；你們要按這恩膏的教訓住在主裡面。</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for you, the anointing you received from him remains in you, and you do not need anyone to teach you. But as his anointing teaches you about all things and as that anointing is real, not counterfeit—just as it has taught you, remain in him.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14020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6813A-46B8-FDA5-567A-3C87DF9905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43888F-C438-A569-BBA1-88816C641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3D44535D-1154-A2BF-3D92-C20C5A0939F9}"/>
              </a:ext>
            </a:extLst>
          </p:cNvPr>
          <p:cNvSpPr txBox="1"/>
          <p:nvPr/>
        </p:nvSpPr>
        <p:spPr>
          <a:xfrm>
            <a:off x="312510" y="78060"/>
            <a:ext cx="11399964" cy="5416868"/>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神的靈</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人的靈</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魔鬼的靈</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954119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C96DB-8D67-07E6-2110-C5AC43DAAF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1D97F35-A7A6-AEBF-B6A4-36452CAF5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65598036-607F-E566-70E8-7687F842E5BC}"/>
              </a:ext>
            </a:extLst>
          </p:cNvPr>
          <p:cNvSpPr txBox="1"/>
          <p:nvPr/>
        </p:nvSpPr>
        <p:spPr>
          <a:xfrm>
            <a:off x="58242" y="229490"/>
            <a:ext cx="12032805" cy="5539978"/>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辨別諸靈的恩賜幫助我們辨別 </a:t>
            </a:r>
            <a:r>
              <a:rPr kumimoji="0" lang="en-US" altLang="zh-TW"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保護教會</a:t>
            </a:r>
            <a:r>
              <a:rPr kumimoji="0" lang="en-US" altLang="zh-TW"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16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143000" lvl="1" indent="-685800" defTabSz="914400" eaLnBrk="1" hangingPunct="1">
              <a:buFont typeface="Wingdings" panose="05000000000000000000" pitchFamily="2" charset="2"/>
              <a:buChar char="§"/>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 ─ </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HS</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何時運行、透過誰運行、感受</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HS </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水流  大衛彈琴趕鬼  </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143000" lvl="1" indent="-685800" defTabSz="914400" eaLnBrk="1" hangingPunct="1">
              <a:buFont typeface="Wingdings" panose="05000000000000000000" pitchFamily="2" charset="2"/>
              <a:buChar char="§"/>
              <a:defRPr/>
            </a:pPr>
            <a:endParaRPr kumimoji="0" lang="en-US" altLang="zh-TW" sz="11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143000" lvl="1" indent="-685800" defTabSz="914400" eaLnBrk="1" hangingPunct="1">
              <a:buFont typeface="Wingdings" panose="05000000000000000000" pitchFamily="2" charset="2"/>
              <a:buChar char="§"/>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人的靈 ─ 約 </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2:23-25</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知道人心裡所存的       結 </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13:16-17</a:t>
            </a:r>
          </a:p>
          <a:p>
            <a:pPr marL="1143000" lvl="1" indent="-685800" defTabSz="914400" eaLnBrk="1" hangingPunct="1">
              <a:buFont typeface="Wingdings" panose="05000000000000000000" pitchFamily="2" charset="2"/>
              <a:buChar char="§"/>
              <a:defRPr/>
            </a:pPr>
            <a:endParaRPr kumimoji="0" lang="en-US" altLang="zh-TW" sz="11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143000" lvl="1" indent="-685800" defTabSz="914400" eaLnBrk="1" hangingPunct="1">
              <a:buFont typeface="Wingdings" panose="05000000000000000000" pitchFamily="2" charset="2"/>
              <a:buChar char="§"/>
              <a:defRPr/>
            </a:pP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魔鬼的靈 </a:t>
            </a:r>
            <a:r>
              <a:rPr kumimoji="0" lang="zh-TW" altLang="en-US" sz="4000"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徒</a:t>
            </a:r>
            <a:r>
              <a:rPr kumimoji="0" lang="zh-TW" altLang="en-US" sz="4800"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16:16-18</a:t>
            </a:r>
            <a:r>
              <a:rPr kumimoji="0" lang="en-US" altLang="zh-TW" sz="4800"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800"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用在</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醫治上  太 </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9:32</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啞；太 </a:t>
            </a:r>
            <a:r>
              <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12:22</a:t>
            </a:r>
            <a:r>
              <a:rPr kumimoji="0" lang="zh-TW" altLang="en-US"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瞎啞</a:t>
            </a: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55590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C4183-04F4-3CA8-9A9B-5D9BCD9ADFF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A59BD0-4C5D-F129-A76C-2135D31C8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3DDCD83D-6584-11BE-A82E-D43E23D0F3ED}"/>
              </a:ext>
            </a:extLst>
          </p:cNvPr>
          <p:cNvSpPr txBox="1"/>
          <p:nvPr/>
        </p:nvSpPr>
        <p:spPr>
          <a:xfrm>
            <a:off x="312510" y="78060"/>
            <a:ext cx="11399964" cy="4370427"/>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1028700" lvl="1" indent="-571500" defTabSz="914400" eaLnBrk="1" hangingPunct="1">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神的靈</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彰顯聖靈恩賜</a:t>
            </a:r>
            <a:endParaRPr lang="en-US" altLang="zh-TW" sz="4800" b="1" dirty="0">
              <a:solidFill>
                <a:srgbClr val="FFFFFF"/>
              </a:solidFill>
              <a:latin typeface="Century" panose="02040604050505020304" pitchFamily="18" charset="0"/>
              <a:ea typeface="DFKai-SB" panose="03000509000000000000" pitchFamily="65" charset="-120"/>
              <a:cs typeface="Arial"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altLang="zh-TW" sz="4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807482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30810-CB36-4197-95C0-B3D58F4789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39FE46-3489-5C53-9B03-A35F6571AB8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813EAEB-CCE8-3C95-C9B7-F99C55E5CD07}"/>
              </a:ext>
            </a:extLst>
          </p:cNvPr>
          <p:cNvSpPr txBox="1"/>
          <p:nvPr/>
        </p:nvSpPr>
        <p:spPr>
          <a:xfrm>
            <a:off x="267913" y="-105327"/>
            <a:ext cx="11466887" cy="56630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2:11-13</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克里特和阿拉伯人，都聽見他們</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用我們的鄉談，講說　神的大作為。</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眾人就都驚訝猜疑，彼此說：「這是甚麼意思呢？」還有人譏誚說：「他們無非是新酒灌滿了。」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Cretans and Arabs—we hear them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in our own tongues speaking of the mighty deeds of God.</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they all continued in amazement and great perplexity, saying to one another, “What does this mean?”</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others were mocking and saying, “They are full of sweet wine.”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50395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CFD6C-1E20-3C54-C73E-1085F414DC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C61184-32BC-EF4B-BB72-9F28A6CE962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39FB0B4-9499-53C4-9C2F-0CD61AE39BF3}"/>
              </a:ext>
            </a:extLst>
          </p:cNvPr>
          <p:cNvSpPr txBox="1"/>
          <p:nvPr/>
        </p:nvSpPr>
        <p:spPr>
          <a:xfrm>
            <a:off x="267913" y="-105327"/>
            <a:ext cx="11466887" cy="60939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10:44-46</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彼得還說這話的時候，聖靈降在一切聽道的人身上。</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那些奉割禮、和彼得同來的信徒，見</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聖靈的恩賜</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也澆在外邦人身上，就都希奇；</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因聽見他們說方言，稱讚</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神為大。」</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While Peter was still speaking these words, the Holy Spirit fell upon all those who were listening to the message.  All the circumcised believers who came with Peter were amazed, because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the gift of the Holy Spirit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had been poured out on the Gentiles also.  For they were hearing them speaking with tongues and exalting God.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31612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029E1-8CBB-D8E0-5C57-3EB713853A1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4070330-2375-47E9-A7E6-2B02B1DD6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BE19EACF-E109-92B7-F138-FE2F68B72BBF}"/>
              </a:ext>
            </a:extLst>
          </p:cNvPr>
          <p:cNvSpPr txBox="1"/>
          <p:nvPr/>
        </p:nvSpPr>
        <p:spPr>
          <a:xfrm>
            <a:off x="312510" y="78060"/>
            <a:ext cx="11399964" cy="51090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彰顯聖靈恩賜</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引人歸向基督</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659840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83434-EAAB-FC36-3657-3D0D121ECE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8EB5F6-9614-78F7-D176-3CD2D616EE6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9B60F74-CDED-C7DA-0D81-786F5FA99BE5}"/>
              </a:ext>
            </a:extLst>
          </p:cNvPr>
          <p:cNvSpPr txBox="1"/>
          <p:nvPr/>
        </p:nvSpPr>
        <p:spPr>
          <a:xfrm>
            <a:off x="442639" y="-105327"/>
            <a:ext cx="11292161" cy="449353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所以我告訴你們，被　神的靈感動的，沒有說「耶穌是可咒詛」的；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若不是被聖靈感動的，也沒有能說「耶穌是主」的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Therefore I want you to know that no one who is speaking by the Spirit of God says, “Jesus be cursed,” and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no one can say, “Jesus is Lord,” except by the Holy Spirit.</a:t>
            </a:r>
            <a:endParaRPr kumimoji="0" lang="en-US" altLang="zh-CN" sz="2800" b="1" i="0" u="sng" strike="noStrike" kern="1200" cap="none" spc="0" normalizeH="0" baseline="0" noProof="0" dirty="0">
              <a:ln>
                <a:noFill/>
              </a:ln>
              <a:solidFill>
                <a:srgbClr val="FFFF00"/>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01160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E2682-D162-A601-EAEC-82D757B1D4A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1C6AF6-765B-66EF-47C9-4480AAF6B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1D0B0B7A-859C-EB10-AAD3-C2560416C7E3}"/>
              </a:ext>
            </a:extLst>
          </p:cNvPr>
          <p:cNvSpPr txBox="1"/>
          <p:nvPr/>
        </p:nvSpPr>
        <p:spPr>
          <a:xfrm>
            <a:off x="312510" y="78060"/>
            <a:ext cx="11399964" cy="584775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彰顯聖靈恩賜</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引人歸向基督</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514600" lvl="4"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靈裡火熱更新</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107045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D2C17-7FA4-2BE7-41B0-2760D92CF8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5ED0B98-D2C9-6EF8-2306-26F0697A425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7EDDA27-9B4E-3AAB-58D6-EF44BCF8BF1B}"/>
              </a:ext>
            </a:extLst>
          </p:cNvPr>
          <p:cNvSpPr txBox="1"/>
          <p:nvPr/>
        </p:nvSpPr>
        <p:spPr>
          <a:xfrm>
            <a:off x="504764" y="-105327"/>
            <a:ext cx="11182472" cy="49859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撒母耳記上</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Samuel 16:23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神那裡來的惡魔臨到掃羅身上的時候，大衛就拿琴，用手而彈，掃羅便</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舒暢爽快，惡魔離了他</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it came about whenever the evil spirit from God came to Saul, David would take the harp and play it with his hand; and Saul would be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refreshed and be well, and the evil spirit would depart from him.</a:t>
            </a:r>
            <a:endParaRPr kumimoji="0" lang="en-US" altLang="zh-CN" sz="2800" b="1" i="0" u="sng" strike="noStrike" kern="1200" cap="none" spc="0" normalizeH="0" baseline="0" noProof="0" dirty="0">
              <a:ln>
                <a:noFill/>
              </a:ln>
              <a:solidFill>
                <a:srgbClr val="FFFF00"/>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7500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B5D5B-084F-3852-57AC-1EA3E73E9E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B44D30-C547-ABFE-2C88-295E069882A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ACA8AE6-1D58-E611-2E85-664B085AE093}"/>
              </a:ext>
            </a:extLst>
          </p:cNvPr>
          <p:cNvSpPr txBox="1"/>
          <p:nvPr/>
        </p:nvSpPr>
        <p:spPr>
          <a:xfrm>
            <a:off x="267913" y="-105327"/>
            <a:ext cx="11466887" cy="60939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2:37-38</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眾人聽見這話，</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覺得扎心</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，就對彼得和其餘的使徒說：「弟兄們，我們當怎樣行？」彼得說：「你們各人要悔改，奉耶穌基督的名受洗，叫你們的罪得赦，就必領受所賜的聖靈；</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the people heard this, they were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cut to the heart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said to Peter and the other apostles, “Brothers, what shall we do?”  Peter replied, “Repent and be baptized, every one of you, in the name of Jesus Christ for the forgiveness of your sins. And you will receive the gift of the Holy Spirit.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41802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32A01-5E20-69A6-8F27-766A79142E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164769-DE19-0FD4-B545-A8CAFC6843B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257CDAC-2C49-2387-2015-7D4A7BCF6795}"/>
              </a:ext>
            </a:extLst>
          </p:cNvPr>
          <p:cNvSpPr txBox="1"/>
          <p:nvPr/>
        </p:nvSpPr>
        <p:spPr>
          <a:xfrm>
            <a:off x="437786" y="-105327"/>
            <a:ext cx="11316428" cy="720197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24:30-32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到了坐席的時候，耶穌拿起餅來，祝謝了，擘開，遞給他們。</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他們的眼睛明亮了，這才認出他來。</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忽然耶穌不見了。</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他們彼此說：「在路上，他和我們說話，給我們講解聖經的時候，我們的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心豈不是火熱的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嗎？」</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He had reclined at the table with them, He took the bread and blessed it, and breaking it, He began giving it to them. Then their eyes were opened and they recognized Him; and He vanished from their sight. They said to one another, “Were not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our hearts burning within us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while He was speaking to us on the road, while He was explaining the Scriptures to us?”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61090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B97FC-D930-93DE-FE9B-013A5A70A78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2C403D3-1A6A-194A-600D-FEB2150E58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B3B38CD6-1D7B-83BD-5F48-C9DA602C615A}"/>
              </a:ext>
            </a:extLst>
          </p:cNvPr>
          <p:cNvSpPr txBox="1"/>
          <p:nvPr/>
        </p:nvSpPr>
        <p:spPr>
          <a:xfrm>
            <a:off x="312510" y="78060"/>
            <a:ext cx="11399964" cy="504753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人的靈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943100" lvl="3" indent="-571500" defTabSz="914400" eaLnBrk="1" hangingPunct="1">
              <a:buFont typeface="Arial" panose="020B0604020202020204" pitchFamily="34" charset="0"/>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知道人心裡所存的</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943100" lvl="3" indent="-571500" defTabSz="914400" eaLnBrk="1" hangingPunct="1">
              <a:buFont typeface="Arial" panose="020B0604020202020204" pitchFamily="34" charset="0"/>
              <a:buChar char="•"/>
              <a:defRPr/>
            </a:pPr>
            <a:r>
              <a:rPr lang="en-US" altLang="zh-TW" sz="4400" b="1" dirty="0">
                <a:solidFill>
                  <a:srgbClr val="FFFFFF"/>
                </a:solidFill>
                <a:latin typeface="Century" panose="02040604050505020304" pitchFamily="18" charset="0"/>
                <a:ea typeface="DFKai-SB" panose="03000509000000000000" pitchFamily="65" charset="-120"/>
                <a:cs typeface="Arial" charset="0"/>
              </a:rPr>
              <a:t>Good idea  vs.  God’s idea</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84436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8E468-854C-EC5D-4818-B9E7A6114F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47320C-7C70-848B-1B52-3F3FFEFC280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28213DC-1645-302B-70F1-A1A74F33BAE5}"/>
              </a:ext>
            </a:extLst>
          </p:cNvPr>
          <p:cNvSpPr txBox="1"/>
          <p:nvPr/>
        </p:nvSpPr>
        <p:spPr>
          <a:xfrm>
            <a:off x="267913" y="0"/>
            <a:ext cx="11466887" cy="627864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2:23-25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當耶穌在耶路撒冷過逾越節的時候，有許多人看見他所行的神蹟，就信了他的名。 耶穌卻不將自己交託他們；因為他知道萬人，也用不著誰見證人怎樣，因他</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知道人心裡所存的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24</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Jesus, on His part, was not entrusting Himself to them, for He knew all men, and because He did not need anyone to testify concerning man, for He Himself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knew what was in man</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315190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267913" y="0"/>
            <a:ext cx="11466887" cy="706347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歷代志上</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Chronicles 17:1-4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大衛住在自己宮中，對先知拿單說：「看哪，我住在香柏木的宮中，耶和華的約櫃反在幔子裡。」</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拿單對大衛說：「你可以</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照你的心意而行</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神與你同在。」當夜，</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神的話臨到拿單，說：「你去告訴我僕人大衛，說耶和華如此說：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你不可建造殿宇給我居住。</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Nathan replied to David,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Whatever you have in mind, do it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God is with you.”  But that night the word of God came to Nathan, saying: “Go and tell my servant David, ‘This is what the Lord says: You are not the one to build me a house to dwell in.</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63350-D6C6-BC09-C8CE-09DCF20C7D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88E5571-F8AB-6760-543E-F8BB3F1674C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22A4B3A-98B0-EDA2-3803-5D521A6F480C}"/>
              </a:ext>
            </a:extLst>
          </p:cNvPr>
          <p:cNvSpPr txBox="1"/>
          <p:nvPr/>
        </p:nvSpPr>
        <p:spPr>
          <a:xfrm>
            <a:off x="267913" y="0"/>
            <a:ext cx="11466887" cy="646330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以西結書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Ezekiel 13:16-17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這抹牆的就是以色列的先知，他們指著耶路撒冷說預言，為這城見了平安的異象，其實沒有平安。</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這是主耶和華說的。」</a:t>
            </a:r>
            <a:r>
              <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「人子啊，你要面向本民中、</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從己心發預言</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的女子說預言，攻擊她們，</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17</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you, son of man, set your face against the daughters of your people who are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prophesying from their own inspiration</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Prophesy against them.</a:t>
            </a:r>
            <a:r>
              <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(NASB)</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17787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8F4C5-5152-F737-D0DC-7357618BA07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B66E6F-22A6-3621-C2CF-7251D4A6CC7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73C3745-3C89-CA04-4246-CA581AA34793}"/>
              </a:ext>
            </a:extLst>
          </p:cNvPr>
          <p:cNvSpPr txBox="1"/>
          <p:nvPr/>
        </p:nvSpPr>
        <p:spPr>
          <a:xfrm>
            <a:off x="362556" y="0"/>
            <a:ext cx="11466887" cy="36009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1 Thess. 5:20-22</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不要藐視先知的講論。</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但要</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凡事察驗</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，善美的要持守，各樣的惡事要禁戒不做。</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treat prophecies with contempt but test them all;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hold on to what is good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reject every kind of evil.</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94200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75BB3-D505-59E4-5079-12068ABA202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66CCEE-9FEE-4BB8-A35E-7EB7AB699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07B8DE20-0A06-87A9-8221-35FEFAD138A0}"/>
              </a:ext>
            </a:extLst>
          </p:cNvPr>
          <p:cNvSpPr txBox="1"/>
          <p:nvPr/>
        </p:nvSpPr>
        <p:spPr>
          <a:xfrm>
            <a:off x="312510" y="78060"/>
            <a:ext cx="11399964" cy="61555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人的靈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魔鬼的靈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醫病趕鬼</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21159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E6D2B-0391-894C-48F8-BA58B29FE1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FDB73A-8C09-825B-7CF1-6AB1650F7ED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B997C60-26D9-A486-2A9D-FE2D84E1F015}"/>
              </a:ext>
            </a:extLst>
          </p:cNvPr>
          <p:cNvSpPr txBox="1"/>
          <p:nvPr/>
        </p:nvSpPr>
        <p:spPr>
          <a:xfrm>
            <a:off x="267399" y="0"/>
            <a:ext cx="11310604" cy="561692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Matthew</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9:32-33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他們出去的時候，有人</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將鬼所附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的一個啞巴帶到耶穌跟前來。</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鬼被趕出去，啞巴就說出話來。</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眾人都希奇，說：「在以色列中，從來沒有見過這樣的事。」</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they were going out, a mute,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demon-possessed</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man was brought to Him.  After the demon was cast out, the mute man spoke; and the crowds were amazed, and were saying, “Nothing like this has ever been seen in Israel.”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98433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18973-938B-5D8E-5BAD-31D66538B8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93D1EE-6050-FBCF-EF71-F5A5BE52833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EA42A38-54AF-8AC2-5B4F-DABE9BA4C415}"/>
              </a:ext>
            </a:extLst>
          </p:cNvPr>
          <p:cNvSpPr txBox="1"/>
          <p:nvPr/>
        </p:nvSpPr>
        <p:spPr>
          <a:xfrm>
            <a:off x="267399" y="0"/>
            <a:ext cx="11310604" cy="450892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Matthew</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12:22</a:t>
            </a:r>
            <a:endPar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當下，有人將一個</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被鬼附著</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、又瞎又啞的人帶到耶穌那裡，耶穌就醫治他，甚至那啞巴又能說話，又能看見。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a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demon-possessed</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man who was blind and mute was brought to Jesus, and He healed him, so that the mute man spoke and saw.</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47169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4976B-98E5-FF52-9884-E10E8CFC37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678AD5-2D2A-C83C-C3E3-E86DC29AD88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5D510BA8-43BB-EE26-7AD4-48E7A057A4D0}"/>
              </a:ext>
            </a:extLst>
          </p:cNvPr>
          <p:cNvSpPr txBox="1"/>
          <p:nvPr/>
        </p:nvSpPr>
        <p:spPr>
          <a:xfrm>
            <a:off x="267913" y="-105327"/>
            <a:ext cx="11466887" cy="721736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Matthew</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16:21-23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從此，耶穌才指示門徒，他必須上耶路撒冷去，受長老、祭司長、文士許多的苦，並且被殺，第三日復活。彼得就拉著他，勸他說：「主啊，萬不可如此！這事必不臨到你身上。」 耶穌轉過來，對彼得說：「撒但，退我後邊去吧！你是絆我腳的；因為你不體貼　神的意思，</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只體貼人的意思</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2400" b="1" dirty="0">
                <a:solidFill>
                  <a:srgbClr val="FFFFFF"/>
                </a:solidFill>
                <a:latin typeface="Century" panose="02040604050505020304" pitchFamily="18" charset="0"/>
                <a:ea typeface="新細明體"/>
              </a:rPr>
              <a:t>23</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Jesus turned and said to Peter, “Get behind me, Satan! You are a stumbling block to me; you do not have in mind the concerns of God, but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merely human concerns</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23340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F4651-6156-0814-E6E6-2E229D662AA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CCDB9C5-B7B2-0130-4299-35503CF0D9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0A31BC51-EAF5-CB79-6A3D-84431B917BE6}"/>
              </a:ext>
            </a:extLst>
          </p:cNvPr>
          <p:cNvSpPr txBox="1"/>
          <p:nvPr/>
        </p:nvSpPr>
        <p:spPr>
          <a:xfrm>
            <a:off x="312510" y="78060"/>
            <a:ext cx="11399964" cy="689419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人的靈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魔鬼的靈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醫病趕鬼</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lang="zh-TW" altLang="en-US" sz="4800" b="1" dirty="0">
                <a:solidFill>
                  <a:srgbClr val="FFFFFF"/>
                </a:solidFill>
                <a:latin typeface="Century" panose="02040604050505020304" pitchFamily="18" charset="0"/>
                <a:ea typeface="DFKai-SB" panose="03000509000000000000" pitchFamily="65" charset="-120"/>
                <a:cs typeface="Arial" charset="0"/>
              </a:rPr>
              <a:t>破除虛謊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781365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155E2-8307-1F72-26C1-8CC16940BF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24FEAB-3D0C-EA4B-B459-DEB018633D8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E320E61-CD74-99C1-6A68-37B4DEC26A26}"/>
              </a:ext>
            </a:extLst>
          </p:cNvPr>
          <p:cNvSpPr txBox="1"/>
          <p:nvPr/>
        </p:nvSpPr>
        <p:spPr>
          <a:xfrm>
            <a:off x="267913" y="-105327"/>
            <a:ext cx="11466887" cy="721736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16:16-18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後來，我們往那禱告的地方去。 有一個使女迎著面來，她被巫鬼所附，用法術，叫她主人們大得財利。</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她跟隨保羅和我們，喊著說：</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這些人是至高神的僕人，對你們傳說救人的道。</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她一連多日這樣喊叫，保羅就心中厭煩，</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轉身對那鬼說</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我奉耶穌基督的名，吩咐你從她身上出來！</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那鬼當時就出來了。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18</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She kept this up for many days. Finally Paul became so annoyed that he turned around and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said to the spirit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 the name of Jesus Christ I command you to come out of her!”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95816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0B05C-4BE3-B9B4-A1C0-3F05FCF0F6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574B75-5238-0F38-64C9-35DD103AB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C30A19BC-1A7E-7775-238B-1FFFE4D56406}"/>
              </a:ext>
            </a:extLst>
          </p:cNvPr>
          <p:cNvSpPr txBox="1"/>
          <p:nvPr/>
        </p:nvSpPr>
        <p:spPr>
          <a:xfrm>
            <a:off x="312510" y="78060"/>
            <a:ext cx="11399964" cy="541686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辨別諸靈的恩賜主要的分辨對象</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人的靈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魔鬼的靈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879074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45A0E-F623-14CF-3802-385142E873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0162EF0-CE37-3D03-FE4C-435687762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08" y="-118635"/>
            <a:ext cx="12606876" cy="7095270"/>
          </a:xfrm>
          <a:prstGeom prst="rect">
            <a:avLst/>
          </a:prstGeom>
        </p:spPr>
      </p:pic>
      <p:sp>
        <p:nvSpPr>
          <p:cNvPr id="2" name="TextBox 1">
            <a:extLst>
              <a:ext uri="{FF2B5EF4-FFF2-40B4-BE49-F238E27FC236}">
                <a16:creationId xmlns:a16="http://schemas.microsoft.com/office/drawing/2014/main" id="{3EFE7D89-4DD5-AB36-53FC-62369B1B354E}"/>
              </a:ext>
            </a:extLst>
          </p:cNvPr>
          <p:cNvSpPr txBox="1"/>
          <p:nvPr/>
        </p:nvSpPr>
        <p:spPr>
          <a:xfrm>
            <a:off x="312510" y="78060"/>
            <a:ext cx="11399964" cy="541686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辨別諸靈的恩賜的根基</a:t>
            </a:r>
            <a:endParaRPr kumimoji="0" lang="en-US" altLang="zh-TW"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聆聽聖靈</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神的話語</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清心愛主</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800786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D8D5B-3C92-F90F-A4D6-5AF84E7441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D8B76B-CAAB-0AD8-43F1-D807B29F65A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E9303E3-B759-03EE-9A7C-2AA7E590CC7E}"/>
              </a:ext>
            </a:extLst>
          </p:cNvPr>
          <p:cNvSpPr txBox="1"/>
          <p:nvPr/>
        </p:nvSpPr>
        <p:spPr>
          <a:xfrm>
            <a:off x="267913" y="-105327"/>
            <a:ext cx="11466887" cy="561692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3:17-18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主就是那靈；主的靈在哪裡，那裡就得以自由。</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我們眾人既然敞著臉得以看見主的榮光，好像從鏡子裡返照，就變成主的形狀，榮上加榮，如同從主的靈變成的。</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the Lord is the Spirit, and where the Spirit of the Lord is, there is freedom.  And we all, who with unveiled faces contemplate the Lord’s glory, are being transformed into his image with ever-increasing glory, which comes from the Lord, who is the Spirit.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55412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充滿我</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12978</TotalTime>
  <Words>3005</Words>
  <Application>Microsoft Office PowerPoint</Application>
  <PresentationFormat>Widescreen</PresentationFormat>
  <Paragraphs>311</Paragraphs>
  <Slides>35</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 Unicode MS</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869</cp:revision>
  <cp:lastPrinted>2020-09-23T16:34:05Z</cp:lastPrinted>
  <dcterms:created xsi:type="dcterms:W3CDTF">2015-02-24T04:35:26Z</dcterms:created>
  <dcterms:modified xsi:type="dcterms:W3CDTF">2025-02-14T07:20:56Z</dcterms:modified>
</cp:coreProperties>
</file>