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005" r:id="rId3"/>
    <p:sldMasterId id="2147485149" r:id="rId4"/>
    <p:sldMasterId id="2147485197" r:id="rId5"/>
    <p:sldMasterId id="2147485233" r:id="rId6"/>
    <p:sldMasterId id="2147485245" r:id="rId7"/>
    <p:sldMasterId id="2147485257" r:id="rId8"/>
  </p:sldMasterIdLst>
  <p:notesMasterIdLst>
    <p:notesMasterId r:id="rId27"/>
  </p:notesMasterIdLst>
  <p:sldIdLst>
    <p:sldId id="885" r:id="rId9"/>
    <p:sldId id="930" r:id="rId10"/>
    <p:sldId id="886" r:id="rId11"/>
    <p:sldId id="917" r:id="rId12"/>
    <p:sldId id="912" r:id="rId13"/>
    <p:sldId id="918" r:id="rId14"/>
    <p:sldId id="919" r:id="rId15"/>
    <p:sldId id="920" r:id="rId16"/>
    <p:sldId id="921" r:id="rId17"/>
    <p:sldId id="922" r:id="rId18"/>
    <p:sldId id="923" r:id="rId19"/>
    <p:sldId id="924" r:id="rId20"/>
    <p:sldId id="925" r:id="rId21"/>
    <p:sldId id="926" r:id="rId22"/>
    <p:sldId id="927" r:id="rId23"/>
    <p:sldId id="928" r:id="rId24"/>
    <p:sldId id="929" r:id="rId25"/>
    <p:sldId id="891" r:id="rId26"/>
  </p:sldIdLst>
  <p:sldSz cx="9144000" cy="6858000" type="screen4x3"/>
  <p:notesSz cx="6858000" cy="9144000"/>
  <p:defaultTextStyle>
    <a:defPPr>
      <a:defRPr lang="en-US"/>
    </a:defPPr>
    <a:lvl1pPr marL="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smtClean="0"/>
              <a:t>Play shofar from Real Player (need to be shown on the screen).</a:t>
            </a:r>
          </a:p>
          <a:p>
            <a:pPr>
              <a:spcBef>
                <a:spcPct val="0"/>
              </a:spcBef>
            </a:pPr>
            <a:endParaRPr lang="en-US" b="1" smtClean="0"/>
          </a:p>
          <a:p>
            <a:pPr>
              <a:spcBef>
                <a:spcPct val="0"/>
              </a:spcBef>
            </a:pPr>
            <a:r>
              <a:rPr lang="en-US" b="1" smtClean="0"/>
              <a:t>This Festival marks the first day of the Jewish civil year, so it is called the new year where people say: L’shana tova.</a:t>
            </a:r>
          </a:p>
          <a:p>
            <a:pPr>
              <a:spcBef>
                <a:spcPct val="0"/>
              </a:spcBef>
            </a:pPr>
            <a:endParaRPr lang="en-US" b="1" smtClean="0"/>
          </a:p>
          <a:p>
            <a:pPr>
              <a:spcBef>
                <a:spcPct val="0"/>
              </a:spcBef>
            </a:pPr>
            <a:r>
              <a:rPr lang="en-US" b="1" smtClean="0"/>
              <a:t>In the Levitical calendar, it is on the first day of the 7</a:t>
            </a:r>
            <a:r>
              <a:rPr lang="en-US" b="1" baseline="30000" smtClean="0"/>
              <a:t>th</a:t>
            </a:r>
            <a:r>
              <a:rPr lang="en-US" b="1" smtClean="0"/>
              <a:t> month.. </a:t>
            </a:r>
          </a:p>
          <a:p>
            <a:pPr>
              <a:spcBef>
                <a:spcPct val="0"/>
              </a:spcBef>
            </a:pPr>
            <a:endParaRPr lang="en-US" b="1" smtClean="0"/>
          </a:p>
          <a:p>
            <a:pPr>
              <a:spcBef>
                <a:spcPct val="0"/>
              </a:spcBef>
            </a:pPr>
            <a:endParaRPr lang="en-US" b="1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6FBE88-D8E2-41B2-8780-9BFCAC4841F4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86A16-50BA-4122-9CA3-1567CCCC1AA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6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69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2643174" cy="241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19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1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70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57" y="3071810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3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4"/>
            <a:ext cx="3500462" cy="521497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77"/>
            <a:ext cx="8715436" cy="446025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3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0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10/10/2015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10/10/2015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77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4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6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6" y="1990726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15" y="846137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37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65036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13981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67639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81361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5647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69128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7621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60161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46682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02027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094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35E8E53-3789-4A4A-8078-5799190A95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6867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C95A058-363F-4F4D-B3AA-080DB248E7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93163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3C5567E-1CC4-4EB9-89B9-AFA30531F4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24414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B902DA4-29EA-49DB-B6E7-4143C10504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08803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CBC116-ECE2-4248-B17F-15F87DBDDA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31343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356ACC-CDD2-4281-AFF0-A2D8D1074F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99873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8F9E76B-B793-47A0-9C64-131C269D5EE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995945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0C181A-27B2-403B-A382-D3EFB2497B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60591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48E947-E16F-44E8-889A-CA89BE2D195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654164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128598A-443C-4919-B10D-E09656AFD74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13722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17658F-0238-4B83-A05E-02EF933AA8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14652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603812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8660828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21605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2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0914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778687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98245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09287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849088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87" indent="0">
              <a:buNone/>
              <a:defRPr sz="2400"/>
            </a:lvl3pPr>
            <a:lvl4pPr marL="1371130" indent="0">
              <a:buNone/>
              <a:defRPr sz="2000"/>
            </a:lvl4pPr>
            <a:lvl5pPr marL="1828172" indent="0">
              <a:buNone/>
              <a:defRPr sz="2000"/>
            </a:lvl5pPr>
            <a:lvl6pPr marL="2285216" indent="0">
              <a:buNone/>
              <a:defRPr sz="2000"/>
            </a:lvl6pPr>
            <a:lvl7pPr marL="2742261" indent="0">
              <a:buNone/>
              <a:defRPr sz="2000"/>
            </a:lvl7pPr>
            <a:lvl8pPr marL="3199303" indent="0">
              <a:buNone/>
              <a:defRPr sz="2000"/>
            </a:lvl8pPr>
            <a:lvl9pPr marL="3656347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222773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31487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001554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940" indent="0" algn="ctr">
              <a:buNone/>
              <a:defRPr sz="2000"/>
            </a:lvl2pPr>
            <a:lvl3pPr marL="913881" indent="0" algn="ctr">
              <a:buNone/>
              <a:defRPr sz="1800"/>
            </a:lvl3pPr>
            <a:lvl4pPr marL="1370826" indent="0" algn="ctr">
              <a:buNone/>
              <a:defRPr sz="1600"/>
            </a:lvl4pPr>
            <a:lvl5pPr marL="1827766" indent="0" algn="ctr">
              <a:buNone/>
              <a:defRPr sz="1600"/>
            </a:lvl5pPr>
            <a:lvl6pPr marL="2284707" indent="0" algn="ctr">
              <a:buNone/>
              <a:defRPr sz="1600"/>
            </a:lvl6pPr>
            <a:lvl7pPr marL="2741648" indent="0" algn="ctr">
              <a:buNone/>
              <a:defRPr sz="1600"/>
            </a:lvl7pPr>
            <a:lvl8pPr marL="3198590" indent="0" algn="ctr">
              <a:buNone/>
              <a:defRPr sz="1600"/>
            </a:lvl8pPr>
            <a:lvl9pPr marL="3655532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87BC1D4-111A-4323-B0DE-195C74E2DD31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7399650-769B-47DF-870D-30DD72744D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9811682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BA59851-50E9-40D5-A32B-FA373416ED50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FA5573F-52F2-4411-ADAE-91B5442C8D4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31391687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1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1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9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8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8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7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7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5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3015D2B-C98B-445E-9A00-18D2A1FD2295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6DB9CE-C46A-458F-A33C-01D0581216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49865783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17F3149-6F27-4D47-8E9A-3B6DE070565A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E10896A-100F-4D02-ACE4-820D606DC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45826718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3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F34A2B-D8DC-4FE6-B4F6-B9FCBC580164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86A57EC-7794-4AFD-9F6F-145D287D8E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14556620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A9A6A777-B3FC-47DA-A6E1-838AF0262166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D0EA37-71A9-41B9-B5D3-C00E7BF484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11710485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71A32D3-7947-4366-86A5-A69E7E1670A8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BA6FBA-D209-4D11-AA8E-54567C4BA3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06336261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0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E4E84E-EE9F-44B6-BADC-EC09DE6C7D1F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FF6599D-5DD4-47D8-8F80-98266E1C57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34667649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0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40" indent="0">
              <a:buNone/>
              <a:defRPr sz="2800"/>
            </a:lvl2pPr>
            <a:lvl3pPr marL="913881" indent="0">
              <a:buNone/>
              <a:defRPr sz="2400"/>
            </a:lvl3pPr>
            <a:lvl4pPr marL="1370826" indent="0">
              <a:buNone/>
              <a:defRPr sz="2000"/>
            </a:lvl4pPr>
            <a:lvl5pPr marL="1827766" indent="0">
              <a:buNone/>
              <a:defRPr sz="2000"/>
            </a:lvl5pPr>
            <a:lvl6pPr marL="2284707" indent="0">
              <a:buNone/>
              <a:defRPr sz="2000"/>
            </a:lvl6pPr>
            <a:lvl7pPr marL="2741648" indent="0">
              <a:buNone/>
              <a:defRPr sz="2000"/>
            </a:lvl7pPr>
            <a:lvl8pPr marL="3198590" indent="0">
              <a:buNone/>
              <a:defRPr sz="2000"/>
            </a:lvl8pPr>
            <a:lvl9pPr marL="3655532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AD9F9AB-4601-4A23-818E-1517055D5715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24AA93E-AB80-4819-A662-37209939B7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88314886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0C5DA9A-2CB8-4315-8800-5E8A34C46450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C567ABBB-3C6E-4551-B577-1B9272A96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27900556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9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4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835BC4-1CDD-4333-B646-2B2A46E4BD88}" type="datetimeFigureOut">
              <a:rPr lang="en-US" altLang="zh-TW"/>
              <a:pPr>
                <a:defRPr/>
              </a:pPr>
              <a:t>10/10/2015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5D5859D-9209-4879-8D1D-FF55DE76D6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34197324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57527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78153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9792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0721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962670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284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937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1042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4568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55815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5145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7F414-DE60-48E2-9AA3-2FB5F76B86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09241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EE1F4-493D-4898-B788-58D03081EA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3311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F821-32BD-41E5-AD18-CDE213A49E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4286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0C139-01B7-4B35-AE81-1CD0093474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13512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F31A4-DB18-4415-8991-7B65E595DA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27035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77458-E20F-4099-8CE9-5254B59A34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952774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E42BC-80DE-4476-8902-8FAA26EE95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97843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68A46-6B6E-4C8D-8A1E-21CE8A8F27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41120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87634-B11E-4B94-BD53-29C7267868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47136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7BBFF-78DE-41FF-8F39-4A694CB440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3696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C2B81-76A4-41D6-AF2F-2EA97496A0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41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402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02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4083" indent="-452254" algn="l" defTabSz="91402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63" indent="0" algn="l" defTabSz="91402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293" indent="0" algn="l" defTabSz="91402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437" indent="-1588" algn="l" defTabSz="91402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573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84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98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09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8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8" y="1990726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7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353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53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706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82" indent="-342882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912" indent="-285736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942" indent="-228588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600118" indent="-228588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729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8588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6" r:id="rId1"/>
    <p:sldLayoutId id="2147485007" r:id="rId2"/>
    <p:sldLayoutId id="2147485008" r:id="rId3"/>
    <p:sldLayoutId id="2147485009" r:id="rId4"/>
    <p:sldLayoutId id="2147485010" r:id="rId5"/>
    <p:sldLayoutId id="2147485011" r:id="rId6"/>
    <p:sldLayoutId id="2147485012" r:id="rId7"/>
    <p:sldLayoutId id="2147485013" r:id="rId8"/>
    <p:sldLayoutId id="2147485014" r:id="rId9"/>
    <p:sldLayoutId id="2147485015" r:id="rId10"/>
    <p:sldLayoutId id="21474850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8D7ECE3-E7BD-4615-8F57-8563AF4C117B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9254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0" r:id="rId1"/>
    <p:sldLayoutId id="2147485151" r:id="rId2"/>
    <p:sldLayoutId id="2147485152" r:id="rId3"/>
    <p:sldLayoutId id="2147485153" r:id="rId4"/>
    <p:sldLayoutId id="2147485154" r:id="rId5"/>
    <p:sldLayoutId id="2147485155" r:id="rId6"/>
    <p:sldLayoutId id="2147485156" r:id="rId7"/>
    <p:sldLayoutId id="2147485157" r:id="rId8"/>
    <p:sldLayoutId id="2147485158" r:id="rId9"/>
    <p:sldLayoutId id="2147485159" r:id="rId10"/>
    <p:sldLayoutId id="21474851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1" y="6356356"/>
            <a:ext cx="2895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9384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199" r:id="rId2"/>
    <p:sldLayoutId id="2147485200" r:id="rId3"/>
    <p:sldLayoutId id="2147485201" r:id="rId4"/>
    <p:sldLayoutId id="2147485202" r:id="rId5"/>
    <p:sldLayoutId id="2147485203" r:id="rId6"/>
    <p:sldLayoutId id="2147485204" r:id="rId7"/>
    <p:sldLayoutId id="2147485205" r:id="rId8"/>
    <p:sldLayoutId id="2147485206" r:id="rId9"/>
    <p:sldLayoutId id="2147485207" r:id="rId10"/>
    <p:sldLayoutId id="21474852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4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7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82" indent="-3427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95" indent="-28565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09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1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4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37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2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6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69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2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6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1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3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D6842-E78D-4AE1-AF3E-F6C77A8A1D13}" type="datetimeFigureOut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10/10/2015</a:t>
            </a:fld>
            <a:endParaRPr lang="en-US" altLang="zh-TW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ct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69757F-F52F-4D31-9286-C44380CEEB03}" type="slidenum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2075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234" r:id="rId1"/>
    <p:sldLayoutId id="2147485235" r:id="rId2"/>
    <p:sldLayoutId id="2147485236" r:id="rId3"/>
    <p:sldLayoutId id="2147485237" r:id="rId4"/>
    <p:sldLayoutId id="2147485238" r:id="rId5"/>
    <p:sldLayoutId id="2147485239" r:id="rId6"/>
    <p:sldLayoutId id="2147485240" r:id="rId7"/>
    <p:sldLayoutId id="2147485241" r:id="rId8"/>
    <p:sldLayoutId id="2147485242" r:id="rId9"/>
    <p:sldLayoutId id="2147485243" r:id="rId10"/>
    <p:sldLayoutId id="2147485244" r:id="rId11"/>
  </p:sldLayoutIdLst>
  <p:transition spd="med">
    <p:fade/>
  </p:transition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035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071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110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146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425" indent="-225425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318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20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63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0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1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6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7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48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9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32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870D735-6A8D-4E82-BAC5-0241F6AC3F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10/10/2015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F66542B-D735-43F1-85EC-2CC88B46A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244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6" r:id="rId1"/>
    <p:sldLayoutId id="2147485247" r:id="rId2"/>
    <p:sldLayoutId id="2147485248" r:id="rId3"/>
    <p:sldLayoutId id="2147485249" r:id="rId4"/>
    <p:sldLayoutId id="2147485250" r:id="rId5"/>
    <p:sldLayoutId id="2147485251" r:id="rId6"/>
    <p:sldLayoutId id="2147485252" r:id="rId7"/>
    <p:sldLayoutId id="2147485253" r:id="rId8"/>
    <p:sldLayoutId id="2147485254" r:id="rId9"/>
    <p:sldLayoutId id="2147485255" r:id="rId10"/>
    <p:sldLayoutId id="21474852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cs typeface="Times New Roman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cs typeface="Times New Roman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cs typeface="Times New Roman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C205FBC-E140-4930-8967-D7A21B21C1B4}" type="slidenum">
              <a:rPr lang="en-US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918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竭力多做主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工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en-US" altLang="zh-TW" sz="40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Give </a:t>
            </a:r>
            <a:r>
              <a:rPr lang="en-US" altLang="zh-TW" sz="4000" i="1" dirty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yourselves fully to the work of the Lord</a:t>
            </a:r>
            <a:endParaRPr lang="en-US" altLang="zh-TW" sz="40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8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1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0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18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September 27, </a:t>
            </a:r>
            <a:r>
              <a:rPr lang="en-US" altLang="zh-TW" sz="18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34505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 descr="Shofar blowing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396" y="0"/>
            <a:ext cx="8072953" cy="604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54961" y="5934670"/>
            <a:ext cx="8354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6942"/>
            <a:r>
              <a:rPr lang="en-US" altLang="zh-TW" sz="4400" b="1" kern="0" dirty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The Feast of Trumpets</a:t>
            </a:r>
            <a:r>
              <a:rPr lang="zh-TW" altLang="en-US" sz="4400" b="1" kern="0" dirty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  </a:t>
            </a:r>
            <a:r>
              <a:rPr lang="zh-TW" altLang="en-US" sz="5400" b="1" kern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吹角節</a:t>
            </a:r>
            <a:endParaRPr lang="zh-TW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81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72323" y="0"/>
            <a:ext cx="9004300" cy="710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我如今把一件奧祕的事告訴你們：我們不是都要睡覺，乃是都要改變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，就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在一霎時，眨眼之間，號筒末次吹響的時候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號筒要響，死人要復活成為不朽壞的，我們也要改變。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必朽壞的總要變成（變成：原文是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穿）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不朽壞的，這必死的總要變成不死的。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必朽壞的既變成不朽壞的，這必死的既變成不死的，那時經上所記「死被得勝吞滅」的話就應驗了。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死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啊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你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得勝的權勢在哪裡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死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啊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你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的毒鉤在哪裡？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死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的毒鉤就是罪，罪的權勢就是律法。</a:t>
            </a:r>
            <a:r>
              <a:rPr lang="zh-TW" altLang="en-US" sz="1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感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謝</a:t>
            </a:r>
            <a:r>
              <a:rPr lang="zh-TW" altLang="en-US" sz="2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神，使我們藉著我們的主耶穌基督得勝。</a:t>
            </a:r>
            <a:r>
              <a:rPr lang="zh-TW" altLang="en-US" sz="1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以，我親愛的弟兄們，你們務要堅固，不可搖動，常常竭力多做主工；因為知道，你們的勞苦在主裡面不是徒然的。 </a:t>
            </a:r>
            <a:endParaRPr lang="en-US" altLang="zh-TW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15:51-58</a:t>
            </a:r>
            <a:r>
              <a:rPr lang="zh-CN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89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72323" y="548640"/>
            <a:ext cx="8908048" cy="458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為那已經立好的根基就是耶穌基督，此外沒有人能立別的根基。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有人用金、銀、寶石、草木、禾秸在這根基上建造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，各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人的工程必然顯露，因為那日子要將它表明出來，有火發現；這火要試驗各人的工程怎樣。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在那根基上所建造的工程若存得住，他就要得賞賜。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的工程若被燒了，他就要受虧損，自己卻要得救；雖然得救，乃像從火裡經過的一樣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3:11-15</a:t>
            </a:r>
            <a:r>
              <a:rPr lang="zh-CN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5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 </a:t>
            </a:r>
            <a:r>
              <a:rPr lang="en-US" altLang="zh-TW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play video (Sound Only)</a:t>
            </a:r>
            <a:endParaRPr lang="en-US" altLang="zh-TW" sz="440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/>
            <a:endParaRPr lang="en-US" altLang="zh-TW" sz="9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14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『</a:t>
            </a:r>
            <a:r>
              <a:rPr lang="zh-TW" altLang="en-US" sz="6000" dirty="0">
                <a:latin typeface="Arial Narrow" pitchFamily="34" charset="0"/>
                <a:ea typeface="DFKai-SB" pitchFamily="65" charset="-120"/>
              </a:rPr>
              <a:t>牆內牆外</a:t>
            </a:r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』</a:t>
            </a:r>
          </a:p>
          <a:p>
            <a:pPr eaLnBrk="1" hangingPunct="1"/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6421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3048000"/>
            <a:ext cx="5181600" cy="1470025"/>
          </a:xfrm>
        </p:spPr>
        <p:txBody>
          <a:bodyPr>
            <a:no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專題 </a:t>
            </a:r>
            <a:r>
              <a:rPr lang="en-US" altLang="zh-CN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en-US" altLang="zh-CN" sz="66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CN" sz="66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CN" altLang="en-US" sz="66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牆內牆外</a:t>
            </a:r>
            <a:r>
              <a:rPr lang="en-US" altLang="zh-CN" sz="66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CN" sz="66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CN" altLang="en-US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蘇文峰</a:t>
            </a:r>
            <a:endParaRPr lang="en-US" sz="3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1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10668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教會的</a:t>
            </a:r>
            <a:r>
              <a:rPr lang="en-US" altLang="zh-CN" sz="4800" b="1" dirty="0" smtClean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兩道牆</a:t>
            </a:r>
            <a:endParaRPr lang="en-US" sz="4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3200400"/>
            <a:ext cx="8229600" cy="9906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4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有形的圍牆</a:t>
            </a:r>
            <a:endParaRPr lang="en-US" altLang="zh-CN" sz="4800" b="1" dirty="0" smtClean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="" val="257462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1066800"/>
            <a:ext cx="8229600" cy="1143000"/>
          </a:xfrm>
        </p:spPr>
        <p:txBody>
          <a:bodyPr>
            <a:noAutofit/>
          </a:bodyPr>
          <a:lstStyle/>
          <a:p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教會的</a:t>
            </a:r>
            <a:r>
              <a:rPr lang="en-US" altLang="zh-CN" sz="4800" b="1" dirty="0" smtClean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兩道牆</a:t>
            </a:r>
            <a:endParaRPr lang="en-US" sz="4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480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rgbClr val="C00000"/>
                </a:solidFill>
              </a:rPr>
              <a:t>	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</a:rPr>
              <a:t> </a:t>
            </a:r>
            <a:r>
              <a:rPr lang="zh-CN" altLang="en-US" sz="4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無形的心牆</a:t>
            </a:r>
            <a:endParaRPr lang="en-US" sz="4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CN" altLang="en-US" sz="4800" dirty="0" smtClean="0">
                <a:solidFill>
                  <a:schemeClr val="bg1"/>
                </a:solidFill>
              </a:rPr>
              <a:t>      </a:t>
            </a:r>
            <a:r>
              <a:rPr lang="zh-CN" altLang="en-US" sz="4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無關  無知 無益  無趣  </a:t>
            </a:r>
            <a:endParaRPr lang="en-US" sz="4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3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3429000" cy="1143000"/>
          </a:xfrm>
        </p:spPr>
        <p:txBody>
          <a:bodyPr>
            <a:no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牆外</a:t>
            </a:r>
            <a:r>
              <a:rPr lang="en-US" altLang="zh-CN" sz="4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CN" sz="4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的世界</a:t>
            </a:r>
            <a:endParaRPr lang="en-US" sz="4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381000"/>
            <a:ext cx="2667000" cy="2209800"/>
          </a:xfrm>
        </p:spPr>
        <p:txBody>
          <a:bodyPr>
            <a:noAutofit/>
          </a:bodyPr>
          <a:lstStyle/>
          <a:p>
            <a:r>
              <a:rPr lang="zh-CN" altLang="en-US" sz="4000" b="1" dirty="0" smtClean="0">
                <a:latin typeface="微軟正黑體" pitchFamily="34" charset="-120"/>
                <a:ea typeface="微軟正黑體" pitchFamily="34" charset="-120"/>
              </a:rPr>
              <a:t>悲歡離合  </a:t>
            </a:r>
            <a:endParaRPr lang="en-US" altLang="zh-CN" sz="40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CN" altLang="en-US" sz="4000" b="1" dirty="0" smtClean="0">
                <a:latin typeface="微軟正黑體" pitchFamily="34" charset="-120"/>
                <a:ea typeface="微軟正黑體" pitchFamily="34" charset="-120"/>
              </a:rPr>
              <a:t>喜怒哀樂 </a:t>
            </a:r>
            <a:endParaRPr lang="en-US" altLang="zh-CN" sz="40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CN" altLang="en-US" sz="4000" b="1" dirty="0">
                <a:latin typeface="微軟正黑體" pitchFamily="34" charset="-120"/>
                <a:ea typeface="微軟正黑體" pitchFamily="34" charset="-120"/>
              </a:rPr>
              <a:t>勞</a:t>
            </a:r>
            <a:r>
              <a:rPr lang="zh-CN" altLang="en-US" sz="4000" b="1" dirty="0" smtClean="0">
                <a:latin typeface="微軟正黑體" pitchFamily="34" charset="-120"/>
                <a:ea typeface="微軟正黑體" pitchFamily="34" charset="-120"/>
              </a:rPr>
              <a:t>苦重擔</a:t>
            </a:r>
            <a:endParaRPr lang="en-US" altLang="zh-CN" sz="40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3200400"/>
            <a:ext cx="487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4000" b="1" dirty="0" smtClean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墮落故事的今生版</a:t>
            </a:r>
            <a:endParaRPr lang="en-US" sz="4000" b="1" dirty="0">
              <a:solidFill>
                <a:prstClr val="white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Picture 5" descr="people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4191000"/>
            <a:ext cx="2476500" cy="1847850"/>
          </a:xfrm>
          <a:prstGeom prst="rect">
            <a:avLst/>
          </a:prstGeom>
        </p:spPr>
      </p:pic>
      <p:pic>
        <p:nvPicPr>
          <p:cNvPr id="7" name="Picture 6" descr="Monalisa6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4267200"/>
            <a:ext cx="1757362" cy="1757362"/>
          </a:xfrm>
          <a:prstGeom prst="rect">
            <a:avLst/>
          </a:prstGeom>
        </p:spPr>
      </p:pic>
      <p:pic>
        <p:nvPicPr>
          <p:cNvPr id="9" name="Picture 8" descr="HavyBurd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4114800"/>
            <a:ext cx="1962150" cy="197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185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95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牆內的吸引力</a:t>
            </a:r>
            <a:endParaRPr lang="en-US" sz="4800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4191000"/>
            <a:ext cx="5486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有愛  有光  有恩  有力</a:t>
            </a:r>
            <a:endParaRPr lang="en-US" altLang="zh-CN" sz="4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CN" sz="4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zh-CN" altLang="en-US" sz="4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的天國氛圍</a:t>
            </a:r>
            <a:endParaRPr lang="en-US" sz="4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7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68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latin typeface="微軟正黑體" pitchFamily="34" charset="-120"/>
                <a:ea typeface="微軟正黑體" pitchFamily="34" charset="-120"/>
              </a:rPr>
              <a:t>他們為何從</a:t>
            </a:r>
            <a:r>
              <a:rPr lang="zh-CN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心動</a:t>
            </a:r>
            <a:r>
              <a:rPr lang="zh-CN" altLang="en-US" b="1" dirty="0" smtClean="0">
                <a:latin typeface="微軟正黑體" pitchFamily="34" charset="-120"/>
                <a:ea typeface="微軟正黑體" pitchFamily="34" charset="-120"/>
              </a:rPr>
              <a:t>到行動（進門）？</a:t>
            </a:r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2819400"/>
            <a:ext cx="4267200" cy="4525963"/>
          </a:xfrm>
        </p:spPr>
        <p:txBody>
          <a:bodyPr/>
          <a:lstStyle/>
          <a:p>
            <a:pPr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親友同伴的</a:t>
            </a:r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引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領</a:t>
            </a:r>
            <a:endParaRPr lang="en-US" altLang="zh-CN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媒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體的消息</a:t>
            </a:r>
            <a:endParaRPr lang="en-US" altLang="zh-CN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講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員的名氣？</a:t>
            </a:r>
            <a:endParaRPr lang="en-US" altLang="zh-CN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精彩有創意的節目？</a:t>
            </a:r>
            <a:endParaRPr lang="en-US" altLang="zh-CN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內心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的尋覓</a:t>
            </a:r>
            <a:endParaRPr lang="en-US" altLang="zh-CN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181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 </a:t>
            </a:r>
            <a:r>
              <a:rPr lang="zh-CN" altLang="en-US" sz="5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入門前</a:t>
            </a:r>
            <a:r>
              <a:rPr lang="en-US" altLang="zh-CN" sz="5400" b="1" dirty="0" smtClean="0">
                <a:latin typeface="微軟正黑體" pitchFamily="34" charset="-120"/>
                <a:ea typeface="微軟正黑體" pitchFamily="34" charset="-120"/>
              </a:rPr>
              <a:t>		     </a:t>
            </a:r>
            <a:r>
              <a:rPr lang="zh-CN" altLang="en-US" sz="5400" b="1" dirty="0" smtClean="0">
                <a:latin typeface="微軟正黑體" pitchFamily="34" charset="-120"/>
                <a:ea typeface="微軟正黑體" pitchFamily="34" charset="-120"/>
              </a:rPr>
              <a:t>的心情</a:t>
            </a:r>
            <a:endParaRPr lang="en-US" sz="5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3276600"/>
            <a:ext cx="4800600" cy="3840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好奇   觀察  保留 </a:t>
            </a:r>
            <a:endParaRPr lang="en-US" altLang="zh-CN" sz="36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CN" altLang="en-US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疑問  期盼   理解</a:t>
            </a:r>
            <a:endParaRPr lang="en-US" sz="3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80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534400" cy="1143000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微軟正黑體" pitchFamily="34" charset="-120"/>
                <a:ea typeface="微軟正黑體" pitchFamily="34" charset="-120"/>
              </a:rPr>
              <a:t>訪</a:t>
            </a:r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客</a:t>
            </a:r>
            <a:r>
              <a:rPr lang="zh-CN" altLang="en-US" sz="4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入門時   </a:t>
            </a:r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最需要什麼？</a:t>
            </a:r>
            <a:endParaRPr lang="en-US" sz="4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2819400"/>
            <a:ext cx="4267200" cy="4525963"/>
          </a:xfrm>
        </p:spPr>
        <p:txBody>
          <a:bodyPr/>
          <a:lstStyle/>
          <a:p>
            <a:pPr lvl="0"/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一個溫暖的</a:t>
            </a:r>
            <a:r>
              <a:rPr lang="zh-TW" altLang="en-US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握手</a:t>
            </a:r>
            <a:endParaRPr lang="en-US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一個</a:t>
            </a:r>
            <a:r>
              <a:rPr lang="zh-TW" altLang="en-US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笑容</a:t>
            </a:r>
            <a:endParaRPr lang="en-US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按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著</a:t>
            </a:r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他們的興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趣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談</a:t>
            </a:r>
            <a:r>
              <a:rPr lang="zh-TW" altLang="en-US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話</a:t>
            </a:r>
            <a:endParaRPr lang="en-US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記</a:t>
            </a:r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得他們的</a:t>
            </a:r>
            <a:r>
              <a:rPr lang="zh-TW" altLang="en-US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名字</a:t>
            </a:r>
            <a:endParaRPr lang="en-US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保持</a:t>
            </a:r>
            <a:r>
              <a:rPr lang="zh-TW" altLang="en-US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眼光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相接</a:t>
            </a:r>
            <a:endParaRPr lang="en-US" altLang="zh-TW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覺得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自在</a:t>
            </a:r>
            <a:endParaRPr lang="en-US" b="1" dirty="0" smtClean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79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7467600" cy="1143000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訪客</a:t>
            </a:r>
            <a:r>
              <a:rPr lang="zh-CN" altLang="en-US" sz="4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入門後</a:t>
            </a:r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    需要什麼</a:t>
            </a:r>
            <a:r>
              <a:rPr lang="zh-CN" altLang="en-US" sz="4800" dirty="0" smtClean="0"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sz="4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819400"/>
            <a:ext cx="4800600" cy="4525963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合宜的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接觸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CN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contact</a:t>
            </a:r>
            <a:r>
              <a:rPr lang="en-US" altLang="zh-CN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lvl="0"/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感受</a:t>
            </a:r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到我們真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誠的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關</a:t>
            </a:r>
            <a:r>
              <a:rPr lang="zh-TW" altLang="en-US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心</a:t>
            </a:r>
            <a:endParaRPr lang="en-US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感受</a:t>
            </a:r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到</a:t>
            </a:r>
            <a:r>
              <a:rPr lang="zh-TW" altLang="en-US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家</a:t>
            </a:r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一般</a:t>
            </a:r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溫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暖</a:t>
            </a:r>
            <a:endParaRPr lang="en-US" altLang="zh-CN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有人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願意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聆聽</a:t>
            </a:r>
            <a:endParaRPr lang="en-US" altLang="zh-TW" b="1" dirty="0" smtClean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心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靈的</a:t>
            </a:r>
            <a:r>
              <a:rPr lang="zh-CN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觸動</a:t>
            </a:r>
            <a:r>
              <a:rPr lang="zh-CN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CN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encounter</a:t>
            </a:r>
            <a:r>
              <a:rPr lang="zh-CN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altLang="zh-CN" dirty="0" smtClean="0"/>
          </a:p>
          <a:p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96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CN" altLang="en-US" sz="5300" b="1" dirty="0" smtClean="0">
                <a:latin typeface="微軟正黑體" pitchFamily="34" charset="-120"/>
                <a:ea typeface="微軟正黑體" pitchFamily="34" charset="-120"/>
              </a:rPr>
              <a:t>我為何願意</a:t>
            </a:r>
            <a:r>
              <a:rPr lang="zh-CN" altLang="en-US" sz="53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長久居留</a:t>
            </a:r>
            <a:r>
              <a:rPr lang="zh-CN" altLang="en-US" sz="5300" b="1" dirty="0" smtClean="0">
                <a:latin typeface="微軟正黑體" pitchFamily="34" charset="-120"/>
                <a:ea typeface="微軟正黑體" pitchFamily="34" charset="-120"/>
              </a:rPr>
              <a:t>？</a:t>
            </a:r>
            <a:r>
              <a:rPr lang="en-US" altLang="zh-CN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CN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CN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CN" altLang="en-US" b="1" dirty="0" smtClean="0">
                <a:latin typeface="微軟正黑體" pitchFamily="34" charset="-120"/>
                <a:ea typeface="微軟正黑體" pitchFamily="34" charset="-120"/>
              </a:rPr>
              <a:t>從</a:t>
            </a:r>
            <a:r>
              <a:rPr lang="zh-CN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客人</a:t>
            </a:r>
            <a:r>
              <a:rPr lang="zh-CN" altLang="en-US" b="1" dirty="0" smtClean="0">
                <a:latin typeface="微軟正黑體" pitchFamily="34" charset="-120"/>
                <a:ea typeface="微軟正黑體" pitchFamily="34" charset="-120"/>
              </a:rPr>
              <a:t>成為家人</a:t>
            </a:r>
            <a:r>
              <a:rPr lang="en-US" altLang="zh-CN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CN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CN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CN" altLang="en-US" b="1" dirty="0" smtClean="0">
                <a:latin typeface="微軟正黑體" pitchFamily="34" charset="-120"/>
                <a:ea typeface="微軟正黑體" pitchFamily="34" charset="-120"/>
              </a:rPr>
              <a:t>從</a:t>
            </a:r>
            <a:r>
              <a:rPr lang="zh-CN" altLang="en-US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外子</a:t>
            </a:r>
            <a:r>
              <a:rPr lang="zh-CN" altLang="en-US" b="1" dirty="0" smtClean="0">
                <a:latin typeface="微軟正黑體" pitchFamily="34" charset="-120"/>
                <a:ea typeface="微軟正黑體" pitchFamily="34" charset="-120"/>
              </a:rPr>
              <a:t>成為內人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2819400"/>
            <a:ext cx="5181600" cy="335280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zh-TW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感到被</a:t>
            </a:r>
            <a:r>
              <a:rPr lang="zh-CN" altLang="en-US" sz="1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接納</a:t>
            </a:r>
            <a:endParaRPr lang="en-US" sz="128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感到</a:t>
            </a:r>
            <a:r>
              <a:rPr lang="zh-TW" altLang="en-US" sz="1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被</a:t>
            </a:r>
            <a:r>
              <a:rPr lang="zh-TW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愛</a:t>
            </a:r>
            <a:r>
              <a:rPr lang="zh-CN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並能付出愛</a:t>
            </a:r>
            <a:endParaRPr lang="en-US" sz="128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感到</a:t>
            </a:r>
            <a:r>
              <a:rPr lang="zh-CN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自然、放鬆</a:t>
            </a:r>
            <a:endParaRPr lang="en-US" sz="128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感覺</a:t>
            </a:r>
            <a:r>
              <a:rPr lang="zh-CN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自己</a:t>
            </a:r>
            <a:r>
              <a:rPr lang="zh-TW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重要</a:t>
            </a:r>
            <a:endParaRPr lang="en-US" altLang="zh-TW" sz="12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>
              <a:buNone/>
            </a:pPr>
            <a:r>
              <a:rPr lang="zh-CN" altLang="en-US" sz="1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（可以有貢獻的角色）</a:t>
            </a:r>
            <a:endParaRPr lang="en-US" sz="12800" b="1" dirty="0">
              <a:latin typeface="微軟正黑體" pitchFamily="34" charset="-120"/>
              <a:ea typeface="微軟正黑體" pitchFamily="34" charset="-120"/>
            </a:endParaRPr>
          </a:p>
          <a:p>
            <a:pPr lvl="0">
              <a:buNone/>
            </a:pPr>
            <a:r>
              <a:rPr lang="zh-CN" altLang="en-US" sz="12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有安全感、歸屬感、使命感</a:t>
            </a:r>
            <a:endParaRPr lang="en-US" altLang="zh-CN" sz="12800" b="1" dirty="0" smtClean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>
              <a:buNone/>
            </a:pPr>
            <a:r>
              <a:rPr lang="zh-CN" altLang="en-US" sz="12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（華東師大一位教授）</a:t>
            </a:r>
            <a:endParaRPr lang="en-US" sz="12800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740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成為</a:t>
            </a:r>
            <a:r>
              <a:rPr lang="zh-CN" altLang="en-US" sz="4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家人</a:t>
            </a:r>
            <a:r>
              <a:rPr lang="zh-CN" altLang="en-US" sz="4800" b="1" dirty="0" smtClean="0">
                <a:latin typeface="微軟正黑體" pitchFamily="34" charset="-120"/>
                <a:ea typeface="微軟正黑體" pitchFamily="34" charset="-120"/>
              </a:rPr>
              <a:t>   後的改變</a:t>
            </a:r>
            <a:endParaRPr lang="en-US" sz="4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95600"/>
            <a:ext cx="784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		         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因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他使我們</a:t>
            </a:r>
            <a:r>
              <a:rPr lang="zh-TW" altLang="en-US" sz="2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和睦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將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兩下</a:t>
            </a:r>
            <a:r>
              <a:rPr lang="zh-TW" altLang="en-US" sz="28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合</a:t>
            </a:r>
            <a:r>
              <a:rPr lang="zh-TW" altLang="en-US" sz="2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而為</a:t>
            </a:r>
            <a:r>
              <a:rPr lang="zh-TW" altLang="en-US" sz="28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，拆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毀了中間隔斷的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牆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藉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這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十字架使兩下歸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為一體，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與神</a:t>
            </a:r>
            <a:r>
              <a:rPr lang="zh-TW" altLang="en-US" sz="28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和好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了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並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且被</a:t>
            </a:r>
            <a:r>
              <a:rPr lang="zh-TW" altLang="en-US" sz="28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建造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在使徒和先知的根基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上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各房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靠他</a:t>
            </a:r>
            <a:r>
              <a:rPr lang="zh-TW" altLang="en-US" sz="28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聯絡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得合式，漸漸成為主的</a:t>
            </a:r>
            <a:r>
              <a:rPr lang="zh-TW" altLang="en-US" sz="28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聖</a:t>
            </a:r>
            <a:r>
              <a:rPr lang="zh-TW" altLang="en-US" sz="2800" b="1" dirty="0" smtClean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殿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成為神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藉著</a:t>
            </a:r>
            <a:r>
              <a:rPr lang="zh-TW" altLang="en-US" sz="28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聖靈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居住的所在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zh-CN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（弗</a:t>
            </a:r>
            <a:r>
              <a:rPr lang="en-US" altLang="zh-CN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CN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CN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14-22</a:t>
            </a:r>
            <a:r>
              <a:rPr lang="zh-CN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CN" sz="28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94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 </a:t>
            </a:r>
            <a:r>
              <a:rPr lang="en-US" altLang="zh-TW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play video</a:t>
            </a:r>
            <a:endParaRPr lang="en-US" altLang="zh-TW" sz="440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/>
            <a:endParaRPr lang="en-US" altLang="zh-TW" sz="9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14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『</a:t>
            </a:r>
            <a:r>
              <a:rPr lang="zh-TW" altLang="en-US" sz="6000" dirty="0">
                <a:latin typeface="Arial Narrow" pitchFamily="34" charset="0"/>
                <a:ea typeface="DFKai-SB" pitchFamily="65" charset="-120"/>
              </a:rPr>
              <a:t>我們成為一家人</a:t>
            </a:r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』</a:t>
            </a:r>
          </a:p>
          <a:p>
            <a:pPr eaLnBrk="1" hangingPunct="1"/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749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0285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7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6421</TotalTime>
  <Words>789</Words>
  <Application>Microsoft Office PowerPoint</Application>
  <PresentationFormat>On-screen Show (4:3)</PresentationFormat>
  <Paragraphs>129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Template</vt:lpstr>
      <vt:lpstr>默认设计模板</vt:lpstr>
      <vt:lpstr>8_Office 佈景主題</vt:lpstr>
      <vt:lpstr>8_Default Design</vt:lpstr>
      <vt:lpstr>10_Office 佈景主題</vt:lpstr>
      <vt:lpstr>10_Office Theme</vt:lpstr>
      <vt:lpstr>Office Theme</vt:lpstr>
      <vt:lpstr>2_Default Design</vt:lpstr>
      <vt:lpstr>Slide 1</vt:lpstr>
      <vt:lpstr>Slide 2</vt:lpstr>
      <vt:lpstr>Slide 3</vt:lpstr>
      <vt:lpstr>Slide 4</vt:lpstr>
      <vt:lpstr>Slide 5</vt:lpstr>
      <vt:lpstr>專題 1 牆內牆外 蘇文峰</vt:lpstr>
      <vt:lpstr>教會的  兩道牆</vt:lpstr>
      <vt:lpstr>教會的  兩道牆</vt:lpstr>
      <vt:lpstr>牆外 的世界</vt:lpstr>
      <vt:lpstr>牆內的吸引力</vt:lpstr>
      <vt:lpstr>他們為何從心動到行動（進門）？</vt:lpstr>
      <vt:lpstr> 入門前       的心情</vt:lpstr>
      <vt:lpstr>訪客入門時   最需要什麼？</vt:lpstr>
      <vt:lpstr>訪客入門後    需要什麼？</vt:lpstr>
      <vt:lpstr>我為何願意長久居留？ -從客人成為家人 -從外子成為內人 </vt:lpstr>
      <vt:lpstr>成為家人   後的改變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193</cp:revision>
  <dcterms:created xsi:type="dcterms:W3CDTF">2014-11-02T05:55:36Z</dcterms:created>
  <dcterms:modified xsi:type="dcterms:W3CDTF">2015-10-11T04:24:50Z</dcterms:modified>
</cp:coreProperties>
</file>