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15" r:id="rId3"/>
    <p:sldMasterId id="2147485839" r:id="rId4"/>
  </p:sldMasterIdLst>
  <p:notesMasterIdLst>
    <p:notesMasterId r:id="rId40"/>
  </p:notesMasterIdLst>
  <p:sldIdLst>
    <p:sldId id="1663" r:id="rId5"/>
    <p:sldId id="1532" r:id="rId6"/>
    <p:sldId id="1693" r:id="rId7"/>
    <p:sldId id="1666" r:id="rId8"/>
    <p:sldId id="1692" r:id="rId9"/>
    <p:sldId id="1665" r:id="rId10"/>
    <p:sldId id="1686" r:id="rId11"/>
    <p:sldId id="1696" r:id="rId12"/>
    <p:sldId id="1667" r:id="rId13"/>
    <p:sldId id="1689" r:id="rId14"/>
    <p:sldId id="1645" r:id="rId15"/>
    <p:sldId id="1681" r:id="rId16"/>
    <p:sldId id="1673" r:id="rId17"/>
    <p:sldId id="1675" r:id="rId18"/>
    <p:sldId id="1682" r:id="rId19"/>
    <p:sldId id="1677" r:id="rId20"/>
    <p:sldId id="1687" r:id="rId21"/>
    <p:sldId id="1683" r:id="rId22"/>
    <p:sldId id="1671" r:id="rId23"/>
    <p:sldId id="1684" r:id="rId24"/>
    <p:sldId id="1672" r:id="rId25"/>
    <p:sldId id="1690" r:id="rId26"/>
    <p:sldId id="1685" r:id="rId27"/>
    <p:sldId id="1678" r:id="rId28"/>
    <p:sldId id="1694" r:id="rId29"/>
    <p:sldId id="1695" r:id="rId30"/>
    <p:sldId id="1680" r:id="rId31"/>
    <p:sldId id="1679" r:id="rId32"/>
    <p:sldId id="1653" r:id="rId33"/>
    <p:sldId id="1652" r:id="rId34"/>
    <p:sldId id="1691" r:id="rId35"/>
    <p:sldId id="1620" r:id="rId36"/>
    <p:sldId id="1668" r:id="rId37"/>
    <p:sldId id="1688" r:id="rId38"/>
    <p:sldId id="1661" r:id="rId39"/>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97" autoAdjust="0"/>
  </p:normalViewPr>
  <p:slideViewPr>
    <p:cSldViewPr snapToGrid="0" snapToObjects="1">
      <p:cViewPr varScale="1">
        <p:scale>
          <a:sx n="46" d="100"/>
          <a:sy n="46" d="100"/>
        </p:scale>
        <p:origin x="1206" y="6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7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10/23/2016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10/23/2016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10/23/2016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4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0197B17-36AF-49D6-862F-4540592607E5}" type="slidenum">
              <a:rPr lang="en-US" altLang="zh-TW"/>
              <a:pPr>
                <a:defRPr/>
              </a:pPr>
              <a:t>‹#›</a:t>
            </a:fld>
            <a:endParaRPr lang="en-US" altLang="zh-TW"/>
          </a:p>
        </p:txBody>
      </p:sp>
    </p:spTree>
    <p:extLst>
      <p:ext uri="{BB962C8B-B14F-4D97-AF65-F5344CB8AC3E}">
        <p14:creationId xmlns:p14="http://schemas.microsoft.com/office/powerpoint/2010/main" val="37146160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CA5D572-D5CD-41B6-B25A-F9C2D3C56474}" type="slidenum">
              <a:rPr lang="en-US" altLang="zh-TW"/>
              <a:pPr>
                <a:defRPr/>
              </a:pPr>
              <a:t>‹#›</a:t>
            </a:fld>
            <a:endParaRPr lang="en-US" altLang="zh-TW"/>
          </a:p>
        </p:txBody>
      </p:sp>
    </p:spTree>
    <p:extLst>
      <p:ext uri="{BB962C8B-B14F-4D97-AF65-F5344CB8AC3E}">
        <p14:creationId xmlns:p14="http://schemas.microsoft.com/office/powerpoint/2010/main" val="27007034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1AA427F-07BB-4FA3-8AB9-8D7387855EFD}" type="slidenum">
              <a:rPr lang="en-US" altLang="zh-TW"/>
              <a:pPr>
                <a:defRPr/>
              </a:pPr>
              <a:t>‹#›</a:t>
            </a:fld>
            <a:endParaRPr lang="en-US" altLang="zh-TW"/>
          </a:p>
        </p:txBody>
      </p:sp>
    </p:spTree>
    <p:extLst>
      <p:ext uri="{BB962C8B-B14F-4D97-AF65-F5344CB8AC3E}">
        <p14:creationId xmlns:p14="http://schemas.microsoft.com/office/powerpoint/2010/main" val="32504395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1F72B410-022B-42D0-9BB4-FB90D9AC5B62}" type="slidenum">
              <a:rPr lang="en-US" altLang="zh-TW"/>
              <a:pPr>
                <a:defRPr/>
              </a:pPr>
              <a:t>‹#›</a:t>
            </a:fld>
            <a:endParaRPr lang="en-US" altLang="zh-TW"/>
          </a:p>
        </p:txBody>
      </p:sp>
    </p:spTree>
    <p:extLst>
      <p:ext uri="{BB962C8B-B14F-4D97-AF65-F5344CB8AC3E}">
        <p14:creationId xmlns:p14="http://schemas.microsoft.com/office/powerpoint/2010/main" val="37166256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120098D2-11AB-458C-AF0D-1766DAA964C1}" type="slidenum">
              <a:rPr lang="en-US" altLang="zh-TW"/>
              <a:pPr>
                <a:defRPr/>
              </a:pPr>
              <a:t>‹#›</a:t>
            </a:fld>
            <a:endParaRPr lang="en-US" altLang="zh-TW"/>
          </a:p>
        </p:txBody>
      </p:sp>
    </p:spTree>
    <p:extLst>
      <p:ext uri="{BB962C8B-B14F-4D97-AF65-F5344CB8AC3E}">
        <p14:creationId xmlns:p14="http://schemas.microsoft.com/office/powerpoint/2010/main" val="24278212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E03DD6CC-9B32-4D71-A004-4611305D57B1}" type="slidenum">
              <a:rPr lang="en-US" altLang="zh-TW"/>
              <a:pPr>
                <a:defRPr/>
              </a:pPr>
              <a:t>‹#›</a:t>
            </a:fld>
            <a:endParaRPr lang="en-US" altLang="zh-TW"/>
          </a:p>
        </p:txBody>
      </p:sp>
    </p:spTree>
    <p:extLst>
      <p:ext uri="{BB962C8B-B14F-4D97-AF65-F5344CB8AC3E}">
        <p14:creationId xmlns:p14="http://schemas.microsoft.com/office/powerpoint/2010/main" val="14583470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40DDDD8E-ACB7-42D7-A077-83DECD910584}" type="slidenum">
              <a:rPr lang="en-US" altLang="zh-TW"/>
              <a:pPr>
                <a:defRPr/>
              </a:pPr>
              <a:t>‹#›</a:t>
            </a:fld>
            <a:endParaRPr lang="en-US" altLang="zh-TW"/>
          </a:p>
        </p:txBody>
      </p:sp>
    </p:spTree>
    <p:extLst>
      <p:ext uri="{BB962C8B-B14F-4D97-AF65-F5344CB8AC3E}">
        <p14:creationId xmlns:p14="http://schemas.microsoft.com/office/powerpoint/2010/main" val="8880989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C9F21821-EB44-4B51-B0D9-66DB26935400}" type="slidenum">
              <a:rPr lang="en-US" altLang="zh-TW"/>
              <a:pPr>
                <a:defRPr/>
              </a:pPr>
              <a:t>‹#›</a:t>
            </a:fld>
            <a:endParaRPr lang="en-US" altLang="zh-TW"/>
          </a:p>
        </p:txBody>
      </p:sp>
    </p:spTree>
    <p:extLst>
      <p:ext uri="{BB962C8B-B14F-4D97-AF65-F5344CB8AC3E}">
        <p14:creationId xmlns:p14="http://schemas.microsoft.com/office/powerpoint/2010/main" val="2099708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EA285416-561D-4950-BBD9-D903500ECFFF}" type="slidenum">
              <a:rPr lang="en-US" altLang="zh-TW"/>
              <a:pPr>
                <a:defRPr/>
              </a:pPr>
              <a:t>‹#›</a:t>
            </a:fld>
            <a:endParaRPr lang="en-US" altLang="zh-TW"/>
          </a:p>
        </p:txBody>
      </p:sp>
    </p:spTree>
    <p:extLst>
      <p:ext uri="{BB962C8B-B14F-4D97-AF65-F5344CB8AC3E}">
        <p14:creationId xmlns:p14="http://schemas.microsoft.com/office/powerpoint/2010/main" val="14470822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480A69FA-22E3-43F5-B4CE-D38F13A9CA2B}" type="slidenum">
              <a:rPr lang="en-US" altLang="zh-TW"/>
              <a:pPr>
                <a:defRPr/>
              </a:pPr>
              <a:t>‹#›</a:t>
            </a:fld>
            <a:endParaRPr lang="en-US" altLang="zh-TW"/>
          </a:p>
        </p:txBody>
      </p:sp>
    </p:spTree>
    <p:extLst>
      <p:ext uri="{BB962C8B-B14F-4D97-AF65-F5344CB8AC3E}">
        <p14:creationId xmlns:p14="http://schemas.microsoft.com/office/powerpoint/2010/main" val="1195666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5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5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181CC180-D59E-48AA-AA9C-688416434789}" type="slidenum">
              <a:rPr lang="en-US" altLang="zh-TW"/>
              <a:pPr>
                <a:defRPr/>
              </a:pPr>
              <a:t>‹#›</a:t>
            </a:fld>
            <a:endParaRPr lang="en-US" altLang="zh-TW"/>
          </a:p>
        </p:txBody>
      </p:sp>
    </p:spTree>
    <p:extLst>
      <p:ext uri="{BB962C8B-B14F-4D97-AF65-F5344CB8AC3E}">
        <p14:creationId xmlns:p14="http://schemas.microsoft.com/office/powerpoint/2010/main" val="526346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fld id="{617FEABE-E1D0-4FF0-9F01-BC4284D51100}"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4159624700"/>
      </p:ext>
    </p:extLst>
  </p:cSld>
  <p:clrMap bg1="lt1" tx1="dk1" bg2="lt2" tx2="dk2" accent1="accent1" accent2="accent2" accent3="accent3" accent4="accent4" accent5="accent5" accent6="accent6" hlink="hlink" folHlink="folHlink"/>
  <p:sldLayoutIdLst>
    <p:sldLayoutId id="2147485840" r:id="rId1"/>
    <p:sldLayoutId id="2147485841" r:id="rId2"/>
    <p:sldLayoutId id="2147485842" r:id="rId3"/>
    <p:sldLayoutId id="2147485843" r:id="rId4"/>
    <p:sldLayoutId id="2147485844" r:id="rId5"/>
    <p:sldLayoutId id="2147485845" r:id="rId6"/>
    <p:sldLayoutId id="2147485846" r:id="rId7"/>
    <p:sldLayoutId id="2147485847" r:id="rId8"/>
    <p:sldLayoutId id="2147485848" r:id="rId9"/>
    <p:sldLayoutId id="2147485849" r:id="rId10"/>
    <p:sldLayoutId id="214748585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Image result for reset but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8900" y="0"/>
            <a:ext cx="121711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34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0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預備主的道路</a:t>
            </a:r>
            <a:endPar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400"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800"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000"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Prepare the Way of the Lord</a:t>
            </a:r>
            <a:endParaRPr lang="en-US" altLang="zh-TW" sz="800"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3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050" kern="0" dirty="0" smtClean="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00" kern="0" dirty="0" smtClean="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050" b="1" kern="0" dirty="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3600"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sz="3600"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800" b="1" kern="0" dirty="0" smtClean="0">
                <a:solidFill>
                  <a:prstClr val="white"/>
                </a:solidFill>
                <a:latin typeface="Mongolian Baiti" panose="03000500000000000000" pitchFamily="66" charset="0"/>
                <a:cs typeface="Mongolian Baiti" panose="03000500000000000000" pitchFamily="66" charset="0"/>
              </a:rPr>
              <a:t>October  16,  2016</a:t>
            </a:r>
            <a:endParaRPr lang="en-US" altLang="zh-TW" sz="28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600449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79400" y="1561614"/>
            <a:ext cx="8674100" cy="398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耶和華對摩西說</a:t>
            </a:r>
            <a:r>
              <a:rPr lang="zh-TW" altLang="en-US"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你曉諭以色列人說：耶和華的節期，你們要宣告為聖會的節期</a:t>
            </a:r>
            <a:r>
              <a:rPr lang="zh-TW" altLang="en-US" sz="3600" dirty="0" smtClean="0">
                <a:solidFill>
                  <a:srgbClr val="FFFFFF"/>
                </a:solidFill>
                <a:latin typeface="DFKai-SB" pitchFamily="65" charset="-120"/>
                <a:ea typeface="DFKai-SB" pitchFamily="65" charset="-120"/>
                <a:cs typeface="Arial" charset="0"/>
              </a:rPr>
              <a:t>。</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600" dirty="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en-US" altLang="zh-TW" b="1" i="1" dirty="0">
                <a:solidFill>
                  <a:srgbClr val="FFFFFF"/>
                </a:solidFill>
                <a:latin typeface="Arial Narrow" panose="020B0606020202030204" pitchFamily="34" charset="0"/>
                <a:ea typeface="DFKai-SB" pitchFamily="65" charset="-120"/>
                <a:cs typeface="Arial" charset="0"/>
              </a:rPr>
              <a:t>The Lord said to Moses, “Speak to the Israelites and say to them: ‘These are my appointed festivals, the appointed festivals of the Lord, which you are to proclaim as sacred assemblies. </a:t>
            </a:r>
            <a:endParaRPr lang="en-US" altLang="zh-TW" b="1" i="1" dirty="0" smtClean="0">
              <a:solidFill>
                <a:srgbClr val="FFFFFF"/>
              </a:solidFill>
              <a:latin typeface="Arial Narrow" panose="020B0606020202030204" pitchFamily="34" charset="0"/>
              <a:ea typeface="DFKai-SB" pitchFamily="65" charset="-120"/>
              <a:cs typeface="Arial" charset="0"/>
            </a:endParaRPr>
          </a:p>
          <a:p>
            <a:pPr lvl="0" defTabSz="914400" eaLnBrk="1" fontAlgn="base" hangingPunct="1">
              <a:spcBef>
                <a:spcPct val="0"/>
              </a:spcBef>
              <a:spcAft>
                <a:spcPct val="0"/>
              </a:spcAft>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利未記 </a:t>
            </a:r>
            <a:r>
              <a:rPr lang="en-US" altLang="zh-TW" sz="2800" b="1" dirty="0">
                <a:solidFill>
                  <a:srgbClr val="FFFFFF"/>
                </a:solidFill>
                <a:latin typeface="Maiandra GD" panose="020E0502030308020204" pitchFamily="34" charset="0"/>
                <a:ea typeface="DFKai-SB" pitchFamily="65" charset="-120"/>
                <a:cs typeface="Arial" charset="0"/>
              </a:rPr>
              <a:t>Leviticus 23:27-29</a:t>
            </a:r>
            <a:r>
              <a:rPr lang="en-US" altLang="zh-TW" sz="3600" dirty="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249093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descr="Image result for 以色列七個節期的預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63599"/>
            <a:ext cx="9173477" cy="5168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429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110" y="338614"/>
            <a:ext cx="7929690" cy="6125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09254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Image result for 以色列七個節期的預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939800"/>
            <a:ext cx="8613037" cy="4853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155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2" y="2"/>
            <a:ext cx="6857998" cy="6857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5077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54000" y="342414"/>
            <a:ext cx="8636000" cy="62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TW" sz="9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因為</a:t>
            </a:r>
            <a:r>
              <a:rPr lang="zh-TW" altLang="en-US"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神</a:t>
            </a:r>
            <a:r>
              <a:rPr lang="zh-TW" altLang="en-US" sz="3600" dirty="0">
                <a:solidFill>
                  <a:srgbClr val="FFFFFF"/>
                </a:solidFill>
                <a:latin typeface="DFKai-SB" pitchFamily="65" charset="-120"/>
                <a:ea typeface="DFKai-SB" pitchFamily="65" charset="-120"/>
                <a:cs typeface="Arial" charset="0"/>
              </a:rPr>
              <a:t>救眾人的恩典已經顯明出來，教訓我們除去不敬虔的心和世俗的情慾，在今世自守、公義、敬虔度日，等候所盼望的福，並等候至大</a:t>
            </a:r>
            <a:r>
              <a:rPr lang="zh-TW" altLang="en-US" sz="3600" dirty="0" smtClean="0">
                <a:solidFill>
                  <a:srgbClr val="FFFFFF"/>
                </a:solidFill>
                <a:latin typeface="DFKai-SB" pitchFamily="65" charset="-120"/>
                <a:ea typeface="DFKai-SB" pitchFamily="65" charset="-120"/>
                <a:cs typeface="Arial" charset="0"/>
              </a:rPr>
              <a:t>的</a:t>
            </a:r>
            <a:r>
              <a:rPr lang="zh-TW" altLang="en-US"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神</a:t>
            </a:r>
            <a:r>
              <a:rPr lang="zh-TW" altLang="en-US" sz="3600" dirty="0">
                <a:solidFill>
                  <a:srgbClr val="FFFFFF"/>
                </a:solidFill>
                <a:latin typeface="DFKai-SB" pitchFamily="65" charset="-120"/>
                <a:ea typeface="DFKai-SB" pitchFamily="65" charset="-120"/>
                <a:cs typeface="Arial" charset="0"/>
              </a:rPr>
              <a:t>和我們救主耶穌基督的榮耀顯現</a:t>
            </a:r>
            <a:r>
              <a:rPr lang="zh-TW" altLang="en-US" sz="3600" dirty="0" smtClean="0">
                <a:solidFill>
                  <a:srgbClr val="FFFFFF"/>
                </a:solidFill>
                <a:latin typeface="DFKai-SB" pitchFamily="65" charset="-120"/>
                <a:ea typeface="DFKai-SB" pitchFamily="65" charset="-120"/>
                <a:cs typeface="Arial" charset="0"/>
              </a:rPr>
              <a:t>。</a:t>
            </a:r>
            <a:r>
              <a:rPr lang="zh-TW" altLang="en-US" sz="1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smtClean="0">
                <a:solidFill>
                  <a:srgbClr val="FFFFFF"/>
                </a:solidFill>
                <a:latin typeface="DFKai-SB" pitchFamily="65" charset="-120"/>
                <a:ea typeface="DFKai-SB" pitchFamily="65" charset="-120"/>
                <a:cs typeface="Arial" charset="0"/>
              </a:rPr>
              <a:t>提多書 </a:t>
            </a:r>
            <a:r>
              <a:rPr lang="en-US" altLang="zh-TW" sz="3600" dirty="0" smtClean="0">
                <a:solidFill>
                  <a:srgbClr val="FFFFFF"/>
                </a:solidFill>
                <a:latin typeface="Arial Narrow" panose="020B0606020202030204" pitchFamily="34" charset="0"/>
                <a:ea typeface="DFKai-SB" pitchFamily="65" charset="-120"/>
                <a:cs typeface="Arial" charset="0"/>
              </a:rPr>
              <a:t>Titus</a:t>
            </a:r>
            <a:r>
              <a:rPr lang="en-US" altLang="zh-TW" sz="3600" dirty="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2:11-13)</a:t>
            </a:r>
          </a:p>
          <a:p>
            <a:pPr defTabSz="914400" eaLnBrk="1" fontAlgn="base" hangingPunct="1">
              <a:spcBef>
                <a:spcPct val="0"/>
              </a:spcBef>
              <a:spcAft>
                <a:spcPct val="0"/>
              </a:spcAft>
              <a:buFontTx/>
              <a:buNone/>
            </a:pPr>
            <a:endParaRPr lang="en-US" altLang="zh-TW"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必快來，你要持守你所有的，免得人奪去你的冠冕</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smtClean="0">
                <a:solidFill>
                  <a:srgbClr val="FFFFFF"/>
                </a:solidFill>
                <a:latin typeface="DFKai-SB" pitchFamily="65" charset="-120"/>
                <a:ea typeface="DFKai-SB" pitchFamily="65" charset="-120"/>
                <a:cs typeface="Arial" charset="0"/>
              </a:rPr>
              <a:t>啟示錄 </a:t>
            </a:r>
            <a:r>
              <a:rPr lang="en-US" altLang="zh-TW" sz="3600" dirty="0" smtClean="0">
                <a:solidFill>
                  <a:srgbClr val="FFFFFF"/>
                </a:solidFill>
                <a:latin typeface="Arial Narrow" panose="020B0606020202030204" pitchFamily="34" charset="0"/>
                <a:ea typeface="DFKai-SB" pitchFamily="65" charset="-120"/>
                <a:cs typeface="Arial" charset="0"/>
              </a:rPr>
              <a:t>Revelation</a:t>
            </a:r>
            <a:r>
              <a:rPr lang="en-US" altLang="zh-TW" sz="3600" dirty="0" smtClean="0">
                <a:solidFill>
                  <a:srgbClr val="FFFFFF"/>
                </a:solidFill>
                <a:latin typeface="DFKai-SB" pitchFamily="65" charset="-120"/>
                <a:ea typeface="DFKai-SB" pitchFamily="65" charset="-120"/>
                <a:cs typeface="Arial" charset="0"/>
              </a:rPr>
              <a:t> 3:11</a:t>
            </a:r>
            <a:r>
              <a:rPr lang="en-US" altLang="zh-TW" sz="3600" dirty="0">
                <a:solidFill>
                  <a:srgbClr val="FFFFFF"/>
                </a:solidFill>
                <a:latin typeface="DFKai-SB" pitchFamily="65" charset="-120"/>
                <a:ea typeface="DFKai-SB" pitchFamily="65" charset="-120"/>
                <a:cs typeface="Arial" charset="0"/>
              </a:rPr>
              <a:t>)</a:t>
            </a:r>
          </a:p>
          <a:p>
            <a:pPr defTabSz="914400" eaLnBrk="1" fontAlgn="base" hangingPunct="1">
              <a:spcBef>
                <a:spcPct val="0"/>
              </a:spcBef>
              <a:spcAft>
                <a:spcPct val="0"/>
              </a:spcAft>
              <a:buFontTx/>
              <a:buNone/>
            </a:pPr>
            <a:endParaRPr lang="en-US" altLang="zh-TW"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看</a:t>
            </a:r>
            <a:r>
              <a:rPr lang="zh-TW" altLang="en-US" sz="3600" dirty="0">
                <a:solidFill>
                  <a:srgbClr val="FFFFFF"/>
                </a:solidFill>
                <a:latin typeface="DFKai-SB" pitchFamily="65" charset="-120"/>
                <a:ea typeface="DFKai-SB" pitchFamily="65" charset="-120"/>
                <a:cs typeface="Arial" charset="0"/>
              </a:rPr>
              <a:t>哪，我必快來</a:t>
            </a:r>
            <a:r>
              <a:rPr lang="zh-TW" altLang="en-US" sz="3600" dirty="0" smtClean="0">
                <a:solidFill>
                  <a:srgbClr val="FFFFFF"/>
                </a:solidFill>
                <a:latin typeface="DFKai-SB" pitchFamily="65" charset="-120"/>
                <a:ea typeface="DFKai-SB" pitchFamily="65" charset="-120"/>
                <a:cs typeface="Arial" charset="0"/>
              </a:rPr>
              <a:t>！ 凡</a:t>
            </a:r>
            <a:r>
              <a:rPr lang="zh-TW" altLang="en-US" sz="3600" dirty="0">
                <a:solidFill>
                  <a:srgbClr val="FFFFFF"/>
                </a:solidFill>
                <a:latin typeface="DFKai-SB" pitchFamily="65" charset="-120"/>
                <a:ea typeface="DFKai-SB" pitchFamily="65" charset="-120"/>
                <a:cs typeface="Arial" charset="0"/>
              </a:rPr>
              <a:t>遵守這書上預言的有福了</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啟示錄 </a:t>
            </a:r>
            <a:r>
              <a:rPr lang="en-US" altLang="zh-TW" sz="3600" dirty="0" smtClean="0">
                <a:solidFill>
                  <a:srgbClr val="FFFFFF"/>
                </a:solidFill>
                <a:latin typeface="Arial Narrow" panose="020B0606020202030204" pitchFamily="34" charset="0"/>
                <a:ea typeface="DFKai-SB" pitchFamily="65" charset="-120"/>
                <a:cs typeface="Arial" charset="0"/>
              </a:rPr>
              <a:t>Revelation </a:t>
            </a:r>
            <a:r>
              <a:rPr lang="en-US" altLang="zh-TW" sz="3600" dirty="0" smtClean="0">
                <a:solidFill>
                  <a:srgbClr val="FFFFFF"/>
                </a:solidFill>
                <a:latin typeface="DFKai-SB" pitchFamily="65" charset="-120"/>
                <a:ea typeface="DFKai-SB" pitchFamily="65" charset="-120"/>
                <a:cs typeface="Arial" charset="0"/>
              </a:rPr>
              <a:t>22:7</a:t>
            </a:r>
            <a:r>
              <a:rPr lang="en-US" altLang="zh-TW" sz="3600" dirty="0">
                <a:solidFill>
                  <a:srgbClr val="FFFFFF"/>
                </a:solidFill>
                <a:latin typeface="DFKai-SB" pitchFamily="65" charset="-120"/>
                <a:ea typeface="DFKai-SB" pitchFamily="65" charset="-120"/>
                <a:cs typeface="Arial" charset="0"/>
              </a:rPr>
              <a:t>)</a:t>
            </a: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3993320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1005205"/>
            <a:ext cx="8864600" cy="4875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95300" y="4865073"/>
            <a:ext cx="8191500" cy="1015663"/>
          </a:xfrm>
          <a:prstGeom prst="rect">
            <a:avLst/>
          </a:prstGeom>
          <a:noFill/>
        </p:spPr>
        <p:txBody>
          <a:bodyPr wrap="square" rtlCol="0">
            <a:spAutoFit/>
          </a:bodyPr>
          <a:lstStyle/>
          <a:p>
            <a:pPr algn="ctr"/>
            <a:r>
              <a:rPr lang="en-US" altLang="zh-TW" sz="4800" b="1" dirty="0" smtClean="0">
                <a:latin typeface="Monotype Corsiva" panose="03010101010201010101" pitchFamily="66" charset="0"/>
                <a:ea typeface="DFKai-SB" panose="03000509000000000000" pitchFamily="65" charset="-120"/>
              </a:rPr>
              <a:t>The Feast of Trumpets  </a:t>
            </a:r>
            <a:r>
              <a:rPr lang="zh-TW" altLang="en-US" sz="6000" b="1" dirty="0" smtClean="0">
                <a:latin typeface="DFKai-SB" panose="03000509000000000000" pitchFamily="65" charset="-120"/>
                <a:ea typeface="DFKai-SB" panose="03000509000000000000" pitchFamily="65" charset="-120"/>
              </a:rPr>
              <a:t>吹角節</a:t>
            </a:r>
            <a:endParaRPr lang="zh-TW" altLang="en-US" sz="60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1743822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00" y="230474"/>
            <a:ext cx="8597900" cy="6375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92721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648430"/>
            <a:ext cx="8788400" cy="3554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a:solidFill>
                  <a:srgbClr val="FFFFFF"/>
                </a:solidFill>
                <a:latin typeface="Arial Narrow" panose="020B0606020202030204" pitchFamily="34" charset="0"/>
                <a:ea typeface="DFKai-SB" pitchFamily="65" charset="-120"/>
                <a:cs typeface="Arial" charset="0"/>
              </a:rPr>
              <a:t>Say to the Israelites: ‘On the first day of the seventh month you are to have a day of </a:t>
            </a:r>
            <a:r>
              <a:rPr lang="en-US" altLang="zh-TW" b="1" i="1" dirty="0" err="1">
                <a:solidFill>
                  <a:srgbClr val="FFFFFF"/>
                </a:solidFill>
                <a:latin typeface="Arial Narrow" panose="020B0606020202030204" pitchFamily="34" charset="0"/>
                <a:ea typeface="DFKai-SB" pitchFamily="65" charset="-120"/>
                <a:cs typeface="Arial" charset="0"/>
              </a:rPr>
              <a:t>sabbath</a:t>
            </a:r>
            <a:r>
              <a:rPr lang="en-US" altLang="zh-TW" b="1" i="1" dirty="0">
                <a:solidFill>
                  <a:srgbClr val="FFFFFF"/>
                </a:solidFill>
                <a:latin typeface="Arial Narrow" panose="020B0606020202030204" pitchFamily="34" charset="0"/>
                <a:ea typeface="DFKai-SB" pitchFamily="65" charset="-120"/>
                <a:cs typeface="Arial" charset="0"/>
              </a:rPr>
              <a:t> rest, a sacred assembly commemorated with trumpet </a:t>
            </a:r>
            <a:r>
              <a:rPr lang="en-US" altLang="zh-TW" b="1" i="1" dirty="0" smtClean="0">
                <a:solidFill>
                  <a:srgbClr val="FFFFFF"/>
                </a:solidFill>
                <a:latin typeface="Arial Narrow" panose="020B0606020202030204" pitchFamily="34" charset="0"/>
                <a:ea typeface="DFKai-SB" pitchFamily="65" charset="-120"/>
                <a:cs typeface="Arial" charset="0"/>
              </a:rPr>
              <a:t>blasts.</a:t>
            </a:r>
            <a:endParaRPr lang="en-US" altLang="zh-TW" b="1"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10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曉諭以色列人說：七月初一，你們要守為聖安息日，要吹角作紀念，當有聖會。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利未記 </a:t>
            </a:r>
            <a:r>
              <a:rPr lang="en-US" altLang="zh-TW" sz="2800" b="1" dirty="0">
                <a:solidFill>
                  <a:srgbClr val="FFFFFF"/>
                </a:solidFill>
                <a:latin typeface="Maiandra GD" panose="020E0502030308020204" pitchFamily="34" charset="0"/>
                <a:ea typeface="DFKai-SB" pitchFamily="65" charset="-120"/>
                <a:cs typeface="Arial" charset="0"/>
              </a:rPr>
              <a:t>Leviticus </a:t>
            </a:r>
            <a:r>
              <a:rPr lang="en-US" altLang="zh-TW" sz="2800" b="1" dirty="0" smtClean="0">
                <a:solidFill>
                  <a:srgbClr val="FFFFFF"/>
                </a:solidFill>
                <a:latin typeface="Maiandra GD" panose="020E0502030308020204" pitchFamily="34" charset="0"/>
                <a:ea typeface="DFKai-SB" pitchFamily="65" charset="-120"/>
                <a:cs typeface="Arial" charset="0"/>
              </a:rPr>
              <a:t>23:24</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9554083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369030"/>
            <a:ext cx="8788400" cy="343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那</a:t>
            </a:r>
            <a:r>
              <a:rPr lang="zh-TW" altLang="en-US" sz="3600" dirty="0">
                <a:solidFill>
                  <a:srgbClr val="FFFFFF"/>
                </a:solidFill>
                <a:latin typeface="DFKai-SB" pitchFamily="65" charset="-120"/>
                <a:ea typeface="DFKai-SB" pitchFamily="65" charset="-120"/>
                <a:cs typeface="Arial" charset="0"/>
              </a:rPr>
              <a:t>時，人子的兆頭要顯在天上，地上的萬族都要哀哭</a:t>
            </a:r>
            <a:r>
              <a:rPr lang="zh-TW" altLang="en-US" sz="3600" dirty="0" smtClean="0">
                <a:solidFill>
                  <a:srgbClr val="FFFFFF"/>
                </a:solidFill>
                <a:latin typeface="DFKai-SB" pitchFamily="65" charset="-120"/>
                <a:ea typeface="DFKai-SB" pitchFamily="65" charset="-120"/>
                <a:cs typeface="Arial" charset="0"/>
              </a:rPr>
              <a:t>。</a:t>
            </a:r>
            <a:r>
              <a:rPr lang="zh-TW" altLang="en-US" sz="20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他</a:t>
            </a:r>
            <a:r>
              <a:rPr lang="zh-TW" altLang="en-US" sz="3600" dirty="0">
                <a:solidFill>
                  <a:srgbClr val="FFFFFF"/>
                </a:solidFill>
                <a:latin typeface="DFKai-SB" pitchFamily="65" charset="-120"/>
                <a:ea typeface="DFKai-SB" pitchFamily="65" charset="-120"/>
                <a:cs typeface="Arial" charset="0"/>
              </a:rPr>
              <a:t>們要看見人子，有能力，有大榮耀，駕著天上的雲降臨。</a:t>
            </a:r>
            <a:r>
              <a:rPr lang="zh-TW" altLang="en-US" sz="20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他</a:t>
            </a:r>
            <a:r>
              <a:rPr lang="zh-TW" altLang="en-US" sz="3600" dirty="0">
                <a:solidFill>
                  <a:srgbClr val="FFFFFF"/>
                </a:solidFill>
                <a:latin typeface="DFKai-SB" pitchFamily="65" charset="-120"/>
                <a:ea typeface="DFKai-SB" pitchFamily="65" charset="-120"/>
                <a:cs typeface="Arial" charset="0"/>
              </a:rPr>
              <a:t>要差遣使者，用號筒的大聲，將他的選民，從四</a:t>
            </a:r>
            <a:r>
              <a:rPr lang="zh-TW" altLang="en-US" sz="3600" dirty="0" smtClean="0">
                <a:solidFill>
                  <a:srgbClr val="FFFFFF"/>
                </a:solidFill>
                <a:latin typeface="DFKai-SB" pitchFamily="65" charset="-120"/>
                <a:ea typeface="DFKai-SB" pitchFamily="65" charset="-120"/>
                <a:cs typeface="Arial" charset="0"/>
              </a:rPr>
              <a:t>方，</a:t>
            </a:r>
            <a:r>
              <a:rPr lang="zh-TW" altLang="en-US" sz="3600" dirty="0">
                <a:solidFill>
                  <a:srgbClr val="FFFFFF"/>
                </a:solidFill>
                <a:latin typeface="DFKai-SB" pitchFamily="65" charset="-120"/>
                <a:ea typeface="DFKai-SB" pitchFamily="65" charset="-120"/>
                <a:cs typeface="Arial" charset="0"/>
              </a:rPr>
              <a:t>從天這邊到天那邊，都招聚了來</a:t>
            </a:r>
            <a:r>
              <a:rPr lang="zh-TW" altLang="en-US" sz="3600" dirty="0" smtClean="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2800" b="1" dirty="0" smtClean="0">
                <a:solidFill>
                  <a:srgbClr val="FFFFFF"/>
                </a:solidFill>
                <a:latin typeface="Maiandra GD" panose="020E0502030308020204" pitchFamily="34" charset="0"/>
                <a:ea typeface="DFKai-SB" pitchFamily="65" charset="-120"/>
                <a:cs typeface="Arial" charset="0"/>
              </a:rPr>
              <a:t>Matthew 24:30-31</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4309205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140430"/>
            <a:ext cx="8788400" cy="410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a:solidFill>
                  <a:srgbClr val="FFFFFF"/>
                </a:solidFill>
                <a:latin typeface="Arial Narrow" panose="020B0606020202030204" pitchFamily="34" charset="0"/>
                <a:ea typeface="DFKai-SB" pitchFamily="65" charset="-120"/>
                <a:cs typeface="Arial" charset="0"/>
              </a:rPr>
              <a:t>Then will appear the sign of the Son of Man in heaven. And then all the peoples of the </a:t>
            </a:r>
            <a:r>
              <a:rPr lang="en-US" altLang="zh-TW" b="1" i="1" dirty="0" smtClean="0">
                <a:solidFill>
                  <a:srgbClr val="FFFFFF"/>
                </a:solidFill>
                <a:latin typeface="Arial Narrow" panose="020B0606020202030204" pitchFamily="34" charset="0"/>
                <a:ea typeface="DFKai-SB" pitchFamily="65" charset="-120"/>
                <a:cs typeface="Arial" charset="0"/>
              </a:rPr>
              <a:t>earth </a:t>
            </a:r>
            <a:r>
              <a:rPr lang="en-US" altLang="zh-TW" b="1" i="1" dirty="0">
                <a:solidFill>
                  <a:srgbClr val="FFFFFF"/>
                </a:solidFill>
                <a:latin typeface="Arial Narrow" panose="020B0606020202030204" pitchFamily="34" charset="0"/>
                <a:ea typeface="DFKai-SB" pitchFamily="65" charset="-120"/>
                <a:cs typeface="Arial" charset="0"/>
              </a:rPr>
              <a:t>will mourn when they see the Son of Man coming on the clouds of heaven, with power and great glory</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And he will send his angels with a loud trumpet call, and they will gather his elect from the four winds, from one end of the heavens to the other</a:t>
            </a:r>
            <a:r>
              <a:rPr lang="en-US" altLang="zh-TW" b="1" i="1" dirty="0" smtClean="0">
                <a:solidFill>
                  <a:srgbClr val="FFFFFF"/>
                </a:solidFill>
                <a:latin typeface="Arial Narrow" panose="020B0606020202030204" pitchFamily="34" charset="0"/>
                <a:ea typeface="DFKai-SB" pitchFamily="65" charset="-120"/>
                <a:cs typeface="Arial" charset="0"/>
              </a:rPr>
              <a:t>.</a:t>
            </a:r>
            <a:endParaRPr lang="en-US" altLang="zh-TW" sz="10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2800" b="1" dirty="0" smtClean="0">
                <a:solidFill>
                  <a:srgbClr val="FFFFFF"/>
                </a:solidFill>
                <a:latin typeface="Maiandra GD" panose="020E0502030308020204" pitchFamily="34" charset="0"/>
                <a:ea typeface="DFKai-SB" pitchFamily="65" charset="-120"/>
                <a:cs typeface="Arial" charset="0"/>
              </a:rPr>
              <a:t>Matthew 24:30-31</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505253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772130"/>
            <a:ext cx="8788400" cy="546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a:solidFill>
                  <a:srgbClr val="FFFFFF"/>
                </a:solidFill>
                <a:latin typeface="Arial Narrow" panose="020B0606020202030204" pitchFamily="34" charset="0"/>
                <a:ea typeface="DFKai-SB" pitchFamily="65" charset="-120"/>
                <a:cs typeface="Arial" charset="0"/>
              </a:rPr>
              <a:t>Listen, I tell you a mystery: We will not all sleep, but we will all be changed— </a:t>
            </a:r>
            <a:r>
              <a:rPr lang="en-US" altLang="zh-TW" b="1" i="1" dirty="0" smtClean="0">
                <a:solidFill>
                  <a:srgbClr val="FFFFFF"/>
                </a:solidFill>
                <a:latin typeface="Arial Narrow" panose="020B0606020202030204" pitchFamily="34" charset="0"/>
                <a:ea typeface="DFKai-SB" pitchFamily="65" charset="-120"/>
                <a:cs typeface="Arial" charset="0"/>
              </a:rPr>
              <a:t>in </a:t>
            </a:r>
            <a:r>
              <a:rPr lang="en-US" altLang="zh-TW" b="1" i="1" dirty="0">
                <a:solidFill>
                  <a:srgbClr val="FFFFFF"/>
                </a:solidFill>
                <a:latin typeface="Arial Narrow" panose="020B0606020202030204" pitchFamily="34" charset="0"/>
                <a:ea typeface="DFKai-SB" pitchFamily="65" charset="-120"/>
                <a:cs typeface="Arial" charset="0"/>
              </a:rPr>
              <a:t>a flash, in the twinkling of an eye, at the last trumpet. For the trumpet will sound, the dead will be raised imperishable, and we will be changed</a:t>
            </a:r>
            <a:r>
              <a:rPr lang="en-US" altLang="zh-TW" b="1" i="1" dirty="0" smtClean="0">
                <a:solidFill>
                  <a:srgbClr val="FFFFFF"/>
                </a:solidFill>
                <a:latin typeface="Arial Narrow" panose="020B0606020202030204" pitchFamily="34" charset="0"/>
                <a:ea typeface="DFKai-SB" pitchFamily="65" charset="-120"/>
                <a:cs typeface="Arial" charset="0"/>
              </a:rPr>
              <a:t>.</a:t>
            </a:r>
            <a:endParaRPr lang="en-US" altLang="zh-TW" sz="10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如今把一件奧祕的事告訴你們：我們不是都要睡覺，乃是都要改變</a:t>
            </a:r>
            <a:r>
              <a:rPr lang="zh-TW" altLang="en-US" sz="3600" dirty="0" smtClean="0">
                <a:solidFill>
                  <a:srgbClr val="FFFFFF"/>
                </a:solidFill>
                <a:latin typeface="DFKai-SB" pitchFamily="65" charset="-120"/>
                <a:ea typeface="DFKai-SB" pitchFamily="65" charset="-120"/>
                <a:cs typeface="Arial" charset="0"/>
              </a:rPr>
              <a:t>，就</a:t>
            </a:r>
            <a:r>
              <a:rPr lang="zh-TW" altLang="en-US" sz="3600" dirty="0">
                <a:solidFill>
                  <a:srgbClr val="FFFFFF"/>
                </a:solidFill>
                <a:latin typeface="DFKai-SB" pitchFamily="65" charset="-120"/>
                <a:ea typeface="DFKai-SB" pitchFamily="65" charset="-120"/>
                <a:cs typeface="Arial" charset="0"/>
              </a:rPr>
              <a:t>在一霎時，眨眼之間，號筒末次吹響的時候。因號筒要響，死人要復活成為不朽壞的，我們也要改變</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哥林多前</a:t>
            </a:r>
            <a:r>
              <a:rPr lang="zh-TW" altLang="en-US" sz="3600" dirty="0" smtClean="0">
                <a:solidFill>
                  <a:srgbClr val="FFFFFF"/>
                </a:solidFill>
                <a:latin typeface="DFKai-SB" pitchFamily="65" charset="-120"/>
                <a:ea typeface="DFKai-SB" pitchFamily="65" charset="-120"/>
                <a:cs typeface="Arial" charset="0"/>
              </a:rPr>
              <a:t>書 </a:t>
            </a:r>
            <a:r>
              <a:rPr lang="en-US" altLang="zh-TW" sz="2800" b="1" dirty="0" smtClean="0">
                <a:solidFill>
                  <a:srgbClr val="FFFFFF"/>
                </a:solidFill>
                <a:latin typeface="Maiandra GD" panose="020E0502030308020204" pitchFamily="34" charset="0"/>
                <a:ea typeface="DFKai-SB" pitchFamily="65" charset="-120"/>
                <a:cs typeface="Arial" charset="0"/>
              </a:rPr>
              <a:t>1 Cor. 15:51-52</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6557730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257300"/>
            <a:ext cx="8788400" cy="343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因</a:t>
            </a:r>
            <a:r>
              <a:rPr lang="zh-TW" altLang="en-US" sz="3600" dirty="0">
                <a:solidFill>
                  <a:srgbClr val="FFFFFF"/>
                </a:solidFill>
                <a:latin typeface="DFKai-SB" pitchFamily="65" charset="-120"/>
                <a:ea typeface="DFKai-SB" pitchFamily="65" charset="-120"/>
                <a:cs typeface="Arial" charset="0"/>
              </a:rPr>
              <a:t>為主必親自從天降臨，有呼叫的聲音和天使長的聲音，又有</a:t>
            </a:r>
            <a:r>
              <a:rPr lang="zh-TW" altLang="en-US" sz="20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神的號吹響；那在基督裡死了的人必先復活。 </a:t>
            </a:r>
            <a:r>
              <a:rPr lang="zh-TW" altLang="en-US" sz="3600" dirty="0" smtClean="0">
                <a:solidFill>
                  <a:srgbClr val="FFFFFF"/>
                </a:solidFill>
                <a:latin typeface="DFKai-SB" pitchFamily="65" charset="-120"/>
                <a:ea typeface="DFKai-SB" pitchFamily="65" charset="-120"/>
                <a:cs typeface="Arial" charset="0"/>
              </a:rPr>
              <a:t>以</a:t>
            </a:r>
            <a:r>
              <a:rPr lang="zh-TW" altLang="en-US" sz="3600" dirty="0">
                <a:solidFill>
                  <a:srgbClr val="FFFFFF"/>
                </a:solidFill>
                <a:latin typeface="DFKai-SB" pitchFamily="65" charset="-120"/>
                <a:ea typeface="DFKai-SB" pitchFamily="65" charset="-120"/>
                <a:cs typeface="Arial" charset="0"/>
              </a:rPr>
              <a:t>後我們這活著還存留的人必和他們一同被提到雲裡，在空中與主相遇</a:t>
            </a:r>
            <a:r>
              <a:rPr lang="zh-TW" altLang="en-US" sz="3600" dirty="0" smtClean="0">
                <a:solidFill>
                  <a:srgbClr val="FFFFFF"/>
                </a:solidFill>
                <a:latin typeface="DFKai-SB" pitchFamily="65" charset="-120"/>
                <a:ea typeface="DFKai-SB" pitchFamily="65" charset="-120"/>
                <a:cs typeface="Arial" charset="0"/>
              </a:rPr>
              <a:t>。</a:t>
            </a:r>
            <a:r>
              <a:rPr lang="zh-TW" altLang="en-US" sz="20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這</a:t>
            </a:r>
            <a:r>
              <a:rPr lang="zh-TW" altLang="en-US" sz="3600" dirty="0">
                <a:solidFill>
                  <a:srgbClr val="FFFFFF"/>
                </a:solidFill>
                <a:latin typeface="DFKai-SB" pitchFamily="65" charset="-120"/>
                <a:ea typeface="DFKai-SB" pitchFamily="65" charset="-120"/>
                <a:cs typeface="Arial" charset="0"/>
              </a:rPr>
              <a:t>樣，我們就要和主永遠同在</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帖撒羅尼迦前</a:t>
            </a:r>
            <a:r>
              <a:rPr lang="zh-TW" altLang="en-US" sz="3600" dirty="0" smtClean="0">
                <a:solidFill>
                  <a:srgbClr val="FFFFFF"/>
                </a:solidFill>
                <a:latin typeface="DFKai-SB" pitchFamily="65" charset="-120"/>
                <a:ea typeface="DFKai-SB" pitchFamily="65" charset="-120"/>
                <a:cs typeface="Arial" charset="0"/>
              </a:rPr>
              <a:t>書 </a:t>
            </a:r>
            <a:r>
              <a:rPr lang="en-US" altLang="zh-TW" sz="2800" b="1" dirty="0" smtClean="0">
                <a:solidFill>
                  <a:srgbClr val="FFFFFF"/>
                </a:solidFill>
                <a:latin typeface="Maiandra GD" panose="020E0502030308020204" pitchFamily="34" charset="0"/>
                <a:ea typeface="DFKai-SB" pitchFamily="65" charset="-120"/>
                <a:cs typeface="Arial" charset="0"/>
              </a:rPr>
              <a:t>1 Thess. 4:16-17</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6294517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168400"/>
            <a:ext cx="8788400" cy="410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a:solidFill>
                  <a:srgbClr val="FFFFFF"/>
                </a:solidFill>
                <a:latin typeface="Arial Narrow" panose="020B0606020202030204" pitchFamily="34" charset="0"/>
                <a:ea typeface="DFKai-SB" pitchFamily="65" charset="-120"/>
                <a:cs typeface="Arial" charset="0"/>
              </a:rPr>
              <a:t>For the Lord himself will come down from heaven, with a loud command, with the voice of the archangel and with the trumpet call of God, and the dead in Christ will rise first.  </a:t>
            </a:r>
            <a:r>
              <a:rPr lang="en-US" altLang="zh-TW" b="1" i="1" dirty="0" smtClean="0">
                <a:solidFill>
                  <a:srgbClr val="FFFFFF"/>
                </a:solidFill>
                <a:latin typeface="Arial Narrow" panose="020B0606020202030204" pitchFamily="34" charset="0"/>
                <a:ea typeface="DFKai-SB" pitchFamily="65" charset="-120"/>
                <a:cs typeface="Arial" charset="0"/>
              </a:rPr>
              <a:t>After </a:t>
            </a:r>
            <a:r>
              <a:rPr lang="en-US" altLang="zh-TW" b="1" i="1" dirty="0">
                <a:solidFill>
                  <a:srgbClr val="FFFFFF"/>
                </a:solidFill>
                <a:latin typeface="Arial Narrow" panose="020B0606020202030204" pitchFamily="34" charset="0"/>
                <a:ea typeface="DFKai-SB" pitchFamily="65" charset="-120"/>
                <a:cs typeface="Arial" charset="0"/>
              </a:rPr>
              <a:t>that, we who are still alive and are left will be caught up together with them in the clouds to meet the Lord in the air. And so we will be with the Lord forever.</a:t>
            </a:r>
            <a:endParaRPr lang="en-US" altLang="zh-TW" sz="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帖撒羅尼迦前</a:t>
            </a:r>
            <a:r>
              <a:rPr lang="zh-TW" altLang="en-US" sz="3600" dirty="0" smtClean="0">
                <a:solidFill>
                  <a:srgbClr val="FFFFFF"/>
                </a:solidFill>
                <a:latin typeface="DFKai-SB" pitchFamily="65" charset="-120"/>
                <a:ea typeface="DFKai-SB" pitchFamily="65" charset="-120"/>
                <a:cs typeface="Arial" charset="0"/>
              </a:rPr>
              <a:t>書 </a:t>
            </a:r>
            <a:r>
              <a:rPr lang="en-US" altLang="zh-TW" sz="2800" b="1" dirty="0" smtClean="0">
                <a:solidFill>
                  <a:srgbClr val="FFFFFF"/>
                </a:solidFill>
                <a:latin typeface="Maiandra GD" panose="020E0502030308020204" pitchFamily="34" charset="0"/>
                <a:ea typeface="DFKai-SB" pitchFamily="65" charset="-120"/>
                <a:cs typeface="Arial" charset="0"/>
              </a:rPr>
              <a:t>1 Thess. 4:16-17</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0281138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692" y="254000"/>
            <a:ext cx="7465099" cy="549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364601" y="5588000"/>
            <a:ext cx="3987800" cy="1107996"/>
          </a:xfrm>
          <a:prstGeom prst="rect">
            <a:avLst/>
          </a:prstGeom>
          <a:noFill/>
        </p:spPr>
        <p:txBody>
          <a:bodyPr wrap="square" rtlCol="0">
            <a:spAutoFit/>
          </a:bodyPr>
          <a:lstStyle/>
          <a:p>
            <a:pPr algn="ctr"/>
            <a:r>
              <a:rPr lang="zh-TW" altLang="en-US" sz="6600" dirty="0" smtClean="0">
                <a:solidFill>
                  <a:schemeClr val="bg1"/>
                </a:solidFill>
                <a:latin typeface="DFKai-SB" panose="03000509000000000000" pitchFamily="65" charset="-120"/>
                <a:ea typeface="DFKai-SB" panose="03000509000000000000" pitchFamily="65" charset="-120"/>
              </a:rPr>
              <a:t>贖罪日</a:t>
            </a:r>
            <a:endParaRPr lang="zh-TW" altLang="en-US" sz="6600"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157619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561614"/>
            <a:ext cx="8902700" cy="343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七月初十是贖罪日；你們要守為聖會</a:t>
            </a:r>
            <a:r>
              <a:rPr lang="zh-TW" altLang="en-US" sz="3600" dirty="0" smtClean="0">
                <a:solidFill>
                  <a:srgbClr val="FFFFFF"/>
                </a:solidFill>
                <a:latin typeface="DFKai-SB" pitchFamily="65" charset="-120"/>
                <a:ea typeface="DFKai-SB" pitchFamily="65" charset="-120"/>
                <a:cs typeface="Arial" charset="0"/>
              </a:rPr>
              <a:t>， 並</a:t>
            </a:r>
            <a:r>
              <a:rPr lang="zh-TW" altLang="en-US" sz="3600" dirty="0">
                <a:solidFill>
                  <a:srgbClr val="FFFFFF"/>
                </a:solidFill>
                <a:latin typeface="DFKai-SB" pitchFamily="65" charset="-120"/>
                <a:ea typeface="DFKai-SB" pitchFamily="65" charset="-120"/>
                <a:cs typeface="Arial" charset="0"/>
              </a:rPr>
              <a:t>要刻苦己心，也要將火祭獻給耶和華。</a:t>
            </a:r>
            <a:r>
              <a:rPr lang="zh-TW" altLang="en-US" sz="6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當</a:t>
            </a:r>
            <a:r>
              <a:rPr lang="zh-TW" altLang="en-US" sz="3600" dirty="0">
                <a:solidFill>
                  <a:srgbClr val="FFFFFF"/>
                </a:solidFill>
                <a:latin typeface="DFKai-SB" pitchFamily="65" charset="-120"/>
                <a:ea typeface="DFKai-SB" pitchFamily="65" charset="-120"/>
                <a:cs typeface="Arial" charset="0"/>
              </a:rPr>
              <a:t>這日，甚麼工都不可做；因為是贖罪日，要在耶和華─你們的</a:t>
            </a:r>
            <a:r>
              <a:rPr lang="zh-TW" altLang="en-US" sz="20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神面前贖罪。</a:t>
            </a:r>
            <a:r>
              <a:rPr lang="zh-TW" altLang="en-US" sz="1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當</a:t>
            </a:r>
            <a:r>
              <a:rPr lang="zh-TW" altLang="en-US" sz="3600" dirty="0">
                <a:solidFill>
                  <a:srgbClr val="FFFFFF"/>
                </a:solidFill>
                <a:latin typeface="DFKai-SB" pitchFamily="65" charset="-120"/>
                <a:ea typeface="DFKai-SB" pitchFamily="65" charset="-120"/>
                <a:cs typeface="Arial" charset="0"/>
              </a:rPr>
              <a:t>這日，凡不刻苦己心的，必從民中剪除</a:t>
            </a:r>
            <a:r>
              <a:rPr lang="zh-TW" altLang="en-US" sz="3600" dirty="0" smtClean="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利未</a:t>
            </a:r>
            <a:r>
              <a:rPr lang="zh-TW" altLang="en-US" sz="3600" dirty="0" smtClean="0">
                <a:solidFill>
                  <a:srgbClr val="FFFFFF"/>
                </a:solidFill>
                <a:latin typeface="DFKai-SB" pitchFamily="65" charset="-120"/>
                <a:ea typeface="DFKai-SB" pitchFamily="65" charset="-120"/>
                <a:cs typeface="Arial" charset="0"/>
              </a:rPr>
              <a:t>記 </a:t>
            </a:r>
            <a:r>
              <a:rPr lang="en-US" altLang="zh-TW" sz="2800" b="1" dirty="0" smtClean="0">
                <a:solidFill>
                  <a:srgbClr val="FFFFFF"/>
                </a:solidFill>
                <a:latin typeface="Maiandra GD" panose="020E0502030308020204" pitchFamily="34" charset="0"/>
                <a:ea typeface="DFKai-SB" pitchFamily="65" charset="-120"/>
                <a:cs typeface="Arial" charset="0"/>
              </a:rPr>
              <a:t>Leviticus 23:27-29</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5545498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612414"/>
            <a:ext cx="8902700" cy="410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a:solidFill>
                  <a:srgbClr val="FFFFFF"/>
                </a:solidFill>
                <a:latin typeface="Arial Narrow" panose="020B0606020202030204" pitchFamily="34" charset="0"/>
                <a:ea typeface="DFKai-SB" pitchFamily="65" charset="-120"/>
                <a:cs typeface="Arial" charset="0"/>
              </a:rPr>
              <a:t>The tenth day of this seventh month is the Day of Atonement. Hold a sacred assembly and deny yourselves</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and present a food offering to the Lord. </a:t>
            </a:r>
            <a:r>
              <a:rPr lang="en-US" altLang="zh-TW" b="1" i="1" dirty="0" smtClean="0">
                <a:solidFill>
                  <a:srgbClr val="FFFFFF"/>
                </a:solidFill>
                <a:latin typeface="Arial Narrow" panose="020B0606020202030204" pitchFamily="34" charset="0"/>
                <a:ea typeface="DFKai-SB" pitchFamily="65" charset="-120"/>
                <a:cs typeface="Arial" charset="0"/>
              </a:rPr>
              <a:t> Do </a:t>
            </a:r>
            <a:r>
              <a:rPr lang="en-US" altLang="zh-TW" b="1" i="1" dirty="0">
                <a:solidFill>
                  <a:srgbClr val="FFFFFF"/>
                </a:solidFill>
                <a:latin typeface="Arial Narrow" panose="020B0606020202030204" pitchFamily="34" charset="0"/>
                <a:ea typeface="DFKai-SB" pitchFamily="65" charset="-120"/>
                <a:cs typeface="Arial" charset="0"/>
              </a:rPr>
              <a:t>not do any work on that day, because it is the Day of Atonement, when atonement is made for you before the Lord your God. </a:t>
            </a:r>
            <a:r>
              <a:rPr lang="en-US" altLang="zh-TW" b="1" i="1" dirty="0" smtClean="0">
                <a:solidFill>
                  <a:srgbClr val="FFFFFF"/>
                </a:solidFill>
                <a:latin typeface="Arial Narrow" panose="020B0606020202030204" pitchFamily="34" charset="0"/>
                <a:ea typeface="DFKai-SB" pitchFamily="65" charset="-120"/>
                <a:cs typeface="Arial" charset="0"/>
              </a:rPr>
              <a:t>Those </a:t>
            </a:r>
            <a:r>
              <a:rPr lang="en-US" altLang="zh-TW" b="1" i="1" dirty="0">
                <a:solidFill>
                  <a:srgbClr val="FFFFFF"/>
                </a:solidFill>
                <a:latin typeface="Arial Narrow" panose="020B0606020202030204" pitchFamily="34" charset="0"/>
                <a:ea typeface="DFKai-SB" pitchFamily="65" charset="-120"/>
                <a:cs typeface="Arial" charset="0"/>
              </a:rPr>
              <a:t>who do not deny themselves on that day must be cut off from their people</a:t>
            </a:r>
            <a:r>
              <a:rPr lang="en-US" altLang="zh-TW" b="1" i="1" dirty="0" smtClean="0">
                <a:solidFill>
                  <a:srgbClr val="FFFFFF"/>
                </a:solidFill>
                <a:latin typeface="Arial Narrow" panose="020B0606020202030204" pitchFamily="34" charset="0"/>
                <a:ea typeface="DFKai-SB" pitchFamily="65" charset="-120"/>
                <a:cs typeface="Arial" charset="0"/>
              </a:rPr>
              <a:t>.</a:t>
            </a:r>
            <a:endParaRPr lang="en-US" altLang="zh-TW" b="1" i="1"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利未</a:t>
            </a:r>
            <a:r>
              <a:rPr lang="zh-TW" altLang="en-US" sz="3600" dirty="0" smtClean="0">
                <a:solidFill>
                  <a:srgbClr val="FFFFFF"/>
                </a:solidFill>
                <a:latin typeface="DFKai-SB" pitchFamily="65" charset="-120"/>
                <a:ea typeface="DFKai-SB" pitchFamily="65" charset="-120"/>
                <a:cs typeface="Arial" charset="0"/>
              </a:rPr>
              <a:t>記 </a:t>
            </a:r>
            <a:r>
              <a:rPr lang="en-US" altLang="zh-TW" sz="2800" b="1" dirty="0" smtClean="0">
                <a:solidFill>
                  <a:srgbClr val="FFFFFF"/>
                </a:solidFill>
                <a:latin typeface="Maiandra GD" panose="020E0502030308020204" pitchFamily="34" charset="0"/>
                <a:ea typeface="DFKai-SB" pitchFamily="65" charset="-120"/>
                <a:cs typeface="Arial" charset="0"/>
              </a:rPr>
              <a:t>Leviticus 23:27-29</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3504935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54000" y="1866414"/>
            <a:ext cx="8788400" cy="343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弟</a:t>
            </a:r>
            <a:r>
              <a:rPr lang="zh-TW" altLang="en-US" sz="3600" dirty="0">
                <a:solidFill>
                  <a:srgbClr val="FFFFFF"/>
                </a:solidFill>
                <a:latin typeface="DFKai-SB" pitchFamily="65" charset="-120"/>
                <a:ea typeface="DFKai-SB" pitchFamily="65" charset="-120"/>
                <a:cs typeface="Arial" charset="0"/>
              </a:rPr>
              <a:t>兄們，我不願意你們不知道這奧祕（恐怕你們自以為聰明），就是以色列人有幾分是硬心的，等到外邦人的數目添滿了， </a:t>
            </a:r>
            <a:r>
              <a:rPr lang="zh-TW" altLang="en-US" sz="3600" dirty="0" smtClean="0">
                <a:solidFill>
                  <a:srgbClr val="FFFFFF"/>
                </a:solidFill>
                <a:latin typeface="DFKai-SB" pitchFamily="65" charset="-120"/>
                <a:ea typeface="DFKai-SB" pitchFamily="65" charset="-120"/>
                <a:cs typeface="Arial" charset="0"/>
              </a:rPr>
              <a:t>於</a:t>
            </a:r>
            <a:r>
              <a:rPr lang="zh-TW" altLang="en-US" sz="3600" dirty="0">
                <a:solidFill>
                  <a:srgbClr val="FFFFFF"/>
                </a:solidFill>
                <a:latin typeface="DFKai-SB" pitchFamily="65" charset="-120"/>
                <a:ea typeface="DFKai-SB" pitchFamily="65" charset="-120"/>
                <a:cs typeface="Arial" charset="0"/>
              </a:rPr>
              <a:t>是以色列全家都要得救</a:t>
            </a:r>
            <a:r>
              <a:rPr lang="zh-TW" altLang="en-US" sz="3600" dirty="0" smtClean="0">
                <a:solidFill>
                  <a:srgbClr val="FFFFFF"/>
                </a:solidFill>
                <a:latin typeface="DFKai-SB" pitchFamily="65" charset="-120"/>
                <a:ea typeface="DFKai-SB" pitchFamily="65" charset="-120"/>
                <a:cs typeface="Arial" charset="0"/>
              </a:rPr>
              <a:t>。</a:t>
            </a:r>
            <a:r>
              <a:rPr lang="zh-TW" altLang="en-US" sz="24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如</a:t>
            </a:r>
            <a:r>
              <a:rPr lang="zh-TW" altLang="en-US" sz="3600" dirty="0">
                <a:solidFill>
                  <a:srgbClr val="FFFFFF"/>
                </a:solidFill>
                <a:latin typeface="DFKai-SB" pitchFamily="65" charset="-120"/>
                <a:ea typeface="DFKai-SB" pitchFamily="65" charset="-120"/>
                <a:cs typeface="Arial" charset="0"/>
              </a:rPr>
              <a:t>經上所記：必有一位救主從錫安出來，要消除雅各家的一切罪惡；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羅馬書 </a:t>
            </a:r>
            <a:r>
              <a:rPr lang="en-US" altLang="zh-TW" sz="2800" b="1" dirty="0">
                <a:solidFill>
                  <a:srgbClr val="FFFFFF"/>
                </a:solidFill>
                <a:latin typeface="Maiandra GD" panose="020E0502030308020204" pitchFamily="34" charset="0"/>
                <a:ea typeface="DFKai-SB" pitchFamily="65" charset="-120"/>
                <a:cs typeface="Arial" charset="0"/>
              </a:rPr>
              <a:t>Romans 11:25-26</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568344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383814"/>
            <a:ext cx="8788400" cy="410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a:solidFill>
                  <a:srgbClr val="FFFFFF"/>
                </a:solidFill>
                <a:latin typeface="Arial Narrow" panose="020B0606020202030204" pitchFamily="34" charset="0"/>
                <a:ea typeface="DFKai-SB" pitchFamily="65" charset="-120"/>
                <a:cs typeface="Arial" charset="0"/>
              </a:rPr>
              <a:t>I do not want you to be ignorant of this mystery, brothers and sisters, so that you may not be conceited: Israel has experienced a hardening in part until the full number of the Gentiles has come in, </a:t>
            </a:r>
            <a:r>
              <a:rPr lang="en-US" altLang="zh-TW" b="1" i="1" dirty="0" smtClean="0">
                <a:solidFill>
                  <a:srgbClr val="FFFFFF"/>
                </a:solidFill>
                <a:latin typeface="Arial Narrow" panose="020B0606020202030204" pitchFamily="34" charset="0"/>
                <a:ea typeface="DFKai-SB" pitchFamily="65" charset="-120"/>
                <a:cs typeface="Arial" charset="0"/>
              </a:rPr>
              <a:t>and </a:t>
            </a:r>
            <a:r>
              <a:rPr lang="en-US" altLang="zh-TW" b="1" i="1" dirty="0">
                <a:solidFill>
                  <a:srgbClr val="FFFFFF"/>
                </a:solidFill>
                <a:latin typeface="Arial Narrow" panose="020B0606020202030204" pitchFamily="34" charset="0"/>
                <a:ea typeface="DFKai-SB" pitchFamily="65" charset="-120"/>
                <a:cs typeface="Arial" charset="0"/>
              </a:rPr>
              <a:t>in this </a:t>
            </a:r>
            <a:r>
              <a:rPr lang="en-US" altLang="zh-TW" b="1" i="1" dirty="0" smtClean="0">
                <a:solidFill>
                  <a:srgbClr val="FFFFFF"/>
                </a:solidFill>
                <a:latin typeface="Arial Narrow" panose="020B0606020202030204" pitchFamily="34" charset="0"/>
                <a:ea typeface="DFKai-SB" pitchFamily="65" charset="-120"/>
                <a:cs typeface="Arial" charset="0"/>
              </a:rPr>
              <a:t>way </a:t>
            </a:r>
            <a:r>
              <a:rPr lang="en-US" altLang="zh-TW" b="1" i="1" dirty="0">
                <a:solidFill>
                  <a:srgbClr val="FFFFFF"/>
                </a:solidFill>
                <a:latin typeface="Arial Narrow" panose="020B0606020202030204" pitchFamily="34" charset="0"/>
                <a:ea typeface="DFKai-SB" pitchFamily="65" charset="-120"/>
                <a:cs typeface="Arial" charset="0"/>
              </a:rPr>
              <a:t>all Israel will be saved. </a:t>
            </a:r>
            <a:r>
              <a:rPr lang="en-US" altLang="zh-TW" b="1" i="1" dirty="0" smtClean="0">
                <a:solidFill>
                  <a:srgbClr val="FFFFFF"/>
                </a:solidFill>
                <a:latin typeface="Arial Narrow" panose="020B0606020202030204" pitchFamily="34" charset="0"/>
                <a:ea typeface="DFKai-SB" pitchFamily="65" charset="-120"/>
                <a:cs typeface="Arial" charset="0"/>
              </a:rPr>
              <a:t> As </a:t>
            </a:r>
            <a:r>
              <a:rPr lang="en-US" altLang="zh-TW" b="1" i="1" dirty="0">
                <a:solidFill>
                  <a:srgbClr val="FFFFFF"/>
                </a:solidFill>
                <a:latin typeface="Arial Narrow" panose="020B0606020202030204" pitchFamily="34" charset="0"/>
                <a:ea typeface="DFKai-SB" pitchFamily="65" charset="-120"/>
                <a:cs typeface="Arial" charset="0"/>
              </a:rPr>
              <a:t>it is written</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The deliverer will come from </a:t>
            </a:r>
            <a:r>
              <a:rPr lang="en-US" altLang="zh-TW" b="1" i="1" dirty="0" smtClean="0">
                <a:solidFill>
                  <a:srgbClr val="FFFFFF"/>
                </a:solidFill>
                <a:latin typeface="Arial Narrow" panose="020B0606020202030204" pitchFamily="34" charset="0"/>
                <a:ea typeface="DFKai-SB" pitchFamily="65" charset="-120"/>
                <a:cs typeface="Arial" charset="0"/>
              </a:rPr>
              <a:t>Zion; he </a:t>
            </a:r>
            <a:r>
              <a:rPr lang="en-US" altLang="zh-TW" b="1" i="1" dirty="0">
                <a:solidFill>
                  <a:srgbClr val="FFFFFF"/>
                </a:solidFill>
                <a:latin typeface="Arial Narrow" panose="020B0606020202030204" pitchFamily="34" charset="0"/>
                <a:ea typeface="DFKai-SB" pitchFamily="65" charset="-120"/>
                <a:cs typeface="Arial" charset="0"/>
              </a:rPr>
              <a:t>will turn godlessness away from Jacob.</a:t>
            </a: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smtClean="0">
                <a:solidFill>
                  <a:srgbClr val="FFFFFF"/>
                </a:solidFill>
                <a:latin typeface="DFKai-SB" pitchFamily="65" charset="-120"/>
                <a:ea typeface="DFKai-SB" pitchFamily="65" charset="-120"/>
                <a:cs typeface="Arial" charset="0"/>
              </a:rPr>
              <a:t>羅馬書 </a:t>
            </a:r>
            <a:r>
              <a:rPr lang="en-US" altLang="zh-TW" sz="2800" b="1" dirty="0" smtClean="0">
                <a:solidFill>
                  <a:srgbClr val="FFFFFF"/>
                </a:solidFill>
                <a:latin typeface="Maiandra GD" panose="020E0502030308020204" pitchFamily="34" charset="0"/>
                <a:ea typeface="DFKai-SB" pitchFamily="65" charset="-120"/>
                <a:cs typeface="Arial" charset="0"/>
              </a:rPr>
              <a:t>Romans 11:25-26</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2201258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96900" y="4292600"/>
            <a:ext cx="4457700" cy="1446550"/>
          </a:xfrm>
          <a:prstGeom prst="rect">
            <a:avLst/>
          </a:prstGeom>
          <a:noFill/>
        </p:spPr>
        <p:txBody>
          <a:bodyPr wrap="square" rtlCol="0">
            <a:spAutoFit/>
          </a:bodyPr>
          <a:lstStyle/>
          <a:p>
            <a:pPr algn="ctr"/>
            <a:r>
              <a:rPr lang="zh-TW" altLang="en-US" sz="8800" b="1" dirty="0" smtClean="0">
                <a:solidFill>
                  <a:srgbClr val="000000"/>
                </a:solidFill>
                <a:latin typeface="DFKai-SB" panose="03000509000000000000" pitchFamily="65" charset="-120"/>
                <a:ea typeface="DFKai-SB" panose="03000509000000000000" pitchFamily="65" charset="-120"/>
              </a:rPr>
              <a:t>吹角節</a:t>
            </a:r>
            <a:endParaRPr lang="zh-TW" altLang="en-US" sz="8800" b="1" dirty="0">
              <a:solidFill>
                <a:srgbClr val="000000"/>
              </a:solidFill>
              <a:latin typeface="DFKai-SB" panose="03000509000000000000" pitchFamily="65" charset="-120"/>
              <a:ea typeface="DFKai-SB" panose="03000509000000000000" pitchFamily="65" charset="-12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944" y="204940"/>
            <a:ext cx="7390195" cy="5534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09600" y="5764549"/>
            <a:ext cx="8458200" cy="1015663"/>
          </a:xfrm>
          <a:prstGeom prst="rect">
            <a:avLst/>
          </a:prstGeom>
          <a:noFill/>
        </p:spPr>
        <p:txBody>
          <a:bodyPr wrap="square" rtlCol="0">
            <a:spAutoFit/>
          </a:bodyPr>
          <a:lstStyle/>
          <a:p>
            <a:r>
              <a:rPr lang="en-US" altLang="zh-TW" sz="4000" b="1" dirty="0" smtClean="0">
                <a:solidFill>
                  <a:schemeClr val="bg1"/>
                </a:solidFill>
                <a:latin typeface="Maiandra GD" panose="020E0502030308020204" pitchFamily="34" charset="0"/>
              </a:rPr>
              <a:t>The Feast of Tabernacles  </a:t>
            </a:r>
            <a:r>
              <a:rPr lang="zh-TW" altLang="en-US" sz="6000" dirty="0" smtClean="0">
                <a:solidFill>
                  <a:schemeClr val="bg1"/>
                </a:solidFill>
                <a:latin typeface="DFKai-SB" panose="03000509000000000000" pitchFamily="65" charset="-120"/>
                <a:ea typeface="DFKai-SB" panose="03000509000000000000" pitchFamily="65" charset="-120"/>
              </a:rPr>
              <a:t>住棚節</a:t>
            </a:r>
            <a:r>
              <a:rPr lang="en-US" altLang="zh-TW" sz="6000" dirty="0" smtClean="0">
                <a:solidFill>
                  <a:schemeClr val="bg1"/>
                </a:solidFill>
                <a:latin typeface="DFKai-SB" panose="03000509000000000000" pitchFamily="65" charset="-120"/>
                <a:ea typeface="DFKai-SB" panose="03000509000000000000" pitchFamily="65" charset="-120"/>
              </a:rPr>
              <a:t>  </a:t>
            </a:r>
            <a:endParaRPr lang="zh-TW" altLang="en-US" sz="6000"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6789668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687879"/>
            <a:ext cx="8788400" cy="343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曉諭以色列人說：這七月十五日是住棚節，要在耶和華面前守這節七日。</a:t>
            </a:r>
            <a:r>
              <a:rPr lang="zh-TW" altLang="en-US" sz="28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第</a:t>
            </a:r>
            <a:r>
              <a:rPr lang="zh-TW" altLang="en-US" sz="3600" dirty="0">
                <a:solidFill>
                  <a:srgbClr val="FFFFFF"/>
                </a:solidFill>
                <a:latin typeface="DFKai-SB" pitchFamily="65" charset="-120"/>
                <a:ea typeface="DFKai-SB" pitchFamily="65" charset="-120"/>
                <a:cs typeface="Arial" charset="0"/>
              </a:rPr>
              <a:t>一日當有聖會，甚麼勞碌的工都不可做</a:t>
            </a:r>
            <a:r>
              <a:rPr lang="zh-TW" altLang="en-US" sz="3600" dirty="0" smtClean="0">
                <a:solidFill>
                  <a:srgbClr val="FFFFFF"/>
                </a:solidFill>
                <a:latin typeface="DFKai-SB" pitchFamily="65" charset="-120"/>
                <a:ea typeface="DFKai-SB" pitchFamily="65" charset="-120"/>
                <a:cs typeface="Arial" charset="0"/>
              </a:rPr>
              <a:t>。</a:t>
            </a:r>
            <a:r>
              <a:rPr lang="zh-TW" altLang="en-US" sz="28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七</a:t>
            </a:r>
            <a:r>
              <a:rPr lang="zh-TW" altLang="en-US" sz="3600" dirty="0">
                <a:solidFill>
                  <a:srgbClr val="FFFFFF"/>
                </a:solidFill>
                <a:latin typeface="DFKai-SB" pitchFamily="65" charset="-120"/>
                <a:ea typeface="DFKai-SB" pitchFamily="65" charset="-120"/>
                <a:cs typeface="Arial" charset="0"/>
              </a:rPr>
              <a:t>日內要將火祭獻給耶和華。第八日當守聖會，要將火祭獻給耶和華</a:t>
            </a:r>
            <a:r>
              <a:rPr lang="zh-TW" altLang="en-US" sz="3600" dirty="0" smtClean="0">
                <a:solidFill>
                  <a:srgbClr val="FFFFFF"/>
                </a:solidFill>
                <a:latin typeface="DFKai-SB" pitchFamily="65" charset="-120"/>
                <a:ea typeface="DFKai-SB" pitchFamily="65" charset="-120"/>
                <a:cs typeface="Arial" charset="0"/>
              </a:rPr>
              <a:t>。</a:t>
            </a:r>
            <a:r>
              <a:rPr lang="zh-TW" altLang="en-US" sz="16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這</a:t>
            </a:r>
            <a:r>
              <a:rPr lang="zh-TW" altLang="en-US" sz="3600" dirty="0">
                <a:solidFill>
                  <a:srgbClr val="FFFFFF"/>
                </a:solidFill>
                <a:latin typeface="DFKai-SB" pitchFamily="65" charset="-120"/>
                <a:ea typeface="DFKai-SB" pitchFamily="65" charset="-120"/>
                <a:cs typeface="Arial" charset="0"/>
              </a:rPr>
              <a:t>是嚴肅會，甚麼勞碌的工都不可做</a:t>
            </a:r>
            <a:r>
              <a:rPr lang="zh-TW" altLang="en-US" sz="3600" dirty="0" smtClean="0">
                <a:solidFill>
                  <a:srgbClr val="FFFFFF"/>
                </a:solidFill>
                <a:latin typeface="DFKai-SB" pitchFamily="65" charset="-120"/>
                <a:ea typeface="DFKai-SB" pitchFamily="65" charset="-120"/>
                <a:cs typeface="Arial" charset="0"/>
              </a:rPr>
              <a:t>。</a:t>
            </a:r>
            <a:r>
              <a:rPr lang="en-US" altLang="zh-TW" sz="3600" dirty="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利未記 </a:t>
            </a:r>
            <a:r>
              <a:rPr lang="en-US" altLang="zh-TW" sz="2800" b="1" dirty="0" smtClean="0">
                <a:solidFill>
                  <a:srgbClr val="FFFFFF"/>
                </a:solidFill>
                <a:latin typeface="Maiandra GD" panose="020E0502030308020204" pitchFamily="34" charset="0"/>
                <a:ea typeface="DFKai-SB" pitchFamily="65" charset="-120"/>
                <a:cs typeface="Arial" charset="0"/>
              </a:rPr>
              <a:t>Lev. 23:34-36</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5046681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267430"/>
            <a:ext cx="8788400" cy="410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smtClean="0">
                <a:solidFill>
                  <a:srgbClr val="FFFFFF"/>
                </a:solidFill>
                <a:latin typeface="Arial Narrow" panose="020B0606020202030204" pitchFamily="34" charset="0"/>
                <a:ea typeface="DFKai-SB" pitchFamily="65" charset="-120"/>
                <a:cs typeface="Arial" charset="0"/>
              </a:rPr>
              <a:t>‘</a:t>
            </a:r>
            <a:r>
              <a:rPr lang="en-US" altLang="zh-TW" b="1" i="1" dirty="0">
                <a:solidFill>
                  <a:srgbClr val="FFFFFF"/>
                </a:solidFill>
                <a:latin typeface="Arial Narrow" panose="020B0606020202030204" pitchFamily="34" charset="0"/>
                <a:ea typeface="DFKai-SB" pitchFamily="65" charset="-120"/>
                <a:cs typeface="Arial" charset="0"/>
              </a:rPr>
              <a:t>On the fifteenth day of the seventh month the Lord’s Festival of Tabernacles begins, and it lasts for seven days. </a:t>
            </a:r>
            <a:r>
              <a:rPr lang="en-US" altLang="zh-TW" b="1" i="1" dirty="0" smtClean="0">
                <a:solidFill>
                  <a:srgbClr val="FFFFFF"/>
                </a:solidFill>
                <a:latin typeface="Arial Narrow" panose="020B0606020202030204" pitchFamily="34" charset="0"/>
                <a:ea typeface="DFKai-SB" pitchFamily="65" charset="-120"/>
                <a:cs typeface="Arial" charset="0"/>
              </a:rPr>
              <a:t>The </a:t>
            </a:r>
            <a:r>
              <a:rPr lang="en-US" altLang="zh-TW" b="1" i="1" dirty="0">
                <a:solidFill>
                  <a:srgbClr val="FFFFFF"/>
                </a:solidFill>
                <a:latin typeface="Arial Narrow" panose="020B0606020202030204" pitchFamily="34" charset="0"/>
                <a:ea typeface="DFKai-SB" pitchFamily="65" charset="-120"/>
                <a:cs typeface="Arial" charset="0"/>
              </a:rPr>
              <a:t>first day is a sacred assembly; do no regular work</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For seven days present food offerings to the Lord, and on the eighth day hold a sacred assembly and present a food offering to the Lord. It is the closing special assembly; do no regular work</a:t>
            </a:r>
            <a:r>
              <a:rPr lang="en-US" altLang="zh-TW" b="1" i="1" dirty="0" smtClean="0">
                <a:solidFill>
                  <a:srgbClr val="FFFFFF"/>
                </a:solidFill>
                <a:latin typeface="Arial Narrow" panose="020B0606020202030204" pitchFamily="34" charset="0"/>
                <a:ea typeface="DFKai-SB" pitchFamily="65" charset="-120"/>
                <a:cs typeface="Arial" charset="0"/>
              </a:rPr>
              <a:t>.</a:t>
            </a:r>
            <a:endParaRPr lang="en-US" altLang="zh-TW" sz="10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利未記 </a:t>
            </a:r>
            <a:r>
              <a:rPr lang="en-US" altLang="zh-TW" sz="2800" b="1" dirty="0" smtClean="0">
                <a:solidFill>
                  <a:srgbClr val="FFFFFF"/>
                </a:solidFill>
                <a:latin typeface="Maiandra GD" panose="020E0502030308020204" pitchFamily="34" charset="0"/>
                <a:ea typeface="DFKai-SB" pitchFamily="65" charset="-120"/>
                <a:cs typeface="Arial" charset="0"/>
              </a:rPr>
              <a:t>Lev. 23:34-36</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3799949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687879"/>
            <a:ext cx="8788400" cy="343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「你們收藏了地的出產，就從七月十五日起，要守耶和華的節七日</a:t>
            </a:r>
            <a:r>
              <a:rPr lang="zh-TW" altLang="en-US" sz="3600" dirty="0" smtClean="0">
                <a:solidFill>
                  <a:srgbClr val="FFFFFF"/>
                </a:solidFill>
                <a:latin typeface="DFKai-SB" pitchFamily="65" charset="-120"/>
                <a:ea typeface="DFKai-SB" pitchFamily="65" charset="-120"/>
                <a:cs typeface="Arial" charset="0"/>
              </a:rPr>
              <a:t>。 第</a:t>
            </a:r>
            <a:r>
              <a:rPr lang="zh-TW" altLang="en-US" sz="3600" dirty="0">
                <a:solidFill>
                  <a:srgbClr val="FFFFFF"/>
                </a:solidFill>
                <a:latin typeface="DFKai-SB" pitchFamily="65" charset="-120"/>
                <a:ea typeface="DFKai-SB" pitchFamily="65" charset="-120"/>
                <a:cs typeface="Arial" charset="0"/>
              </a:rPr>
              <a:t>一日為聖安息；第八日也為聖安息。 </a:t>
            </a:r>
            <a:r>
              <a:rPr lang="zh-TW" altLang="en-US" sz="3600" dirty="0" smtClean="0">
                <a:solidFill>
                  <a:srgbClr val="FFFFFF"/>
                </a:solidFill>
                <a:latin typeface="DFKai-SB" pitchFamily="65" charset="-120"/>
                <a:ea typeface="DFKai-SB" pitchFamily="65" charset="-120"/>
                <a:cs typeface="Arial" charset="0"/>
              </a:rPr>
              <a:t>第</a:t>
            </a:r>
            <a:r>
              <a:rPr lang="zh-TW" altLang="en-US" sz="3600" dirty="0">
                <a:solidFill>
                  <a:srgbClr val="FFFFFF"/>
                </a:solidFill>
                <a:latin typeface="DFKai-SB" pitchFamily="65" charset="-120"/>
                <a:ea typeface="DFKai-SB" pitchFamily="65" charset="-120"/>
                <a:cs typeface="Arial" charset="0"/>
              </a:rPr>
              <a:t>一日要拿美好樹上的果子和棕樹上的枝子，與茂密樹的枝條並河旁的柳枝，在耶和華─你們的　神面前歡樂七</a:t>
            </a:r>
            <a:r>
              <a:rPr lang="zh-TW" altLang="en-US" sz="3600" dirty="0" smtClean="0">
                <a:solidFill>
                  <a:srgbClr val="FFFFFF"/>
                </a:solidFill>
                <a:latin typeface="DFKai-SB" pitchFamily="65" charset="-120"/>
                <a:ea typeface="DFKai-SB" pitchFamily="65" charset="-120"/>
                <a:cs typeface="Arial" charset="0"/>
              </a:rPr>
              <a:t>日。</a:t>
            </a:r>
            <a:r>
              <a:rPr lang="en-US" altLang="zh-TW" sz="3600" dirty="0" smtClean="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利未記 </a:t>
            </a:r>
            <a:r>
              <a:rPr lang="en-US" altLang="zh-TW" sz="2800" b="1" dirty="0" smtClean="0">
                <a:solidFill>
                  <a:srgbClr val="FFFFFF"/>
                </a:solidFill>
                <a:latin typeface="Maiandra GD" panose="020E0502030308020204" pitchFamily="34" charset="0"/>
                <a:ea typeface="DFKai-SB" pitchFamily="65" charset="-120"/>
                <a:cs typeface="Arial" charset="0"/>
              </a:rPr>
              <a:t>Lev. 23:39-40</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1453400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267430"/>
            <a:ext cx="8788400" cy="460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a:solidFill>
                  <a:srgbClr val="FFFFFF"/>
                </a:solidFill>
                <a:latin typeface="Arial Narrow" panose="020B0606020202030204" pitchFamily="34" charset="0"/>
                <a:ea typeface="DFKai-SB" pitchFamily="65" charset="-120"/>
                <a:cs typeface="Arial" charset="0"/>
              </a:rPr>
              <a:t>‘So beginning with the fifteenth day of the seventh month, after you have gathered the crops of the land, celebrate the festival to the Lord for seven days; the first day is a day of </a:t>
            </a:r>
            <a:r>
              <a:rPr lang="en-US" altLang="zh-TW" b="1" i="1" dirty="0" err="1">
                <a:solidFill>
                  <a:srgbClr val="FFFFFF"/>
                </a:solidFill>
                <a:latin typeface="Arial Narrow" panose="020B0606020202030204" pitchFamily="34" charset="0"/>
                <a:ea typeface="DFKai-SB" pitchFamily="65" charset="-120"/>
                <a:cs typeface="Arial" charset="0"/>
              </a:rPr>
              <a:t>sabbath</a:t>
            </a:r>
            <a:r>
              <a:rPr lang="en-US" altLang="zh-TW" b="1" i="1" dirty="0">
                <a:solidFill>
                  <a:srgbClr val="FFFFFF"/>
                </a:solidFill>
                <a:latin typeface="Arial Narrow" panose="020B0606020202030204" pitchFamily="34" charset="0"/>
                <a:ea typeface="DFKai-SB" pitchFamily="65" charset="-120"/>
                <a:cs typeface="Arial" charset="0"/>
              </a:rPr>
              <a:t> rest, and the eighth day also is a day of </a:t>
            </a:r>
            <a:r>
              <a:rPr lang="en-US" altLang="zh-TW" b="1" i="1" dirty="0" err="1">
                <a:solidFill>
                  <a:srgbClr val="FFFFFF"/>
                </a:solidFill>
                <a:latin typeface="Arial Narrow" panose="020B0606020202030204" pitchFamily="34" charset="0"/>
                <a:ea typeface="DFKai-SB" pitchFamily="65" charset="-120"/>
                <a:cs typeface="Arial" charset="0"/>
              </a:rPr>
              <a:t>sabbath</a:t>
            </a:r>
            <a:r>
              <a:rPr lang="en-US" altLang="zh-TW" b="1" i="1" dirty="0">
                <a:solidFill>
                  <a:srgbClr val="FFFFFF"/>
                </a:solidFill>
                <a:latin typeface="Arial Narrow" panose="020B0606020202030204" pitchFamily="34" charset="0"/>
                <a:ea typeface="DFKai-SB" pitchFamily="65" charset="-120"/>
                <a:cs typeface="Arial" charset="0"/>
              </a:rPr>
              <a:t> rest. </a:t>
            </a:r>
            <a:r>
              <a:rPr lang="en-US" altLang="zh-TW" b="1" i="1" dirty="0" smtClean="0">
                <a:solidFill>
                  <a:srgbClr val="FFFFFF"/>
                </a:solidFill>
                <a:latin typeface="Arial Narrow" panose="020B0606020202030204" pitchFamily="34" charset="0"/>
                <a:ea typeface="DFKai-SB" pitchFamily="65" charset="-120"/>
                <a:cs typeface="Arial" charset="0"/>
              </a:rPr>
              <a:t>On </a:t>
            </a:r>
            <a:r>
              <a:rPr lang="en-US" altLang="zh-TW" b="1" i="1" dirty="0">
                <a:solidFill>
                  <a:srgbClr val="FFFFFF"/>
                </a:solidFill>
                <a:latin typeface="Arial Narrow" panose="020B0606020202030204" pitchFamily="34" charset="0"/>
                <a:ea typeface="DFKai-SB" pitchFamily="65" charset="-120"/>
                <a:cs typeface="Arial" charset="0"/>
              </a:rPr>
              <a:t>the first day you are to take branches from luxuriant trees—from palms, willows and other leafy trees—and rejoice before the Lord your God for seven days.</a:t>
            </a: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利未記 </a:t>
            </a:r>
            <a:r>
              <a:rPr lang="en-US" altLang="zh-TW" sz="2800" b="1" dirty="0" smtClean="0">
                <a:solidFill>
                  <a:srgbClr val="FFFFFF"/>
                </a:solidFill>
                <a:latin typeface="Maiandra GD" panose="020E0502030308020204" pitchFamily="34" charset="0"/>
                <a:ea typeface="DFKai-SB" pitchFamily="65" charset="-120"/>
                <a:cs typeface="Arial" charset="0"/>
              </a:rPr>
              <a:t>Lev. 23:39-40</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32660403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1203930"/>
            <a:ext cx="8788400" cy="343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每</a:t>
            </a:r>
            <a:r>
              <a:rPr lang="zh-TW" altLang="en-US" sz="3600" dirty="0">
                <a:solidFill>
                  <a:srgbClr val="FFFFFF"/>
                </a:solidFill>
                <a:latin typeface="DFKai-SB" pitchFamily="65" charset="-120"/>
                <a:ea typeface="DFKai-SB" pitchFamily="65" charset="-120"/>
                <a:cs typeface="Arial" charset="0"/>
              </a:rPr>
              <a:t>年七月間，要向耶和華守這節七日</a:t>
            </a:r>
            <a:r>
              <a:rPr lang="zh-TW" altLang="en-US" sz="3600" dirty="0" smtClean="0">
                <a:solidFill>
                  <a:srgbClr val="FFFFFF"/>
                </a:solidFill>
                <a:latin typeface="DFKai-SB" pitchFamily="65" charset="-120"/>
                <a:ea typeface="DFKai-SB" pitchFamily="65" charset="-120"/>
                <a:cs typeface="Arial" charset="0"/>
              </a:rPr>
              <a:t>。</a:t>
            </a:r>
            <a:r>
              <a:rPr lang="zh-TW" altLang="en-US" sz="18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這</a:t>
            </a:r>
            <a:r>
              <a:rPr lang="zh-TW" altLang="en-US" sz="3600" dirty="0">
                <a:solidFill>
                  <a:srgbClr val="FFFFFF"/>
                </a:solidFill>
                <a:latin typeface="DFKai-SB" pitchFamily="65" charset="-120"/>
                <a:ea typeface="DFKai-SB" pitchFamily="65" charset="-120"/>
                <a:cs typeface="Arial" charset="0"/>
              </a:rPr>
              <a:t>為你們世世代代永遠的定例</a:t>
            </a:r>
            <a:r>
              <a:rPr lang="zh-TW" altLang="en-US" sz="3600" dirty="0" smtClean="0">
                <a:solidFill>
                  <a:srgbClr val="FFFFFF"/>
                </a:solidFill>
                <a:latin typeface="DFKai-SB" pitchFamily="65" charset="-120"/>
                <a:ea typeface="DFKai-SB" pitchFamily="65" charset="-120"/>
                <a:cs typeface="Arial" charset="0"/>
              </a:rPr>
              <a:t>。</a:t>
            </a:r>
            <a:r>
              <a:rPr lang="zh-TW" altLang="en-US" sz="24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們要住在棚裡七日；凡以色列家的人都要住在棚裡， </a:t>
            </a:r>
            <a:r>
              <a:rPr lang="zh-TW" altLang="en-US" sz="3600" dirty="0" smtClean="0">
                <a:solidFill>
                  <a:srgbClr val="FFFFFF"/>
                </a:solidFill>
                <a:latin typeface="DFKai-SB" pitchFamily="65" charset="-120"/>
                <a:ea typeface="DFKai-SB" pitchFamily="65" charset="-120"/>
                <a:cs typeface="Arial" charset="0"/>
              </a:rPr>
              <a:t>好</a:t>
            </a:r>
            <a:r>
              <a:rPr lang="zh-TW" altLang="en-US" sz="3600" dirty="0">
                <a:solidFill>
                  <a:srgbClr val="FFFFFF"/>
                </a:solidFill>
                <a:latin typeface="DFKai-SB" pitchFamily="65" charset="-120"/>
                <a:ea typeface="DFKai-SB" pitchFamily="65" charset="-120"/>
                <a:cs typeface="Arial" charset="0"/>
              </a:rPr>
              <a:t>叫你們世世代代知道，我領以色列人出埃及地的時候曾使他們住在棚裡</a:t>
            </a:r>
            <a:r>
              <a:rPr lang="zh-TW" altLang="en-US" sz="3600" dirty="0" smtClean="0">
                <a:solidFill>
                  <a:srgbClr val="FFFFFF"/>
                </a:solidFill>
                <a:latin typeface="DFKai-SB" pitchFamily="65" charset="-120"/>
                <a:ea typeface="DFKai-SB" pitchFamily="65" charset="-120"/>
                <a:cs typeface="Arial" charset="0"/>
              </a:rPr>
              <a:t>。</a:t>
            </a:r>
            <a:r>
              <a:rPr lang="zh-TW" altLang="en-US" sz="20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是耶和華─你們的</a:t>
            </a:r>
            <a:r>
              <a:rPr lang="zh-TW" altLang="en-US" sz="2400" dirty="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神。</a:t>
            </a:r>
            <a:r>
              <a:rPr lang="en-US" altLang="zh-TW" sz="3600" dirty="0" smtClean="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利未記 </a:t>
            </a:r>
            <a:r>
              <a:rPr lang="en-US" altLang="zh-TW" sz="2800" b="1" dirty="0" smtClean="0">
                <a:solidFill>
                  <a:srgbClr val="FFFFFF"/>
                </a:solidFill>
                <a:latin typeface="Maiandra GD" panose="020E0502030308020204" pitchFamily="34" charset="0"/>
                <a:ea typeface="DFKai-SB" pitchFamily="65" charset="-120"/>
                <a:cs typeface="Arial" charset="0"/>
              </a:rPr>
              <a:t>Lev. 23:41-43</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3954853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400" y="835630"/>
            <a:ext cx="8788400" cy="460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a:solidFill>
                  <a:srgbClr val="FFFFFF"/>
                </a:solidFill>
                <a:latin typeface="Arial Narrow" panose="020B0606020202030204" pitchFamily="34" charset="0"/>
                <a:ea typeface="DFKai-SB" pitchFamily="65" charset="-120"/>
                <a:cs typeface="Arial" charset="0"/>
              </a:rPr>
              <a:t>Celebrate this as a festival to the Lord for seven days each year. This is to be a lasting ordinance for the generations to come; celebrate it in the seventh month. </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Live in temporary shelters for seven days: </a:t>
            </a:r>
            <a:r>
              <a:rPr lang="en-US" altLang="zh-TW" b="1" i="1" dirty="0" smtClean="0">
                <a:solidFill>
                  <a:srgbClr val="FFFFFF"/>
                </a:solidFill>
                <a:latin typeface="Arial Narrow" panose="020B0606020202030204" pitchFamily="34" charset="0"/>
                <a:ea typeface="DFKai-SB" pitchFamily="65" charset="-120"/>
                <a:cs typeface="Arial" charset="0"/>
              </a:rPr>
              <a:t>  All </a:t>
            </a:r>
            <a:r>
              <a:rPr lang="en-US" altLang="zh-TW" b="1" i="1" dirty="0">
                <a:solidFill>
                  <a:srgbClr val="FFFFFF"/>
                </a:solidFill>
                <a:latin typeface="Arial Narrow" panose="020B0606020202030204" pitchFamily="34" charset="0"/>
                <a:ea typeface="DFKai-SB" pitchFamily="65" charset="-120"/>
                <a:cs typeface="Arial" charset="0"/>
              </a:rPr>
              <a:t>native-born Israelites are to live in such shelters </a:t>
            </a:r>
            <a:r>
              <a:rPr lang="en-US" altLang="zh-TW" b="1" i="1" dirty="0" smtClean="0">
                <a:solidFill>
                  <a:srgbClr val="FFFFFF"/>
                </a:solidFill>
                <a:latin typeface="Arial Narrow" panose="020B0606020202030204" pitchFamily="34" charset="0"/>
                <a:ea typeface="DFKai-SB" pitchFamily="65" charset="-120"/>
                <a:cs typeface="Arial" charset="0"/>
              </a:rPr>
              <a:t>so </a:t>
            </a:r>
            <a:r>
              <a:rPr lang="en-US" altLang="zh-TW" b="1" i="1" dirty="0">
                <a:solidFill>
                  <a:srgbClr val="FFFFFF"/>
                </a:solidFill>
                <a:latin typeface="Arial Narrow" panose="020B0606020202030204" pitchFamily="34" charset="0"/>
                <a:ea typeface="DFKai-SB" pitchFamily="65" charset="-120"/>
                <a:cs typeface="Arial" charset="0"/>
              </a:rPr>
              <a:t>your descendants will know that I had the Israelites live in temporary shelters when I brought them out of Egypt. I am the Lord your God</a:t>
            </a:r>
            <a:r>
              <a:rPr lang="en-US" altLang="zh-TW" b="1" i="1" dirty="0" smtClean="0">
                <a:solidFill>
                  <a:srgbClr val="FFFFFF"/>
                </a:solidFill>
                <a:latin typeface="Arial Narrow" panose="020B0606020202030204" pitchFamily="34" charset="0"/>
                <a:ea typeface="DFKai-SB" pitchFamily="65" charset="-120"/>
                <a:cs typeface="Arial" charset="0"/>
              </a:rPr>
              <a:t>.’</a:t>
            </a: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利未記 </a:t>
            </a:r>
            <a:r>
              <a:rPr lang="en-US" altLang="zh-TW" sz="2800" b="1" dirty="0" smtClean="0">
                <a:solidFill>
                  <a:srgbClr val="FFFFFF"/>
                </a:solidFill>
                <a:latin typeface="Maiandra GD" panose="020E0502030308020204" pitchFamily="34" charset="0"/>
                <a:ea typeface="DFKai-SB" pitchFamily="65" charset="-120"/>
                <a:cs typeface="Arial" charset="0"/>
              </a:rPr>
              <a:t>Lev. 23:41-43</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0092624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54000" y="850414"/>
            <a:ext cx="8636000" cy="523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TW" sz="9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我聽見有大聲音從寶座出來說：「看哪，　神的帳幕在人間</a:t>
            </a:r>
            <a:r>
              <a:rPr lang="zh-TW" altLang="en-US" sz="3600" dirty="0" smtClean="0">
                <a:solidFill>
                  <a:srgbClr val="FFFFFF"/>
                </a:solidFill>
                <a:latin typeface="DFKai-SB" pitchFamily="65" charset="-120"/>
                <a:ea typeface="DFKai-SB" pitchFamily="65" charset="-120"/>
                <a:cs typeface="Arial" charset="0"/>
              </a:rPr>
              <a:t>。 他</a:t>
            </a:r>
            <a:r>
              <a:rPr lang="zh-TW" altLang="en-US" sz="3600" dirty="0">
                <a:solidFill>
                  <a:srgbClr val="FFFFFF"/>
                </a:solidFill>
                <a:latin typeface="DFKai-SB" pitchFamily="65" charset="-120"/>
                <a:ea typeface="DFKai-SB" pitchFamily="65" charset="-120"/>
                <a:cs typeface="Arial" charset="0"/>
              </a:rPr>
              <a:t>要與人同住，他們要作他的子民。</a:t>
            </a:r>
            <a:r>
              <a:rPr lang="zh-TW" altLang="en-US" sz="24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神要親自與他們同在，作他們的　神</a:t>
            </a:r>
            <a:r>
              <a:rPr lang="zh-TW" altLang="en-US" sz="3600" dirty="0" smtClean="0">
                <a:solidFill>
                  <a:srgbClr val="FFFFFF"/>
                </a:solidFill>
                <a:latin typeface="DFKai-SB" pitchFamily="65" charset="-120"/>
                <a:ea typeface="DFKai-SB" pitchFamily="65" charset="-120"/>
                <a:cs typeface="Arial" charset="0"/>
              </a:rPr>
              <a:t>。</a:t>
            </a:r>
            <a:r>
              <a:rPr lang="zh-TW" altLang="en-US" sz="24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神要擦去他們一切的眼淚；不再有死亡，也不再有悲哀、哭號、疼痛，因為以前的事都過去了。」 </a:t>
            </a:r>
            <a:r>
              <a:rPr lang="zh-TW" altLang="en-US" sz="3600" dirty="0" smtClean="0">
                <a:solidFill>
                  <a:srgbClr val="FFFFFF"/>
                </a:solidFill>
                <a:latin typeface="DFKai-SB" pitchFamily="65" charset="-120"/>
                <a:ea typeface="DFKai-SB" pitchFamily="65" charset="-120"/>
                <a:cs typeface="Arial" charset="0"/>
              </a:rPr>
              <a:t>坐</a:t>
            </a:r>
            <a:r>
              <a:rPr lang="zh-TW" altLang="en-US" sz="3600" dirty="0">
                <a:solidFill>
                  <a:srgbClr val="FFFFFF"/>
                </a:solidFill>
                <a:latin typeface="DFKai-SB" pitchFamily="65" charset="-120"/>
                <a:ea typeface="DFKai-SB" pitchFamily="65" charset="-120"/>
                <a:cs typeface="Arial" charset="0"/>
              </a:rPr>
              <a:t>寶座的說：「看哪，我將一切都更新了！」又說：「你要寫上；因這些話是可信的，是真實的</a:t>
            </a:r>
            <a:r>
              <a:rPr lang="zh-TW" altLang="en-US" sz="3600" dirty="0" smtClean="0">
                <a:solidFill>
                  <a:srgbClr val="FFFFFF"/>
                </a:solidFill>
                <a:latin typeface="DFKai-SB" pitchFamily="65" charset="-120"/>
                <a:ea typeface="DFKai-SB" pitchFamily="65" charset="-120"/>
                <a:cs typeface="Arial" charset="0"/>
              </a:rPr>
              <a:t>。」</a:t>
            </a:r>
            <a:r>
              <a:rPr lang="en-US" altLang="zh-TW" sz="3600" dirty="0" smtClean="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啟示</a:t>
            </a:r>
            <a:r>
              <a:rPr lang="zh-TW" altLang="en-US" sz="3600" dirty="0" smtClean="0">
                <a:solidFill>
                  <a:srgbClr val="FFFFFF"/>
                </a:solidFill>
                <a:latin typeface="DFKai-SB" pitchFamily="65" charset="-120"/>
                <a:ea typeface="DFKai-SB" pitchFamily="65" charset="-120"/>
                <a:cs typeface="Arial" charset="0"/>
              </a:rPr>
              <a:t>錄 </a:t>
            </a:r>
            <a:r>
              <a:rPr lang="en-US" altLang="zh-TW" sz="2800" b="1" dirty="0" smtClean="0">
                <a:solidFill>
                  <a:srgbClr val="FFFFFF"/>
                </a:solidFill>
                <a:latin typeface="Maiandra GD" panose="020E0502030308020204" pitchFamily="34" charset="0"/>
                <a:ea typeface="DFKai-SB" pitchFamily="65" charset="-120"/>
                <a:cs typeface="Arial" charset="0"/>
              </a:rPr>
              <a:t>Revelation 21:3-5</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4312658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79400" y="609113"/>
            <a:ext cx="8775700" cy="55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b="1" i="1" dirty="0">
                <a:solidFill>
                  <a:srgbClr val="FFFFFF"/>
                </a:solidFill>
                <a:latin typeface="Arial Narrow" panose="020B0606020202030204" pitchFamily="34" charset="0"/>
                <a:ea typeface="DFKai-SB" pitchFamily="65" charset="-120"/>
                <a:cs typeface="Arial" charset="0"/>
              </a:rPr>
              <a:t>And I heard a loud voice from the throne saying, “Look! God’s dwelling place is now among the people, and he will dwell with them. They will be his people, and God himself will be with them and be their God. </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‘He will wipe every tear from their eyes. There will be no more death</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or mourning or crying or pain, for the old order of things has passed away</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He who was seated on the throne said, “I am making everything new!” Then he said, “Write this down, for these words are trustworthy and true</a:t>
            </a:r>
            <a:r>
              <a:rPr lang="en-US" altLang="zh-TW" b="1" i="1" dirty="0" smtClean="0">
                <a:solidFill>
                  <a:srgbClr val="FFFFFF"/>
                </a:solidFill>
                <a:latin typeface="Arial Narrow" panose="020B0606020202030204" pitchFamily="34" charset="0"/>
                <a:ea typeface="DFKai-SB" pitchFamily="65" charset="-120"/>
                <a:cs typeface="Arial" charset="0"/>
              </a:rPr>
              <a:t>.”</a:t>
            </a:r>
          </a:p>
          <a:p>
            <a:pPr defTabSz="914400" eaLnBrk="1" fontAlgn="base" hangingPunct="1">
              <a:spcBef>
                <a:spcPct val="0"/>
              </a:spcBef>
              <a:spcAft>
                <a:spcPct val="0"/>
              </a:spcAft>
              <a:buFontTx/>
              <a:buNone/>
            </a:pP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啟示錄 </a:t>
            </a:r>
            <a:r>
              <a:rPr lang="en-US" altLang="zh-TW" sz="2800" b="1" dirty="0">
                <a:solidFill>
                  <a:srgbClr val="FFFFFF"/>
                </a:solidFill>
                <a:latin typeface="Maiandra GD" panose="020E0502030308020204" pitchFamily="34" charset="0"/>
                <a:ea typeface="DFKai-SB" pitchFamily="65" charset="-120"/>
                <a:cs typeface="Arial" charset="0"/>
              </a:rPr>
              <a:t>Revelation 21:3-5</a:t>
            </a:r>
            <a:r>
              <a:rPr lang="en-US" altLang="zh-TW" sz="3600" dirty="0" smtClean="0">
                <a:solidFill>
                  <a:srgbClr val="FFFFFF"/>
                </a:solidFill>
                <a:latin typeface="DFKai-SB" pitchFamily="65" charset="-120"/>
                <a:ea typeface="DFKai-SB" pitchFamily="65" charset="-120"/>
                <a:cs typeface="Arial" charset="0"/>
              </a:rPr>
              <a:t>) </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4811031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Image result for reset but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8900" y="0"/>
            <a:ext cx="121711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4041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292" y="1518135"/>
            <a:ext cx="8775701" cy="350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endParaRPr lang="en-US" altLang="zh-TW" sz="54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4400" dirty="0" smtClean="0">
                <a:solidFill>
                  <a:srgbClr val="FFFF00"/>
                </a:solidFill>
                <a:latin typeface="DFKai-SB" pitchFamily="65" charset="-120"/>
                <a:ea typeface="DFKai-SB" pitchFamily="65" charset="-120"/>
                <a:cs typeface="Arial" charset="0"/>
              </a:rPr>
              <a:t>Play Video</a:t>
            </a: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5400" dirty="0" smtClean="0">
                <a:solidFill>
                  <a:srgbClr val="FFFFFF"/>
                </a:solidFill>
                <a:latin typeface="DFKai-SB" pitchFamily="65" charset="-120"/>
                <a:ea typeface="DFKai-SB" pitchFamily="65" charset="-120"/>
                <a:cs typeface="Arial" charset="0"/>
              </a:rPr>
              <a:t>『</a:t>
            </a:r>
            <a:r>
              <a:rPr lang="zh-TW" altLang="en-US" sz="5400" dirty="0">
                <a:solidFill>
                  <a:srgbClr val="FFFFFF"/>
                </a:solidFill>
                <a:latin typeface="DFKai-SB" pitchFamily="65" charset="-120"/>
                <a:ea typeface="DFKai-SB" pitchFamily="65" charset="-120"/>
                <a:cs typeface="Arial" charset="0"/>
              </a:rPr>
              <a:t>以利亞的日子</a:t>
            </a:r>
            <a:endParaRPr lang="en-US" altLang="zh-TW" sz="54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4800" i="1" dirty="0" smtClean="0">
                <a:solidFill>
                  <a:srgbClr val="FFFFFF"/>
                </a:solidFill>
                <a:latin typeface="Arial Narrow" panose="020B0606020202030204" pitchFamily="34" charset="0"/>
                <a:ea typeface="DFKai-SB" pitchFamily="65" charset="-120"/>
                <a:cs typeface="Arial" charset="0"/>
              </a:rPr>
              <a:t>The Days of Elijah</a:t>
            </a:r>
            <a:r>
              <a:rPr lang="en-US" altLang="zh-TW" sz="5400" dirty="0" smtClean="0">
                <a:solidFill>
                  <a:srgbClr val="FFFFFF"/>
                </a:solidFill>
                <a:latin typeface="DFKai-SB" pitchFamily="65" charset="-120"/>
                <a:ea typeface="DFKai-SB" pitchFamily="65" charset="-120"/>
                <a:cs typeface="Arial" charset="0"/>
              </a:rPr>
              <a:t>』</a:t>
            </a:r>
            <a:endParaRPr lang="en-US" altLang="zh-TW" sz="1100"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3955025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Image result for 以色列七個節期的預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333374"/>
            <a:ext cx="9743980" cy="6183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3069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Image result for 以色列七個節期的預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25401"/>
            <a:ext cx="9143997"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65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5651"/>
            <a:ext cx="9144000" cy="4272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069916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18738</TotalTime>
  <Words>1824</Words>
  <Application>Microsoft Office PowerPoint</Application>
  <PresentationFormat>On-screen Show (4:3)</PresentationFormat>
  <Paragraphs>97</Paragraphs>
  <Slides>35</Slides>
  <Notes>0</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35</vt:i4>
      </vt:variant>
    </vt:vector>
  </HeadingPairs>
  <TitlesOfParts>
    <vt:vector size="54" baseType="lpstr">
      <vt:lpstr>Adobe Gothic Std B</vt:lpstr>
      <vt:lpstr>Arial Unicode MS</vt:lpstr>
      <vt:lpstr>DFKai-SB</vt:lpstr>
      <vt:lpstr>Microsoft YaHei</vt:lpstr>
      <vt:lpstr>新細明體</vt:lpstr>
      <vt:lpstr>宋体</vt:lpstr>
      <vt:lpstr>Arial</vt:lpstr>
      <vt:lpstr>Arial Narrow</vt:lpstr>
      <vt:lpstr>Calibri</vt:lpstr>
      <vt:lpstr>Maiandra GD</vt:lpstr>
      <vt:lpstr>Mongolian Baiti</vt:lpstr>
      <vt:lpstr>Monotype Corsiva</vt:lpstr>
      <vt:lpstr>Tahoma</vt:lpstr>
      <vt:lpstr>Verdana</vt:lpstr>
      <vt:lpstr>Wingdings</vt:lpstr>
      <vt:lpstr>Template</vt:lpstr>
      <vt:lpstr>默认设计模板</vt:lpstr>
      <vt:lpstr>10_Office 佈景主題</vt:lpstr>
      <vt:lpstr>9_Default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1057</cp:revision>
  <dcterms:created xsi:type="dcterms:W3CDTF">2014-11-02T05:55:36Z</dcterms:created>
  <dcterms:modified xsi:type="dcterms:W3CDTF">2016-10-23T07:14:38Z</dcterms:modified>
</cp:coreProperties>
</file>