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309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DFKai-SB" pitchFamily="65" charset="-12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DFKai-SB" pitchFamily="65" charset="-12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DFKai-SB" pitchFamily="65" charset="-12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DFKai-SB" pitchFamily="65" charset="-12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DFKai-SB" pitchFamily="65" charset="-12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DFKai-SB" pitchFamily="65" charset="-12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DFKai-SB" pitchFamily="65" charset="-12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DFKai-SB" pitchFamily="65" charset="-12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DFKai-SB" pitchFamily="65" charset="-12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3366"/>
    <a:srgbClr val="660066"/>
    <a:srgbClr val="FF0066"/>
    <a:srgbClr val="800080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 horzBarState="maximized">
    <p:restoredLeft sz="23543" autoAdjust="0"/>
    <p:restoredTop sz="90929"/>
  </p:normalViewPr>
  <p:slideViewPr>
    <p:cSldViewPr>
      <p:cViewPr varScale="1">
        <p:scale>
          <a:sx n="54" d="100"/>
          <a:sy n="54" d="100"/>
        </p:scale>
        <p:origin x="-688" y="-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0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86" tIns="46243" rIns="92486" bIns="46243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ea typeface="DFKai-SB" pitchFamily="65" charset="-120"/>
              </a:defRPr>
            </a:lvl1pPr>
          </a:lstStyle>
          <a:p>
            <a:endParaRPr lang="en-US" altLang="zh-TW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130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86" tIns="46243" rIns="92486" bIns="46243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ea typeface="DFKai-SB" pitchFamily="65" charset="-120"/>
              </a:defRPr>
            </a:lvl1pPr>
          </a:lstStyle>
          <a:p>
            <a:endParaRPr lang="en-US" altLang="zh-TW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113"/>
            <a:ext cx="30130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86" tIns="46243" rIns="92486" bIns="46243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ea typeface="DFKai-SB" pitchFamily="65" charset="-120"/>
              </a:defRPr>
            </a:lvl1pPr>
          </a:lstStyle>
          <a:p>
            <a:endParaRPr lang="en-US" altLang="zh-TW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774113"/>
            <a:ext cx="30130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86" tIns="46243" rIns="92486" bIns="46243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ea typeface="DFKai-SB" pitchFamily="65" charset="-120"/>
              </a:defRPr>
            </a:lvl1pPr>
          </a:lstStyle>
          <a:p>
            <a:fld id="{39EC1CB1-6F5E-417F-8345-E17EA8C272C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6103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075" cy="461963"/>
          </a:xfrm>
          <a:prstGeom prst="rect">
            <a:avLst/>
          </a:prstGeom>
        </p:spPr>
        <p:txBody>
          <a:bodyPr vert="horz" wrap="square" lIns="92848" tIns="46424" rIns="92848" bIns="46424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DFKai-SB" pitchFamily="65" charset="-120"/>
              </a:defRPr>
            </a:lvl1pPr>
          </a:lstStyle>
          <a:p>
            <a:endParaRPr lang="en-US" altLang="zh-TW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5413" y="0"/>
            <a:ext cx="3013075" cy="461963"/>
          </a:xfrm>
          <a:prstGeom prst="rect">
            <a:avLst/>
          </a:prstGeom>
        </p:spPr>
        <p:txBody>
          <a:bodyPr vert="horz" wrap="square" lIns="92848" tIns="46424" rIns="92848" bIns="46424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ea typeface="DFKai-SB" pitchFamily="65" charset="-120"/>
              </a:defRPr>
            </a:lvl1pPr>
          </a:lstStyle>
          <a:p>
            <a:pPr>
              <a:defRPr/>
            </a:pPr>
            <a:fld id="{8E000BCB-0753-4E4F-A79C-B83DA5DFF403}" type="datetimeFigureOut">
              <a:rPr lang="en-US" altLang="zh-TW"/>
              <a:pPr>
                <a:defRPr/>
              </a:pPr>
              <a:t>12/3/2016</a:t>
            </a:fld>
            <a:endParaRPr lang="en-US" altLang="zh-TW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48" tIns="46424" rIns="92848" bIns="46424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vert="horz" lIns="92848" tIns="46424" rIns="92848" bIns="46424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3075" cy="461963"/>
          </a:xfrm>
          <a:prstGeom prst="rect">
            <a:avLst/>
          </a:prstGeom>
        </p:spPr>
        <p:txBody>
          <a:bodyPr vert="horz" wrap="square" lIns="92848" tIns="46424" rIns="92848" bIns="46424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DFKai-SB" pitchFamily="65" charset="-120"/>
              </a:defRPr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5413" y="8772525"/>
            <a:ext cx="3013075" cy="461963"/>
          </a:xfrm>
          <a:prstGeom prst="rect">
            <a:avLst/>
          </a:prstGeom>
        </p:spPr>
        <p:txBody>
          <a:bodyPr vert="horz" wrap="square" lIns="92848" tIns="46424" rIns="92848" bIns="4642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DFKai-SB" pitchFamily="65" charset="-120"/>
              </a:defRPr>
            </a:lvl1pPr>
          </a:lstStyle>
          <a:p>
            <a:fld id="{DB2DDFA5-D9EA-455A-B9FD-3248AF1D3C8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57277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8BC4A-82CA-4D8A-94CB-E918C31FC3B4}" type="datetime1">
              <a:rPr lang="en-US" altLang="zh-TW"/>
              <a:pPr>
                <a:defRPr/>
              </a:pPr>
              <a:t>12/3/2016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3135DC-BAE5-407E-BEAC-35319A45816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0672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B7314-71AA-4A1C-99D5-4D1988DDEE39}" type="datetime1">
              <a:rPr lang="en-US" altLang="zh-TW"/>
              <a:pPr>
                <a:defRPr/>
              </a:pPr>
              <a:t>12/3/2016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AAB3FC-6941-4304-A0A7-B3E440669E5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5109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CA2A5-9FF3-4293-BC67-5CF1D7AD0774}" type="datetime1">
              <a:rPr lang="en-US" altLang="zh-TW"/>
              <a:pPr>
                <a:defRPr/>
              </a:pPr>
              <a:t>12/3/2016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D7FDB0-68C5-4679-9AF1-9C64A93F7B5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289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D12A1-1F6A-4FD7-A948-8F7145B6CA98}" type="datetime1">
              <a:rPr lang="en-US" altLang="zh-TW"/>
              <a:pPr>
                <a:defRPr/>
              </a:pPr>
              <a:t>12/3/2016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85F480-E857-4422-B948-F342547791B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6590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23759-801F-450D-A6C4-010CAA5EA78F}" type="datetime1">
              <a:rPr lang="en-US" altLang="zh-TW"/>
              <a:pPr>
                <a:defRPr/>
              </a:pPr>
              <a:t>12/3/2016</a:t>
            </a:fld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BF647A-8030-4523-A4E4-92DFC55B6D4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1839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15411-558D-42D7-8ED5-DFDABE31D90F}" type="datetime1">
              <a:rPr lang="en-US" altLang="zh-TW"/>
              <a:pPr>
                <a:defRPr/>
              </a:pPr>
              <a:t>12/3/2016</a:t>
            </a:fld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A5722-20C4-4BC1-9264-DDD1490789E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22710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6D3C5-B97F-4CAC-B1B5-400CA8D1355D}" type="datetime1">
              <a:rPr lang="en-US" altLang="zh-TW"/>
              <a:pPr>
                <a:defRPr/>
              </a:pPr>
              <a:t>12/3/2016</a:t>
            </a:fld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FD2312-8ADE-4D4C-B186-635A3D2D676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2764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9FC52-7C02-4FFF-BA12-2ADE6FFD6E6A}" type="datetime1">
              <a:rPr lang="en-US" altLang="zh-TW"/>
              <a:pPr>
                <a:defRPr/>
              </a:pPr>
              <a:t>12/3/2016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4B1583-2EE9-45AB-8D43-9CDCDB6ADDD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3755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B04C2-3867-4A68-8DAA-500F10319B29}" type="datetime1">
              <a:rPr lang="en-US" altLang="zh-TW"/>
              <a:pPr>
                <a:defRPr/>
              </a:pPr>
              <a:t>12/3/2016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297B62-D186-4030-AB5F-05EE712F20C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51983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A2162-E9E8-4A3C-A535-089E27A9EAA4}" type="datetime1">
              <a:rPr lang="en-US" altLang="zh-TW"/>
              <a:pPr>
                <a:defRPr/>
              </a:pPr>
              <a:t>12/3/2016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1DED1-92A0-452F-991F-395700602BE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97004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A9304-4B61-434C-AEF8-86900F08A1AE}" type="datetime1">
              <a:rPr lang="en-US" altLang="zh-TW"/>
              <a:pPr>
                <a:defRPr/>
              </a:pPr>
              <a:t>12/3/2016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4466D9-BF6E-47DA-9437-8A6EC756726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83945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rgbClr val="000000"/>
                </a:solidFill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fld id="{A49E9AD3-1AAB-4530-960A-9B5FC6FBB382}" type="datetime1">
              <a:rPr lang="en-US" altLang="zh-TW"/>
              <a:pPr>
                <a:defRPr/>
              </a:pPr>
              <a:t>12/3/2016</a:t>
            </a:fld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新細明體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新細明體" pitchFamily="18" charset="-120"/>
              </a:defRPr>
            </a:lvl1pPr>
          </a:lstStyle>
          <a:p>
            <a:fld id="{9D5F868C-7BE5-427F-868C-8CF45A5EF33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 algn="ctr">
              <a:buFontTx/>
              <a:buNone/>
            </a:pPr>
            <a:endParaRPr lang="en-US" altLang="zh-TW" sz="6600" b="1" smtClean="0">
              <a:latin typeface="DFKai-SB" pitchFamily="65" charset="-120"/>
              <a:ea typeface="DFKai-SB" pitchFamily="65" charset="-120"/>
            </a:endParaRPr>
          </a:p>
          <a:p>
            <a:pPr marL="0" indent="0" algn="ctr">
              <a:buFontTx/>
              <a:buNone/>
            </a:pPr>
            <a:r>
              <a:rPr lang="zh-TW" altLang="en-US" sz="7200" smtClean="0"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婚姻可以更美好嗎？</a:t>
            </a:r>
            <a:r>
              <a:rPr lang="zh-TW" altLang="en-US" sz="80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　</a:t>
            </a:r>
            <a:endParaRPr lang="zh-TW" altLang="en-US" sz="6600" b="1" smtClean="0">
              <a:solidFill>
                <a:srgbClr val="00008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>
              <a:buFontTx/>
              <a:buNone/>
            </a:pPr>
            <a:endParaRPr lang="en-US" altLang="zh-TW" sz="4400" b="1" smtClean="0">
              <a:solidFill>
                <a:srgbClr val="00008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>
              <a:buFontTx/>
              <a:buNone/>
            </a:pPr>
            <a:endParaRPr lang="en-US" altLang="zh-TW" sz="4400" b="1" smtClean="0">
              <a:solidFill>
                <a:srgbClr val="00008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>
              <a:buFontTx/>
              <a:buNone/>
            </a:pPr>
            <a:r>
              <a:rPr lang="zh-TW" altLang="en-US" sz="3600" b="1" smtClean="0">
                <a:latin typeface="Aegyptus" pitchFamily="18" charset="0"/>
                <a:ea typeface="DFKai-SB" pitchFamily="65" charset="-120"/>
              </a:rPr>
              <a:t>波特蘭靈糧堂   </a:t>
            </a:r>
            <a:r>
              <a:rPr lang="en-US" altLang="zh-TW" sz="3600" b="1" smtClean="0">
                <a:latin typeface="Aegyptus" pitchFamily="18" charset="0"/>
                <a:ea typeface="Aegyptus" pitchFamily="18" charset="0"/>
                <a:cs typeface="Arial Unicode MS" panose="020B0604020202020204" pitchFamily="34" charset="-128"/>
              </a:rPr>
              <a:t>BOLIP</a:t>
            </a:r>
          </a:p>
          <a:p>
            <a:pPr marL="0" indent="0" algn="ctr">
              <a:buFontTx/>
              <a:buNone/>
            </a:pPr>
            <a:r>
              <a:rPr lang="zh-TW" altLang="en-US" sz="3600" b="1" smtClean="0">
                <a:latin typeface="Aegyptus" pitchFamily="18" charset="0"/>
                <a:ea typeface="DFKai-SB" pitchFamily="65" charset="-120"/>
                <a:cs typeface="Arial Unicode MS" panose="020B0604020202020204" pitchFamily="34" charset="-128"/>
              </a:rPr>
              <a:t>黃薛媖師母</a:t>
            </a:r>
            <a:endParaRPr lang="en-US" altLang="zh-TW" sz="3600" b="1" smtClean="0">
              <a:latin typeface="Aegyptus" pitchFamily="18" charset="0"/>
              <a:ea typeface="Aegyptus" pitchFamily="18" charset="0"/>
              <a:cs typeface="Arial Unicode MS" panose="020B0604020202020204" pitchFamily="34" charset="-128"/>
            </a:endParaRPr>
          </a:p>
          <a:p>
            <a:pPr marL="0" indent="0" algn="ctr">
              <a:buFontTx/>
              <a:buNone/>
            </a:pPr>
            <a:r>
              <a:rPr lang="en-US" altLang="zh-TW" sz="3600" b="1" smtClean="0">
                <a:latin typeface="Aegyptus" pitchFamily="18" charset="0"/>
                <a:ea typeface="Aegyptus" pitchFamily="18" charset="0"/>
                <a:cs typeface="Arial Unicode MS" panose="020B0604020202020204" pitchFamily="34" charset="-128"/>
              </a:rPr>
              <a:t>November 27</a:t>
            </a:r>
            <a:r>
              <a:rPr lang="en-US" altLang="zh-TW" sz="3600" b="1" baseline="30000" smtClean="0">
                <a:latin typeface="Aegyptus" pitchFamily="18" charset="0"/>
                <a:ea typeface="Aegyptus" pitchFamily="18" charset="0"/>
                <a:cs typeface="Arial Unicode MS" panose="020B0604020202020204" pitchFamily="34" charset="-128"/>
              </a:rPr>
              <a:t>th</a:t>
            </a:r>
            <a:r>
              <a:rPr lang="en-US" altLang="zh-TW" sz="3600" b="1" smtClean="0">
                <a:latin typeface="Aegyptus" pitchFamily="18" charset="0"/>
                <a:ea typeface="Aegyptus" pitchFamily="18" charset="0"/>
                <a:cs typeface="Arial Unicode MS" panose="020B0604020202020204" pitchFamily="34" charset="-128"/>
              </a:rPr>
              <a:t>, 2016</a:t>
            </a:r>
          </a:p>
          <a:p>
            <a:pPr marL="0" indent="0" eaLnBrk="1" hangingPunct="1">
              <a:buFontTx/>
              <a:buNone/>
            </a:pPr>
            <a:endParaRPr lang="zh-TW" altLang="en-US" sz="6600" smtClean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609600" cy="4572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A223379-7C2D-4603-AD79-BEDA4575DCA3}" type="slidenum">
              <a:rPr lang="en-US" altLang="zh-TW" sz="14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zh-TW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eaLnBrk="1" hangingPunct="1"/>
            <a:r>
              <a:rPr lang="zh-TW" alt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你了解 </a:t>
            </a:r>
            <a:r>
              <a:rPr lang="en-US" altLang="zh-TW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/</a:t>
            </a:r>
            <a:r>
              <a:rPr lang="zh-TW" alt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 關心你的配偶嗎</a:t>
            </a:r>
            <a:r>
              <a:rPr lang="en-US" altLang="zh-TW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?</a:t>
            </a:r>
            <a:r>
              <a:rPr lang="zh-TW" alt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b="1" smtClean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 marL="0" indent="0">
              <a:lnSpc>
                <a:spcPts val="3100"/>
              </a:lnSpc>
              <a:buFontTx/>
              <a:buNone/>
            </a:pPr>
            <a:r>
              <a:rPr lang="en-US" altLang="en-US" sz="2800" smtClean="0">
                <a:latin typeface="DFKai-SB" pitchFamily="65" charset="-120"/>
                <a:ea typeface="DFKai-SB" pitchFamily="65" charset="-120"/>
              </a:rPr>
              <a:t>A.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丈夫 </a:t>
            </a:r>
            <a:endParaRPr lang="en-US" altLang="en-US" sz="280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100"/>
              </a:lnSpc>
              <a:buFontTx/>
              <a:buNone/>
            </a:pPr>
            <a:r>
              <a:rPr lang="en-US" altLang="en-US" sz="2800" smtClean="0">
                <a:latin typeface="DFKai-SB" pitchFamily="65" charset="-120"/>
                <a:ea typeface="DFKai-SB" pitchFamily="65" charset="-120"/>
              </a:rPr>
              <a:t>   </a:t>
            </a:r>
            <a:r>
              <a:rPr lang="en-US" altLang="en-US" sz="2800" smtClean="0"/>
              <a:t> </a:t>
            </a:r>
            <a:r>
              <a:rPr lang="zh-TW" altLang="en-US" sz="2800" smtClean="0">
                <a:ea typeface="新細明體" pitchFamily="18" charset="-120"/>
              </a:rPr>
              <a:t> </a:t>
            </a:r>
            <a:r>
              <a:rPr lang="en-US" altLang="en-US" sz="2800" smtClean="0">
                <a:latin typeface="DFKai-SB" pitchFamily="65" charset="-120"/>
                <a:ea typeface="DFKai-SB" pitchFamily="65" charset="-120"/>
              </a:rPr>
              <a:t>1)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甚麼是你妻子最大的需要？ </a:t>
            </a:r>
            <a:endParaRPr lang="en-US" altLang="en-US" sz="280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100"/>
              </a:lnSpc>
              <a:buFontTx/>
              <a:buNone/>
            </a:pPr>
            <a:r>
              <a:rPr lang="en-US" altLang="en-US" sz="2800" smtClean="0">
                <a:latin typeface="DFKai-SB" pitchFamily="65" charset="-120"/>
                <a:ea typeface="DFKai-SB" pitchFamily="65" charset="-120"/>
              </a:rPr>
              <a:t>    2)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甚麼是你妻子最關心的事？ </a:t>
            </a:r>
            <a:endParaRPr lang="en-US" altLang="en-US" sz="280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100"/>
              </a:lnSpc>
              <a:buFontTx/>
              <a:buNone/>
            </a:pPr>
            <a:r>
              <a:rPr lang="en-US" altLang="en-US" sz="2800" smtClean="0">
                <a:latin typeface="DFKai-SB" pitchFamily="65" charset="-120"/>
                <a:ea typeface="DFKai-SB" pitchFamily="65" charset="-120"/>
              </a:rPr>
              <a:t>    3)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甚麼是你妻子的夢想和盼望？ </a:t>
            </a:r>
            <a:endParaRPr lang="en-US" altLang="en-US" sz="280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100"/>
              </a:lnSpc>
              <a:buFontTx/>
              <a:buNone/>
            </a:pPr>
            <a:r>
              <a:rPr lang="en-US" altLang="en-US" sz="2800" smtClean="0">
                <a:latin typeface="DFKai-SB" pitchFamily="65" charset="-120"/>
                <a:ea typeface="DFKai-SB" pitchFamily="65" charset="-120"/>
              </a:rPr>
              <a:t>    4)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你是否使妻子感覺到她在你心中是佔有最高的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		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優先次序（除 神以外）？ </a:t>
            </a:r>
            <a:endParaRPr lang="en-US" altLang="en-US" sz="2800" smtClean="0">
              <a:latin typeface="DFKai-SB" pitchFamily="65" charset="-120"/>
              <a:ea typeface="DFKai-SB" pitchFamily="65" charset="-120"/>
            </a:endParaRPr>
          </a:p>
          <a:p>
            <a:pPr marL="457200" lvl="1" indent="0">
              <a:lnSpc>
                <a:spcPts val="3100"/>
              </a:lnSpc>
              <a:buFontTx/>
              <a:buNone/>
            </a:pPr>
            <a:r>
              <a:rPr lang="en-US" altLang="en-US" smtClean="0">
                <a:latin typeface="DFKai-SB" pitchFamily="65" charset="-120"/>
                <a:ea typeface="DFKai-SB" pitchFamily="65" charset="-120"/>
              </a:rPr>
              <a:t> 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en-US" smtClean="0">
                <a:latin typeface="DFKai-SB" pitchFamily="65" charset="-120"/>
                <a:ea typeface="DFKai-SB" pitchFamily="65" charset="-120"/>
              </a:rPr>
              <a:t>5) 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你是否常為你妻子禱告？ </a:t>
            </a:r>
            <a:endParaRPr lang="en-US" altLang="en-US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100"/>
              </a:lnSpc>
              <a:buFontTx/>
              <a:buNone/>
            </a:pPr>
            <a:r>
              <a:rPr lang="en-US" altLang="en-US" sz="2800" smtClean="0">
                <a:latin typeface="DFKai-SB" pitchFamily="65" charset="-120"/>
                <a:ea typeface="DFKai-SB" pitchFamily="65" charset="-120"/>
              </a:rPr>
              <a:t>B.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妻子 </a:t>
            </a:r>
            <a:endParaRPr lang="en-US" altLang="en-US" sz="280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100"/>
              </a:lnSpc>
              <a:buFontTx/>
              <a:buNone/>
            </a:pPr>
            <a:r>
              <a:rPr lang="en-US" altLang="en-US" sz="2800" smtClean="0">
                <a:latin typeface="DFKai-SB" pitchFamily="65" charset="-120"/>
                <a:ea typeface="DFKai-SB" pitchFamily="65" charset="-120"/>
              </a:rPr>
              <a:t>   1)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你是否敬重你的丈夫？ </a:t>
            </a:r>
            <a:endParaRPr lang="en-US" altLang="en-US" sz="280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100"/>
              </a:lnSpc>
              <a:buFontTx/>
              <a:buNone/>
            </a:pPr>
            <a:r>
              <a:rPr lang="en-US" altLang="en-US" sz="2800" smtClean="0">
                <a:latin typeface="DFKai-SB" pitchFamily="65" charset="-120"/>
                <a:ea typeface="DFKai-SB" pitchFamily="65" charset="-120"/>
              </a:rPr>
              <a:t>   2)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你是否經常鼓勵妳的丈夫？ </a:t>
            </a:r>
            <a:endParaRPr lang="en-US" altLang="en-US" sz="280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100"/>
              </a:lnSpc>
              <a:buFontTx/>
              <a:buNone/>
            </a:pPr>
            <a:r>
              <a:rPr lang="en-US" altLang="en-US" sz="2800" smtClean="0">
                <a:latin typeface="DFKai-SB" pitchFamily="65" charset="-120"/>
                <a:ea typeface="DFKai-SB" pitchFamily="65" charset="-120"/>
              </a:rPr>
              <a:t>   3)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你是否接納妳丈夫的錯誤和失敗？ </a:t>
            </a:r>
            <a:endParaRPr lang="en-US" altLang="en-US" sz="280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100"/>
              </a:lnSpc>
              <a:buFontTx/>
              <a:buNone/>
            </a:pPr>
            <a:r>
              <a:rPr lang="en-US" altLang="en-US" sz="2800" smtClean="0">
                <a:latin typeface="DFKai-SB" pitchFamily="65" charset="-120"/>
                <a:ea typeface="DFKai-SB" pitchFamily="65" charset="-120"/>
              </a:rPr>
              <a:t>   4)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你是否瞭解和接納妳丈夫的想法和感覺？ </a:t>
            </a:r>
            <a:endParaRPr lang="en-US" altLang="en-US" sz="280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100"/>
              </a:lnSpc>
              <a:buFontTx/>
              <a:buNone/>
            </a:pPr>
            <a:r>
              <a:rPr lang="en-US" altLang="en-US" sz="2800" smtClean="0">
                <a:latin typeface="DFKai-SB" pitchFamily="65" charset="-120"/>
                <a:ea typeface="DFKai-SB" pitchFamily="65" charset="-120"/>
              </a:rPr>
              <a:t>   5)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你是否常為妳丈夫禱告？ </a:t>
            </a:r>
            <a:endParaRPr lang="en-US" altLang="en-US" sz="280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100"/>
              </a:lnSpc>
              <a:buFontTx/>
              <a:buNone/>
            </a:pPr>
            <a:endParaRPr lang="en-US" altLang="en-US" sz="2800" smtClean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076" name="Date Placeholder 1"/>
          <p:cNvSpPr>
            <a:spLocks noGrp="1"/>
          </p:cNvSpPr>
          <p:nvPr>
            <p:ph type="dt" sz="quarter" idx="10"/>
          </p:nvPr>
        </p:nvSpPr>
        <p:spPr>
          <a:xfrm>
            <a:off x="7620000" y="6527800"/>
            <a:ext cx="1143000" cy="3048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638904A-AA55-481C-B9C6-6CB9FE63527F}" type="datetime1">
              <a:rPr lang="en-US" altLang="zh-TW" sz="14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12/3/2016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307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609600" cy="4572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FDD57AC-8361-40EC-BA7E-CC0FC0CACD2C}" type="slidenum">
              <a:rPr lang="en-US" altLang="zh-TW" sz="14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zh-TW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神所設立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的婚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姻</a:t>
            </a:r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--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二人成為一體</a:t>
            </a:r>
            <a:endParaRPr 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itchFamily="18" charset="-12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>
              <a:lnSpc>
                <a:spcPts val="3600"/>
              </a:lnSpc>
              <a:spcBef>
                <a:spcPct val="0"/>
              </a:spcBef>
            </a:pP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一男一女 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Matt </a:t>
            </a:r>
            <a:r>
              <a:rPr lang="zh-TW" altLang="en-US" sz="2800" smtClean="0">
                <a:latin typeface="Aegyptus" pitchFamily="18" charset="0"/>
                <a:ea typeface="DFKai-SB" pitchFamily="65" charset="-120"/>
              </a:rPr>
              <a:t>太 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19:4-5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)</a:t>
            </a:r>
          </a:p>
          <a:p>
            <a:pPr>
              <a:lnSpc>
                <a:spcPts val="3600"/>
              </a:lnSpc>
              <a:spcBef>
                <a:spcPct val="0"/>
              </a:spcBef>
            </a:pP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身、心、靈的完全合一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 二人願將</a:t>
            </a:r>
            <a:r>
              <a:rPr lang="zh-TW" altLang="en-US" sz="2800" b="1" smtClean="0">
                <a:latin typeface="DFKai-SB" pitchFamily="65" charset="-120"/>
                <a:ea typeface="DFKai-SB" pitchFamily="65" charset="-120"/>
              </a:rPr>
              <a:t>一切所有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的與對方分享，包括</a:t>
            </a:r>
            <a:endParaRPr lang="en-US" altLang="zh-TW" sz="2800" smtClean="0">
              <a:latin typeface="DFKai-SB" pitchFamily="65" charset="-120"/>
              <a:ea typeface="DFKai-SB" pitchFamily="65" charset="-120"/>
            </a:endParaRPr>
          </a:p>
          <a:p>
            <a:pPr lvl="1">
              <a:lnSpc>
                <a:spcPts val="3600"/>
              </a:lnSpc>
              <a:spcBef>
                <a:spcPct val="0"/>
              </a:spcBef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身體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 性生活中彼此滿足和不計較金錢上的得失</a:t>
            </a: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 lvl="1">
              <a:lnSpc>
                <a:spcPts val="3600"/>
              </a:lnSpc>
              <a:spcBef>
                <a:spcPct val="0"/>
              </a:spcBef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心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 分享思想、感情、意志，坦誠溝通 </a:t>
            </a: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 lvl="1">
              <a:lnSpc>
                <a:spcPts val="3600"/>
              </a:lnSpc>
              <a:spcBef>
                <a:spcPct val="0"/>
              </a:spcBef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靈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 屬靈追求上有共同目標</a:t>
            </a: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3600"/>
              </a:lnSpc>
              <a:spcBef>
                <a:spcPct val="0"/>
              </a:spcBef>
            </a:pP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終身的承諾和委身 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Rom </a:t>
            </a:r>
            <a:r>
              <a:rPr lang="zh-TW" altLang="en-US" sz="2800" smtClean="0">
                <a:latin typeface="Aegyptus" pitchFamily="18" charset="0"/>
                <a:ea typeface="DFKai-SB" pitchFamily="65" charset="-120"/>
              </a:rPr>
              <a:t>羅 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7:2-3; Matt </a:t>
            </a:r>
            <a:r>
              <a:rPr lang="zh-TW" altLang="en-US" sz="2800" smtClean="0">
                <a:latin typeface="Aegyptus" pitchFamily="18" charset="0"/>
                <a:ea typeface="DFKai-SB" pitchFamily="65" charset="-120"/>
              </a:rPr>
              <a:t>太 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19:6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)</a:t>
            </a:r>
          </a:p>
          <a:p>
            <a:pPr>
              <a:lnSpc>
                <a:spcPts val="3600"/>
              </a:lnSpc>
              <a:spcBef>
                <a:spcPct val="0"/>
              </a:spcBef>
              <a:buFontTx/>
              <a:buNone/>
            </a:pP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Matt </a:t>
            </a:r>
            <a:r>
              <a:rPr lang="zh-TW" altLang="en-US" sz="2800" b="1" u="sng" smtClean="0">
                <a:latin typeface="DFKai-SB" pitchFamily="65" charset="-120"/>
                <a:ea typeface="DFKai-SB" pitchFamily="65" charset="-120"/>
              </a:rPr>
              <a:t>太</a:t>
            </a: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19:4-6</a:t>
            </a:r>
            <a:r>
              <a:rPr lang="zh-TW" altLang="en-US" sz="2800" b="1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耶穌回答說、那起初造人的、是造男造女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	…『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因此、人要離開父母、與妻子連合、二人成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為一體。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』…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 夫妻不再是兩個人、乃是一體的了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所以神配合的、人不可分開。 </a:t>
            </a:r>
            <a:endParaRPr lang="en-US" altLang="zh-TW" sz="2800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3600"/>
              </a:lnSpc>
              <a:spcBef>
                <a:spcPct val="0"/>
              </a:spcBef>
              <a:buFontTx/>
              <a:buNone/>
            </a:pP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Gen </a:t>
            </a:r>
            <a:r>
              <a:rPr lang="zh-TW" altLang="en-US" sz="2800" b="1" u="sng" smtClean="0">
                <a:latin typeface="DFKai-SB" pitchFamily="65" charset="-120"/>
                <a:ea typeface="DFKai-SB" pitchFamily="65" charset="-120"/>
              </a:rPr>
              <a:t>創 </a:t>
            </a: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2:24-25</a:t>
            </a:r>
            <a:r>
              <a:rPr lang="zh-TW" altLang="en-US" sz="2800" b="1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因此、人要離開父母、與妻子連合、</a:t>
            </a:r>
            <a:r>
              <a:rPr lang="zh-TW" altLang="en-US" sz="2800" b="1" smtClean="0">
                <a:latin typeface="DFKai-SB" pitchFamily="65" charset="-120"/>
                <a:ea typeface="DFKai-SB" pitchFamily="65" charset="-120"/>
              </a:rPr>
              <a:t>二人成為一體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。 當時夫妻二人，赤身露體，並不羞恥 </a:t>
            </a:r>
            <a:endParaRPr lang="en-US" altLang="zh-TW" sz="2800" smtClean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100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72513" y="6540500"/>
            <a:ext cx="457200" cy="295275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8EF82CB-55EF-492C-A922-8828A58DEEE3}" type="slidenum">
              <a:rPr lang="en-US" altLang="zh-TW" sz="14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zh-TW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神所設立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的婚姻 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-- 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二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人成為一體</a:t>
            </a:r>
            <a:endParaRPr 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itchFamily="18" charset="-12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>
              <a:lnSpc>
                <a:spcPts val="4500"/>
              </a:lnSpc>
              <a:spcBef>
                <a:spcPct val="0"/>
              </a:spcBef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非常穩固的安全感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:</a:t>
            </a:r>
          </a:p>
          <a:p>
            <a:pPr lvl="1">
              <a:lnSpc>
                <a:spcPts val="4500"/>
              </a:lnSpc>
              <a:spcBef>
                <a:spcPct val="0"/>
              </a:spcBef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彼此信任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沒有罪疚感，也沒有恐懼，不會因為被對方看穿看透而感到受威脅</a:t>
            </a: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 lvl="1">
              <a:lnSpc>
                <a:spcPts val="4500"/>
              </a:lnSpc>
              <a:spcBef>
                <a:spcPct val="0"/>
              </a:spcBef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感到滿足、安全而自在，不怕暴露了自己的弱點而被輕看或利用</a:t>
            </a: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4500"/>
              </a:lnSpc>
              <a:spcBef>
                <a:spcPct val="0"/>
              </a:spcBef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根基是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身上披著 神的榮耀及 神的同在</a:t>
            </a: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4500"/>
              </a:lnSpc>
              <a:spcBef>
                <a:spcPct val="0"/>
              </a:spcBef>
            </a:pP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en-US" altLang="zh-TW" b="1" u="sng" smtClean="0">
                <a:latin typeface="DFKai-SB" pitchFamily="65" charset="-120"/>
                <a:ea typeface="DFKai-SB" pitchFamily="65" charset="-120"/>
              </a:rPr>
              <a:t>Gen </a:t>
            </a:r>
            <a:r>
              <a:rPr lang="zh-TW" altLang="en-US" b="1" u="sng" smtClean="0">
                <a:latin typeface="DFKai-SB" pitchFamily="65" charset="-120"/>
                <a:ea typeface="DFKai-SB" pitchFamily="65" charset="-120"/>
              </a:rPr>
              <a:t>創 </a:t>
            </a:r>
            <a:r>
              <a:rPr lang="en-US" altLang="zh-TW" b="1" u="sng" smtClean="0">
                <a:latin typeface="DFKai-SB" pitchFamily="65" charset="-120"/>
                <a:ea typeface="DFKai-SB" pitchFamily="65" charset="-120"/>
              </a:rPr>
              <a:t>2:24-25</a:t>
            </a:r>
            <a:r>
              <a:rPr lang="zh-TW" altLang="en-US" b="1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…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當時夫妻二人，</a:t>
            </a:r>
            <a:r>
              <a:rPr lang="zh-TW" altLang="en-US" b="1" smtClean="0">
                <a:latin typeface="DFKai-SB" pitchFamily="65" charset="-120"/>
                <a:ea typeface="DFKai-SB" pitchFamily="65" charset="-120"/>
              </a:rPr>
              <a:t>赤身露體，並不羞恥 </a:t>
            </a:r>
            <a:endParaRPr lang="en-US" altLang="zh-TW" b="1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en-US" altLang="zh-TW" b="1" u="sng" smtClean="0">
                <a:latin typeface="DFKai-SB" pitchFamily="65" charset="-120"/>
                <a:ea typeface="DFKai-SB" pitchFamily="65" charset="-120"/>
              </a:rPr>
              <a:t>Gen </a:t>
            </a:r>
            <a:r>
              <a:rPr lang="zh-TW" altLang="en-US" b="1" u="sng" smtClean="0">
                <a:latin typeface="DFKai-SB" pitchFamily="65" charset="-120"/>
                <a:ea typeface="DFKai-SB" pitchFamily="65" charset="-120"/>
              </a:rPr>
              <a:t>創 </a:t>
            </a:r>
            <a:r>
              <a:rPr lang="en-US" altLang="zh-TW" b="1" u="sng" smtClean="0">
                <a:latin typeface="DFKai-SB" pitchFamily="65" charset="-120"/>
                <a:ea typeface="DFKai-SB" pitchFamily="65" charset="-120"/>
              </a:rPr>
              <a:t>3:8</a:t>
            </a:r>
            <a:r>
              <a:rPr lang="zh-TW" altLang="en-US" b="1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天起了涼風、耶和華　神在園中行走。</a:t>
            </a: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en-US" altLang="zh-TW" smtClean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512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609600" cy="4572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245E0D0-A436-4488-AB50-6B76CF70B229}" type="slidenum">
              <a:rPr lang="en-US" altLang="zh-TW" sz="14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zh-TW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始祖犯罪後婚姻受咒詛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>
              <a:lnSpc>
                <a:spcPts val="3500"/>
              </a:lnSpc>
              <a:spcBef>
                <a:spcPct val="0"/>
              </a:spcBef>
            </a:pP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罪惡帶來了羞恥、恐懼、隱藏、掩飾 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Gen</a:t>
            </a:r>
            <a:r>
              <a:rPr lang="zh-TW" altLang="en-US" sz="2800" smtClean="0">
                <a:latin typeface="Aegyptus" pitchFamily="18" charset="0"/>
                <a:ea typeface="DFKai-SB" pitchFamily="65" charset="-120"/>
              </a:rPr>
              <a:t>創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3:8-10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)</a:t>
            </a:r>
          </a:p>
          <a:p>
            <a:pPr>
              <a:lnSpc>
                <a:spcPts val="3500"/>
              </a:lnSpc>
              <a:spcBef>
                <a:spcPct val="0"/>
              </a:spcBef>
            </a:pP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自私自利、自我保護，推卸責任 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Gen</a:t>
            </a:r>
            <a:r>
              <a:rPr lang="zh-TW" altLang="en-US" sz="2800" smtClean="0">
                <a:latin typeface="Aegyptus" pitchFamily="18" charset="0"/>
                <a:ea typeface="DFKai-SB" pitchFamily="65" charset="-120"/>
              </a:rPr>
              <a:t>創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3:12-13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)</a:t>
            </a:r>
          </a:p>
          <a:p>
            <a:pPr marL="342900" lvl="1" indent="-342900">
              <a:lnSpc>
                <a:spcPts val="3500"/>
              </a:lnSpc>
              <a:spcBef>
                <a:spcPct val="0"/>
              </a:spcBef>
              <a:buFontTx/>
              <a:buChar char="•"/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地受咒詛→地必給你長出荊棘和蒺藜來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…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你必終身勞苦、纔能從地裡得喫的 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Gen</a:t>
            </a:r>
            <a:r>
              <a:rPr lang="zh-TW" altLang="en-US" smtClean="0">
                <a:latin typeface="Aegyptus" pitchFamily="18" charset="0"/>
                <a:ea typeface="DFKai-SB" pitchFamily="65" charset="-120"/>
              </a:rPr>
              <a:t>創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3:17-18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)</a:t>
            </a:r>
          </a:p>
          <a:p>
            <a:pPr>
              <a:lnSpc>
                <a:spcPts val="3500"/>
              </a:lnSpc>
              <a:spcBef>
                <a:spcPct val="0"/>
              </a:spcBef>
            </a:pP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女人受咒詛：懷胎、生產兒女的苦楚 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Gen</a:t>
            </a:r>
            <a:r>
              <a:rPr lang="zh-TW" altLang="en-US" sz="2800" smtClean="0">
                <a:latin typeface="Aegyptus" pitchFamily="18" charset="0"/>
                <a:ea typeface="DFKai-SB" pitchFamily="65" charset="-120"/>
              </a:rPr>
              <a:t>創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3:16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)</a:t>
            </a:r>
          </a:p>
          <a:p>
            <a:pPr>
              <a:lnSpc>
                <a:spcPts val="3500"/>
              </a:lnSpc>
              <a:spcBef>
                <a:spcPct val="0"/>
              </a:spcBef>
            </a:pP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男人受咒詛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你必汗流滿面纔得糊口、直到你歸了土</a:t>
            </a:r>
            <a:endParaRPr lang="en-US" altLang="zh-TW" sz="2800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3500"/>
              </a:lnSpc>
              <a:spcBef>
                <a:spcPct val="0"/>
              </a:spcBef>
            </a:pP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美好的關系受到破壞，人把對方看為自己的所有物，源於內心的恐懼與不安全感害怕失去所愛</a:t>
            </a:r>
            <a:endParaRPr lang="en-US" altLang="zh-TW" sz="2800" smtClean="0">
              <a:latin typeface="DFKai-SB" pitchFamily="65" charset="-120"/>
              <a:ea typeface="DFKai-SB" pitchFamily="65" charset="-120"/>
            </a:endParaRPr>
          </a:p>
          <a:p>
            <a:pPr marL="342900" lvl="1" indent="-342900">
              <a:lnSpc>
                <a:spcPts val="3500"/>
              </a:lnSpc>
              <a:spcBef>
                <a:spcPct val="0"/>
              </a:spcBef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愛情變成迷戀與佔有→你必戀慕你丈夫 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Gen</a:t>
            </a:r>
            <a:r>
              <a:rPr lang="zh-TW" altLang="en-US" smtClean="0">
                <a:latin typeface="Aegyptus" pitchFamily="18" charset="0"/>
                <a:ea typeface="DFKai-SB" pitchFamily="65" charset="-120"/>
              </a:rPr>
              <a:t>創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3:16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)</a:t>
            </a:r>
          </a:p>
          <a:p>
            <a:pPr marL="342900" lvl="1" indent="-342900">
              <a:lnSpc>
                <a:spcPts val="3500"/>
              </a:lnSpc>
              <a:spcBef>
                <a:spcPct val="0"/>
              </a:spcBef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管理權變成權力慾，轄制與專權→你丈夫必管轄你</a:t>
            </a: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3500"/>
              </a:lnSpc>
              <a:spcBef>
                <a:spcPct val="0"/>
              </a:spcBef>
            </a:pPr>
            <a:r>
              <a:rPr lang="zh-TW" altLang="en-US" sz="2800" b="1" smtClean="0">
                <a:latin typeface="DFKai-SB" pitchFamily="65" charset="-120"/>
                <a:ea typeface="DFKai-SB" pitchFamily="65" charset="-120"/>
              </a:rPr>
              <a:t>根本的原因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失去了神的榮耀，失去與神的連結</a:t>
            </a:r>
            <a:r>
              <a:rPr lang="zh-TW" altLang="en-US" sz="2800" smtClean="0">
                <a:latin typeface="Aegyptus" pitchFamily="18" charset="0"/>
                <a:ea typeface="DFKai-SB" pitchFamily="65" charset="-120"/>
              </a:rPr>
              <a:t>（創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2:17)</a:t>
            </a:r>
            <a:r>
              <a:rPr lang="zh-TW" altLang="en-US" sz="2400" smtClean="0">
                <a:latin typeface="DFKai-SB" pitchFamily="65" charset="-120"/>
                <a:ea typeface="DFKai-SB" pitchFamily="65" charset="-120"/>
              </a:rPr>
              <a:t>　　</a:t>
            </a:r>
            <a:endParaRPr lang="en-US" altLang="zh-TW" sz="2400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3000"/>
              </a:lnSpc>
              <a:spcBef>
                <a:spcPct val="0"/>
              </a:spcBef>
              <a:buFontTx/>
              <a:buNone/>
            </a:pPr>
            <a:endParaRPr lang="en-US" altLang="zh-TW" sz="2800" b="1" u="sng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Gen </a:t>
            </a:r>
            <a:r>
              <a:rPr lang="zh-TW" altLang="en-US" sz="2800" b="1" u="sng" smtClean="0">
                <a:latin typeface="DFKai-SB" pitchFamily="65" charset="-120"/>
                <a:ea typeface="DFKai-SB" pitchFamily="65" charset="-120"/>
              </a:rPr>
              <a:t>創 </a:t>
            </a: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2:17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只是分別善惡樹上的果子、你不可喫、因為你喫的日子必定死。</a:t>
            </a:r>
            <a:endParaRPr lang="zh-TW" altLang="en-US" sz="2800" b="1" smtClean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14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382000" y="6477000"/>
            <a:ext cx="609600" cy="4572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3C5E4F7-3E36-4C68-A6D8-EBF396ABA9CF}" type="slidenum">
              <a:rPr lang="en-US" altLang="zh-TW" sz="14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zh-TW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恢復與神的連結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，</a:t>
            </a:r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讓配偶自在的作自己</a:t>
            </a:r>
            <a:endParaRPr lang="en-US" altLang="zh-TW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 marL="514350" indent="-514350">
              <a:lnSpc>
                <a:spcPts val="3700"/>
              </a:lnSpc>
              <a:buFont typeface="Times New Roman" panose="02020603050405020304" pitchFamily="18" charset="0"/>
              <a:buAutoNum type="arabicPeriod"/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認清 神才是我們一切需要的源頭→配偶不是我的附屬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/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所有物，不是為了滿足我個人的需要而存在 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Psal </a:t>
            </a:r>
            <a:r>
              <a:rPr lang="zh-TW" altLang="en-US" sz="2800" smtClean="0">
                <a:latin typeface="Aegyptus" pitchFamily="18" charset="0"/>
                <a:ea typeface="DFKai-SB" pitchFamily="65" charset="-120"/>
              </a:rPr>
              <a:t>詩 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23:1; Isa</a:t>
            </a:r>
            <a:r>
              <a:rPr lang="zh-TW" altLang="en-US" sz="2800" smtClean="0">
                <a:latin typeface="Aegyptus" pitchFamily="18" charset="0"/>
                <a:ea typeface="DFKai-SB" pitchFamily="65" charset="-120"/>
              </a:rPr>
              <a:t>賽 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40:11; Jer </a:t>
            </a:r>
            <a:r>
              <a:rPr lang="zh-TW" altLang="en-US" sz="2800" smtClean="0">
                <a:latin typeface="Aegyptus" pitchFamily="18" charset="0"/>
                <a:ea typeface="DFKai-SB" pitchFamily="65" charset="-120"/>
              </a:rPr>
              <a:t>耶 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17:7-8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)</a:t>
            </a:r>
          </a:p>
          <a:p>
            <a:pPr marL="514350" indent="-514350">
              <a:lnSpc>
                <a:spcPts val="3700"/>
              </a:lnSpc>
            </a:pP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影響你對婚姻的滿意度的最大因素是你與 神的關係，婚姻出問題或你對它產生不滿時，第一個</a:t>
            </a:r>
            <a:endParaRPr lang="en-US" altLang="zh-TW" sz="2800" smtClean="0">
              <a:latin typeface="DFKai-SB" pitchFamily="65" charset="-120"/>
              <a:ea typeface="DFKai-SB" pitchFamily="65" charset="-120"/>
            </a:endParaRPr>
          </a:p>
          <a:p>
            <a:pPr marL="514350" indent="-514350">
              <a:lnSpc>
                <a:spcPts val="3700"/>
              </a:lnSpc>
              <a:buFontTx/>
              <a:buNone/>
            </a:pP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   要檢查的是你與 神的關係</a:t>
            </a:r>
            <a:endParaRPr lang="zh-TW" altLang="en-US" sz="2800" b="1" u="sng" smtClean="0">
              <a:latin typeface="DFKai-SB" pitchFamily="65" charset="-120"/>
              <a:ea typeface="DFKai-SB" pitchFamily="65" charset="-120"/>
            </a:endParaRPr>
          </a:p>
          <a:p>
            <a:pPr marL="514350" indent="-514350">
              <a:lnSpc>
                <a:spcPts val="3700"/>
              </a:lnSpc>
              <a:buFontTx/>
              <a:buNone/>
            </a:pP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Ps </a:t>
            </a:r>
            <a:r>
              <a:rPr lang="zh-TW" altLang="en-US" sz="2800" b="1" u="sng" smtClean="0">
                <a:latin typeface="DFKai-SB" pitchFamily="65" charset="-120"/>
                <a:ea typeface="DFKai-SB" pitchFamily="65" charset="-120"/>
              </a:rPr>
              <a:t>詩 </a:t>
            </a: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23:1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耶和華是我的牧者．我必不至缺乏</a:t>
            </a:r>
            <a:endParaRPr lang="en-US" altLang="zh-TW" sz="2800" smtClean="0">
              <a:latin typeface="DFKai-SB" pitchFamily="65" charset="-120"/>
              <a:ea typeface="DFKai-SB" pitchFamily="65" charset="-120"/>
            </a:endParaRPr>
          </a:p>
          <a:p>
            <a:pPr marL="514350" indent="-514350">
              <a:lnSpc>
                <a:spcPts val="3700"/>
              </a:lnSpc>
              <a:buFontTx/>
              <a:buNone/>
            </a:pP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Isa</a:t>
            </a:r>
            <a:r>
              <a:rPr lang="zh-TW" altLang="en-US" sz="2800" b="1" u="sng" smtClean="0">
                <a:latin typeface="DFKai-SB" pitchFamily="65" charset="-120"/>
                <a:ea typeface="DFKai-SB" pitchFamily="65" charset="-120"/>
              </a:rPr>
              <a:t>賽</a:t>
            </a: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40:11</a:t>
            </a:r>
            <a:r>
              <a:rPr lang="en-US" altLang="zh-TW" sz="2800" b="1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他必像牧人牧養自己的羊群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…</a:t>
            </a:r>
          </a:p>
          <a:p>
            <a:pPr marL="514350" indent="-514350">
              <a:lnSpc>
                <a:spcPts val="3700"/>
              </a:lnSpc>
              <a:buFontTx/>
              <a:buNone/>
            </a:pP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Jer</a:t>
            </a:r>
            <a:r>
              <a:rPr lang="zh-TW" altLang="en-US" sz="2800" b="1" u="sng" smtClean="0">
                <a:latin typeface="DFKai-SB" pitchFamily="65" charset="-120"/>
                <a:ea typeface="DFKai-SB" pitchFamily="65" charset="-120"/>
              </a:rPr>
              <a:t>耶</a:t>
            </a: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17:7-8</a:t>
            </a:r>
            <a:r>
              <a:rPr lang="zh-TW" altLang="en-US" sz="2800" b="1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倚靠耶和華、以耶和華為可靠的、那人有福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了他必像樹栽於水旁、在河邊扎根、炎熱來到、並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不懼怕、葉子仍必青翠、在乾旱之年毫無掛慮、而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且結果不止 </a:t>
            </a:r>
          </a:p>
        </p:txBody>
      </p:sp>
      <p:sp>
        <p:nvSpPr>
          <p:cNvPr id="717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4572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D41F562-183B-4F89-A007-60B9B73EA9EF}" type="slidenum">
              <a:rPr lang="en-US" altLang="zh-TW" sz="14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grpSp>
        <p:nvGrpSpPr>
          <p:cNvPr id="7173" name="Group 12"/>
          <p:cNvGrpSpPr>
            <a:grpSpLocks/>
          </p:cNvGrpSpPr>
          <p:nvPr/>
        </p:nvGrpSpPr>
        <p:grpSpPr bwMode="auto">
          <a:xfrm>
            <a:off x="7250113" y="3052763"/>
            <a:ext cx="1852612" cy="1951037"/>
            <a:chOff x="1776" y="2208"/>
            <a:chExt cx="1573" cy="1181"/>
          </a:xfrm>
        </p:grpSpPr>
        <p:sp>
          <p:nvSpPr>
            <p:cNvPr id="7174" name="Line 3"/>
            <p:cNvSpPr>
              <a:spLocks noChangeShapeType="1"/>
            </p:cNvSpPr>
            <p:nvPr/>
          </p:nvSpPr>
          <p:spPr bwMode="auto">
            <a:xfrm flipH="1">
              <a:off x="2256" y="2592"/>
              <a:ext cx="192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5" name="Line 4"/>
            <p:cNvSpPr>
              <a:spLocks noChangeShapeType="1"/>
            </p:cNvSpPr>
            <p:nvPr/>
          </p:nvSpPr>
          <p:spPr bwMode="auto">
            <a:xfrm>
              <a:off x="2496" y="2592"/>
              <a:ext cx="288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6" name="Line 5"/>
            <p:cNvSpPr>
              <a:spLocks noChangeShapeType="1"/>
            </p:cNvSpPr>
            <p:nvPr/>
          </p:nvSpPr>
          <p:spPr bwMode="auto">
            <a:xfrm>
              <a:off x="2256" y="3216"/>
              <a:ext cx="52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Text Box 6"/>
            <p:cNvSpPr txBox="1">
              <a:spLocks noChangeArrowheads="1"/>
            </p:cNvSpPr>
            <p:nvPr/>
          </p:nvSpPr>
          <p:spPr bwMode="auto">
            <a:xfrm>
              <a:off x="2256" y="2208"/>
              <a:ext cx="432" cy="7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TW" altLang="en-US" b="1">
                  <a:solidFill>
                    <a:srgbClr val="000000"/>
                  </a:solidFill>
                  <a:ea typeface="DFKai-SB" pitchFamily="65" charset="-120"/>
                </a:rPr>
                <a:t>神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zh-TW" altLang="en-US" sz="2400">
                <a:solidFill>
                  <a:srgbClr val="000000"/>
                </a:solidFill>
                <a:ea typeface="新細明體" pitchFamily="18" charset="-120"/>
              </a:endParaRPr>
            </a:p>
          </p:txBody>
        </p:sp>
        <p:sp>
          <p:nvSpPr>
            <p:cNvPr id="7178" name="Text Box 8"/>
            <p:cNvSpPr txBox="1">
              <a:spLocks noChangeArrowheads="1"/>
            </p:cNvSpPr>
            <p:nvPr/>
          </p:nvSpPr>
          <p:spPr bwMode="auto">
            <a:xfrm>
              <a:off x="1776" y="3024"/>
              <a:ext cx="43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TW" altLang="en-US" b="1">
                  <a:solidFill>
                    <a:srgbClr val="000000"/>
                  </a:solidFill>
                  <a:ea typeface="DFKai-SB" pitchFamily="65" charset="-120"/>
                </a:rPr>
                <a:t>夫</a:t>
              </a:r>
            </a:p>
          </p:txBody>
        </p:sp>
        <p:sp>
          <p:nvSpPr>
            <p:cNvPr id="7179" name="Text Box 9"/>
            <p:cNvSpPr txBox="1">
              <a:spLocks noChangeArrowheads="1"/>
            </p:cNvSpPr>
            <p:nvPr/>
          </p:nvSpPr>
          <p:spPr bwMode="auto">
            <a:xfrm>
              <a:off x="2869" y="3024"/>
              <a:ext cx="48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TW" altLang="en-US" b="1">
                  <a:solidFill>
                    <a:srgbClr val="000000"/>
                  </a:solidFill>
                  <a:ea typeface="DFKai-SB" pitchFamily="65" charset="-120"/>
                </a:rPr>
                <a:t>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恢復與神的連結，</a:t>
            </a:r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讓配偶自在的作自己</a:t>
            </a:r>
            <a:endParaRPr lang="zh-TW" altLang="en-US" sz="4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 marL="0" indent="0">
              <a:lnSpc>
                <a:spcPts val="4200"/>
              </a:lnSpc>
              <a:buFontTx/>
              <a:buNone/>
            </a:pP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2.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接納配偶與你有所不同，因為我們每個人在基督裡都是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獨特的無價之寶 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(Isa </a:t>
            </a:r>
            <a:r>
              <a:rPr lang="zh-TW" altLang="en-US" sz="2800" smtClean="0">
                <a:latin typeface="Aegyptus" pitchFamily="18" charset="0"/>
                <a:ea typeface="DFKai-SB" pitchFamily="65" charset="-120"/>
              </a:rPr>
              <a:t>賽 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43:4; Jer </a:t>
            </a:r>
            <a:r>
              <a:rPr lang="zh-TW" altLang="en-US" sz="2800" smtClean="0">
                <a:latin typeface="Aegyptus" pitchFamily="18" charset="0"/>
                <a:ea typeface="DFKai-SB" pitchFamily="65" charset="-120"/>
              </a:rPr>
              <a:t>耶 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31:3; Ps </a:t>
            </a:r>
            <a:r>
              <a:rPr lang="zh-TW" altLang="en-US" sz="2800" smtClean="0">
                <a:latin typeface="Aegyptus" pitchFamily="18" charset="0"/>
                <a:ea typeface="DFKai-SB" pitchFamily="65" charset="-120"/>
              </a:rPr>
              <a:t>詩 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139:13-16)</a:t>
            </a:r>
          </a:p>
          <a:p>
            <a:pPr marL="0" indent="0" eaLnBrk="1" hangingPunct="1">
              <a:lnSpc>
                <a:spcPts val="4200"/>
              </a:lnSpc>
            </a:pP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小心的避免把差異視為拒絕、挑戰、威脅、缺乏愛心、侮辱→放下對方跟你有同樣看法的願望，欣賞對方的價值、感覺與心志。 尊重對方跟你說</a:t>
            </a:r>
            <a:r>
              <a:rPr lang="zh-TW" altLang="en-US" sz="1600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No</a:t>
            </a:r>
            <a:r>
              <a:rPr lang="en-US" altLang="zh-TW" sz="1200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的權利</a:t>
            </a:r>
            <a:endParaRPr lang="en-US" altLang="zh-TW" sz="2800" smtClean="0">
              <a:latin typeface="DFKai-SB" pitchFamily="65" charset="-120"/>
              <a:ea typeface="DFKai-SB" pitchFamily="65" charset="-120"/>
            </a:endParaRPr>
          </a:p>
          <a:p>
            <a:pPr marL="0" indent="0" eaLnBrk="1" hangingPunct="1">
              <a:lnSpc>
                <a:spcPts val="4200"/>
              </a:lnSpc>
            </a:pP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全然的接納→放下自己的要求，合理的期望</a:t>
            </a:r>
            <a:r>
              <a:rPr lang="zh-TW" altLang="en-US" sz="1200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零期望)</a:t>
            </a:r>
            <a:endParaRPr lang="en-US" altLang="zh-TW" sz="2800" smtClean="0">
              <a:latin typeface="DFKai-SB" pitchFamily="65" charset="-120"/>
              <a:ea typeface="DFKai-SB" pitchFamily="65" charset="-120"/>
            </a:endParaRPr>
          </a:p>
          <a:p>
            <a:pPr marL="0" indent="0" eaLnBrk="1" hangingPunct="1">
              <a:lnSpc>
                <a:spcPts val="4200"/>
              </a:lnSpc>
            </a:pP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竭力滿足配偶的需要（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Rom </a:t>
            </a:r>
            <a:r>
              <a:rPr lang="zh-TW" altLang="en-US" sz="2800" smtClean="0">
                <a:latin typeface="Aegyptus" pitchFamily="18" charset="0"/>
                <a:ea typeface="DFKai-SB" pitchFamily="65" charset="-120"/>
              </a:rPr>
              <a:t>羅 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13:8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）</a:t>
            </a:r>
            <a:endParaRPr lang="en-US" altLang="zh-TW" sz="2800" smtClean="0">
              <a:latin typeface="DFKai-SB" pitchFamily="65" charset="-120"/>
              <a:ea typeface="DFKai-SB" pitchFamily="65" charset="-120"/>
            </a:endParaRPr>
          </a:p>
          <a:p>
            <a:pPr marL="0" indent="0" eaLnBrk="1" hangingPunct="1">
              <a:lnSpc>
                <a:spcPts val="4200"/>
              </a:lnSpc>
              <a:buFontTx/>
              <a:buNone/>
            </a:pP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Isa </a:t>
            </a:r>
            <a:r>
              <a:rPr lang="zh-TW" altLang="en-US" sz="2800" b="1" u="sng" smtClean="0">
                <a:latin typeface="DFKai-SB" pitchFamily="65" charset="-120"/>
                <a:ea typeface="DFKai-SB" pitchFamily="65" charset="-120"/>
              </a:rPr>
              <a:t>賽 </a:t>
            </a: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43:4</a:t>
            </a:r>
            <a:r>
              <a:rPr lang="en-US" altLang="zh-TW" sz="2800" b="1" smtClean="0">
                <a:latin typeface="DFKai-SB" pitchFamily="65" charset="-120"/>
                <a:ea typeface="DFKai-SB" pitchFamily="65" charset="-120"/>
              </a:rPr>
              <a:t>  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我（耶和華）看你為寶為尊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..</a:t>
            </a:r>
            <a:endParaRPr lang="zh-TW" altLang="en-US" sz="2800" smtClean="0">
              <a:latin typeface="DFKai-SB" pitchFamily="65" charset="-120"/>
              <a:ea typeface="DFKai-SB" pitchFamily="65" charset="-120"/>
            </a:endParaRPr>
          </a:p>
          <a:p>
            <a:pPr marL="0" indent="0" eaLnBrk="1" hangingPunct="1">
              <a:lnSpc>
                <a:spcPts val="4200"/>
              </a:lnSpc>
              <a:buFontTx/>
              <a:buNone/>
            </a:pP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Jer </a:t>
            </a:r>
            <a:r>
              <a:rPr lang="zh-TW" altLang="en-US" sz="2800" b="1" u="sng" smtClean="0">
                <a:latin typeface="DFKai-SB" pitchFamily="65" charset="-120"/>
                <a:ea typeface="DFKai-SB" pitchFamily="65" charset="-120"/>
              </a:rPr>
              <a:t>耶 </a:t>
            </a: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31:3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　我（耶和華）以永遠的愛、愛你</a:t>
            </a:r>
            <a:endParaRPr lang="en-US" altLang="zh-TW" sz="2800" smtClean="0">
              <a:latin typeface="DFKai-SB" pitchFamily="65" charset="-120"/>
              <a:ea typeface="DFKai-SB" pitchFamily="65" charset="-120"/>
            </a:endParaRPr>
          </a:p>
          <a:p>
            <a:pPr marL="0" indent="0" eaLnBrk="1" hangingPunct="1">
              <a:lnSpc>
                <a:spcPts val="4200"/>
              </a:lnSpc>
              <a:buFontTx/>
              <a:buNone/>
            </a:pP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Rom </a:t>
            </a:r>
            <a:r>
              <a:rPr lang="zh-TW" altLang="en-US" sz="2800" b="1" u="sng" smtClean="0">
                <a:latin typeface="DFKai-SB" pitchFamily="65" charset="-120"/>
                <a:ea typeface="DFKai-SB" pitchFamily="65" charset="-120"/>
              </a:rPr>
              <a:t>羅 </a:t>
            </a: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13:8</a:t>
            </a:r>
            <a:r>
              <a:rPr lang="zh-TW" altLang="en-US" sz="2800" b="1" smtClean="0">
                <a:latin typeface="DFKai-SB" pitchFamily="65" charset="-120"/>
                <a:ea typeface="DFKai-SB" pitchFamily="65" charset="-120"/>
              </a:rPr>
              <a:t>  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…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惟有彼此相愛、要常以為虧欠．</a:t>
            </a:r>
            <a:endParaRPr lang="en-US" altLang="zh-TW" sz="2800" smtClean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819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457200" cy="4572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9E78710-B0F3-44ED-96EC-3EE996139B7C}" type="slidenum">
              <a:rPr lang="en-US" altLang="zh-TW" sz="14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zh-TW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9067800" cy="6096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恢復與神的連結，</a:t>
            </a:r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讓配偶自在的作自</a:t>
            </a:r>
            <a:r>
              <a:rPr lang="zh-TW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己 </a:t>
            </a:r>
            <a:endParaRPr lang="en-US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9219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0" y="609600"/>
            <a:ext cx="9144000" cy="6248400"/>
          </a:xfrm>
        </p:spPr>
        <p:txBody>
          <a:bodyPr/>
          <a:lstStyle/>
          <a:p>
            <a:pPr marL="0" indent="0" eaLnBrk="1" hangingPunct="1">
              <a:lnSpc>
                <a:spcPts val="3500"/>
              </a:lnSpc>
              <a:buFontTx/>
              <a:buNone/>
            </a:pP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3.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尊重彼此的自由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讓配偶能全心說「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Yes」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之前，必須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要能自由的說「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No」→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不是出於「不得不」    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	(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I Cor	</a:t>
            </a:r>
            <a:r>
              <a:rPr lang="zh-TW" altLang="en-US" sz="2800" smtClean="0">
                <a:latin typeface="Aegyptus" pitchFamily="18" charset="0"/>
                <a:ea typeface="DFKai-SB" pitchFamily="65" charset="-120"/>
              </a:rPr>
              <a:t>林前 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8:1-9:14; Gal </a:t>
            </a:r>
            <a:r>
              <a:rPr lang="zh-TW" altLang="en-US" sz="2800" smtClean="0">
                <a:latin typeface="Aegyptus" pitchFamily="18" charset="0"/>
                <a:ea typeface="DFKai-SB" pitchFamily="65" charset="-120"/>
              </a:rPr>
              <a:t>加 </a:t>
            </a:r>
            <a:r>
              <a:rPr lang="en-US" altLang="zh-TW" sz="2800" smtClean="0">
                <a:latin typeface="Aegyptus" pitchFamily="18" charset="0"/>
                <a:ea typeface="新細明體" pitchFamily="18" charset="-120"/>
              </a:rPr>
              <a:t>5:1</a:t>
            </a:r>
            <a:r>
              <a:rPr lang="en-US" altLang="zh-TW" sz="2800" smtClean="0">
                <a:latin typeface="DFKai-SB" pitchFamily="65" charset="-120"/>
                <a:ea typeface="DFKai-SB" pitchFamily="65" charset="-120"/>
              </a:rPr>
              <a:t>)</a:t>
            </a:r>
          </a:p>
          <a:p>
            <a:pPr lvl="1" eaLnBrk="1" hangingPunct="1">
              <a:lnSpc>
                <a:spcPts val="3500"/>
              </a:lnSpc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給配偶空間發展自己：反省我們在問題中的角色與責任而改變自己，謹記我們不能改變人→我們沒有能力讓配偶變成我們希望他們成為的樣子，但我們靠著神可以先改變自己 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Rom </a:t>
            </a:r>
            <a:r>
              <a:rPr lang="zh-TW" altLang="en-US" smtClean="0">
                <a:latin typeface="Aegyptus" pitchFamily="18" charset="0"/>
                <a:ea typeface="DFKai-SB" pitchFamily="65" charset="-120"/>
              </a:rPr>
              <a:t>羅 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7:15,19,23-25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)</a:t>
            </a:r>
          </a:p>
          <a:p>
            <a:pPr lvl="1" eaLnBrk="1" hangingPunct="1">
              <a:lnSpc>
                <a:spcPts val="3500"/>
              </a:lnSpc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不需要如影隨形，但對配偶</a:t>
            </a:r>
            <a:r>
              <a:rPr lang="zh-TW" altLang="en-US" b="1" smtClean="0">
                <a:latin typeface="DFKai-SB" pitchFamily="65" charset="-120"/>
                <a:ea typeface="DFKai-SB" pitchFamily="65" charset="-120"/>
              </a:rPr>
              <a:t>持續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保持興趣、關懷和同理心　</a:t>
            </a: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 lvl="1">
              <a:lnSpc>
                <a:spcPts val="3500"/>
              </a:lnSpc>
              <a:spcBef>
                <a:spcPct val="10000"/>
              </a:spcBef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不應以「自由」放縱私欲，並留心配偶對你的自由的感受 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Gal </a:t>
            </a:r>
            <a:r>
              <a:rPr lang="zh-TW" altLang="en-US" smtClean="0">
                <a:latin typeface="Aegyptus" pitchFamily="18" charset="0"/>
                <a:ea typeface="DFKai-SB" pitchFamily="65" charset="-120"/>
              </a:rPr>
              <a:t>加 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5:13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)</a:t>
            </a:r>
            <a:endParaRPr lang="zh-TW" altLang="en-US" smtClean="0">
              <a:latin typeface="DFKai-SB" pitchFamily="65" charset="-120"/>
              <a:ea typeface="DFKai-SB" pitchFamily="65" charset="-120"/>
            </a:endParaRPr>
          </a:p>
          <a:p>
            <a:pPr marL="0" indent="0" eaLnBrk="1" hangingPunct="1">
              <a:lnSpc>
                <a:spcPts val="3500"/>
              </a:lnSpc>
              <a:buFontTx/>
              <a:buNone/>
            </a:pP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Gal </a:t>
            </a:r>
            <a:r>
              <a:rPr lang="zh-TW" altLang="en-US" sz="2800" b="1" u="sng" smtClean="0">
                <a:latin typeface="DFKai-SB" pitchFamily="65" charset="-120"/>
                <a:ea typeface="DFKai-SB" pitchFamily="65" charset="-120"/>
              </a:rPr>
              <a:t>加</a:t>
            </a:r>
            <a:r>
              <a:rPr lang="en-US" altLang="zh-TW" sz="2800" b="1" u="sng" smtClean="0">
                <a:latin typeface="DFKai-SB" pitchFamily="65" charset="-120"/>
                <a:ea typeface="DFKai-SB" pitchFamily="65" charset="-120"/>
              </a:rPr>
              <a:t>5:13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　</a:t>
            </a: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弟兄們、你們蒙召、是要得自由．只是不可</a:t>
            </a:r>
            <a:endParaRPr lang="en-US" altLang="zh-TW" sz="2800" smtClean="0">
              <a:latin typeface="DFKai-SB" pitchFamily="65" charset="-120"/>
              <a:ea typeface="DFKai-SB" pitchFamily="65" charset="-120"/>
            </a:endParaRPr>
          </a:p>
          <a:p>
            <a:pPr marL="0" indent="0" eaLnBrk="1" hangingPunct="1">
              <a:lnSpc>
                <a:spcPts val="3500"/>
              </a:lnSpc>
              <a:buFontTx/>
              <a:buNone/>
            </a:pPr>
            <a:r>
              <a:rPr lang="zh-TW" altLang="en-US" sz="2800" smtClean="0">
                <a:latin typeface="DFKai-SB" pitchFamily="65" charset="-120"/>
                <a:ea typeface="DFKai-SB" pitchFamily="65" charset="-120"/>
              </a:rPr>
              <a:t>將你們的自由當作放縱情慾的機會．總要用愛心互相服事</a:t>
            </a:r>
          </a:p>
          <a:p>
            <a:pPr marL="0" indent="0" eaLnBrk="1" hangingPunct="1">
              <a:lnSpc>
                <a:spcPts val="3500"/>
              </a:lnSpc>
              <a:buFontTx/>
              <a:buNone/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　</a:t>
            </a:r>
            <a:endParaRPr lang="zh-TW" altLang="en-US" b="1" smtClean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9220" name="Slide Number Placeholder 2"/>
          <p:cNvSpPr>
            <a:spLocks noGrp="1"/>
          </p:cNvSpPr>
          <p:nvPr>
            <p:ph type="sldNum" sz="quarter" idx="12"/>
          </p:nvPr>
        </p:nvSpPr>
        <p:spPr>
          <a:xfrm flipH="1">
            <a:off x="8702675" y="5486400"/>
            <a:ext cx="457200" cy="3048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E8D65EE-C002-4DD5-B3CD-BAB445119270}" type="slidenum">
              <a:rPr lang="en-US" altLang="zh-TW" sz="14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zh-TW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9067800" cy="68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zh-TW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具體行動</a:t>
            </a:r>
            <a:endPara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0243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>
              <a:lnSpc>
                <a:spcPts val="3800"/>
              </a:lnSpc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渴慕被聖靈充滿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被聖靈充滿是關係更新的關鍵因唯有聖靈賜下能力，使我脫去舊造，活出新人</a:t>
            </a: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3800"/>
              </a:lnSpc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定意遵行 神的話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;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作妻子的 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Eph </a:t>
            </a:r>
            <a:r>
              <a:rPr lang="zh-TW" altLang="en-US" smtClean="0">
                <a:latin typeface="Aegyptus" pitchFamily="18" charset="0"/>
                <a:ea typeface="DFKai-SB" pitchFamily="65" charset="-120"/>
              </a:rPr>
              <a:t>弗 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5:22-33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)</a:t>
            </a:r>
          </a:p>
          <a:p>
            <a:pPr lvl="1">
              <a:lnSpc>
                <a:spcPts val="3800"/>
              </a:lnSpc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凡事順服自己的丈夫如同順服主 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Eph </a:t>
            </a:r>
            <a:r>
              <a:rPr lang="zh-TW" altLang="en-US" smtClean="0">
                <a:latin typeface="Aegyptus" pitchFamily="18" charset="0"/>
                <a:ea typeface="DFKai-SB" pitchFamily="65" charset="-120"/>
              </a:rPr>
              <a:t>弗 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5:22</a:t>
            </a:r>
            <a:r>
              <a:rPr lang="zh-TW" altLang="en-US" smtClean="0">
                <a:latin typeface="Aegyptus" pitchFamily="18" charset="0"/>
                <a:ea typeface="DFKai-SB" pitchFamily="65" charset="-120"/>
              </a:rPr>
              <a:t>、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24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)</a:t>
            </a:r>
          </a:p>
          <a:p>
            <a:pPr lvl="1">
              <a:lnSpc>
                <a:spcPts val="3800"/>
              </a:lnSpc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追求生命成長，「內外都光鮮」使丈夫更易愛我</a:t>
            </a: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 lvl="1">
              <a:lnSpc>
                <a:spcPts val="3800"/>
              </a:lnSpc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守住「幫助者」的角色，幫助他成為屬靈的頭，能承擔，更有領導力，以安慰、鼓勵代替批評、挑剔</a:t>
            </a: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3800"/>
              </a:lnSpc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定意遵行 神的話，作丈夫的 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Eph </a:t>
            </a:r>
            <a:r>
              <a:rPr lang="zh-TW" altLang="en-US" smtClean="0">
                <a:latin typeface="Aegyptus" pitchFamily="18" charset="0"/>
                <a:ea typeface="DFKai-SB" pitchFamily="65" charset="-120"/>
              </a:rPr>
              <a:t>弗 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5:22-33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)</a:t>
            </a:r>
          </a:p>
          <a:p>
            <a:pPr lvl="1">
              <a:lnSpc>
                <a:spcPts val="3800"/>
              </a:lnSpc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以捨己的愛愛妻子、正如基督愛教會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Eph </a:t>
            </a:r>
            <a:r>
              <a:rPr lang="zh-TW" altLang="en-US" smtClean="0">
                <a:latin typeface="Aegyptus" pitchFamily="18" charset="0"/>
                <a:ea typeface="DFKai-SB" pitchFamily="65" charset="-120"/>
              </a:rPr>
              <a:t>弗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5:25;1Pe3:7</a:t>
            </a:r>
            <a:r>
              <a:rPr lang="en-US" altLang="zh-TW" smtClean="0">
                <a:latin typeface="DFKai-SB" pitchFamily="65" charset="-120"/>
                <a:ea typeface="DFKai-SB" pitchFamily="65" charset="-120"/>
              </a:rPr>
              <a:t>)</a:t>
            </a:r>
          </a:p>
          <a:p>
            <a:pPr lvl="1">
              <a:lnSpc>
                <a:spcPts val="3800"/>
              </a:lnSpc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渴慕追求認識主，凡事倚靠主，因祂是智慧的來源幫助你成為屬靈的頭，成為能擔當的領袖</a:t>
            </a: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 lvl="1">
              <a:lnSpc>
                <a:spcPts val="3800"/>
              </a:lnSpc>
            </a:pP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3800"/>
              </a:lnSpc>
              <a:buFontTx/>
              <a:buNone/>
            </a:pPr>
            <a:endParaRPr lang="zh-TW" altLang="en-US" smtClean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0244" name="Slide Number Placeholder 2"/>
          <p:cNvSpPr>
            <a:spLocks noGrp="1"/>
          </p:cNvSpPr>
          <p:nvPr>
            <p:ph type="sldNum" sz="quarter" idx="12"/>
          </p:nvPr>
        </p:nvSpPr>
        <p:spPr>
          <a:xfrm flipH="1">
            <a:off x="8610600" y="6537325"/>
            <a:ext cx="457200" cy="3048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71B482B-6286-4F89-8A48-DEF916D48E44}" type="slidenum">
              <a:rPr lang="en-US" altLang="zh-TW" sz="14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zh-TW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9067800" cy="60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zh-TW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具體行動</a:t>
            </a:r>
            <a:endPara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1267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>
              <a:lnSpc>
                <a:spcPts val="3800"/>
              </a:lnSpc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了解配偶愛的語言，學習正確的表達自己 </a:t>
            </a: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 lvl="1">
              <a:lnSpc>
                <a:spcPts val="3800"/>
              </a:lnSpc>
            </a:pPr>
            <a:r>
              <a:rPr lang="zh-TW" altLang="en-US" sz="3200" smtClean="0">
                <a:latin typeface="DFKai-SB" pitchFamily="65" charset="-120"/>
                <a:ea typeface="DFKai-SB" pitchFamily="65" charset="-120"/>
              </a:rPr>
              <a:t>一段美好品質時光</a:t>
            </a:r>
            <a:r>
              <a:rPr lang="en-US" altLang="zh-TW" sz="3200" smtClean="0">
                <a:latin typeface="DFKai-SB" pitchFamily="65" charset="-120"/>
                <a:ea typeface="DFKai-SB" pitchFamily="65" charset="-120"/>
              </a:rPr>
              <a:t>;</a:t>
            </a:r>
            <a:r>
              <a:rPr lang="zh-TW" altLang="en-US" sz="3200" smtClean="0">
                <a:latin typeface="DFKai-SB" pitchFamily="65" charset="-120"/>
                <a:ea typeface="DFKai-SB" pitchFamily="65" charset="-120"/>
              </a:rPr>
              <a:t> 一個即時的服務</a:t>
            </a:r>
            <a:endParaRPr lang="en-US" altLang="zh-TW" sz="3200" smtClean="0">
              <a:latin typeface="DFKai-SB" pitchFamily="65" charset="-120"/>
              <a:ea typeface="DFKai-SB" pitchFamily="65" charset="-120"/>
            </a:endParaRPr>
          </a:p>
          <a:p>
            <a:pPr lvl="1">
              <a:lnSpc>
                <a:spcPts val="3800"/>
              </a:lnSpc>
            </a:pPr>
            <a:r>
              <a:rPr lang="zh-TW" altLang="en-US" sz="3200" smtClean="0">
                <a:latin typeface="DFKai-SB" pitchFamily="65" charset="-120"/>
                <a:ea typeface="DFKai-SB" pitchFamily="65" charset="-120"/>
              </a:rPr>
              <a:t>一個愛心的禮物</a:t>
            </a:r>
            <a:r>
              <a:rPr lang="en-US" altLang="zh-TW" sz="3200" smtClean="0">
                <a:latin typeface="DFKai-SB" pitchFamily="65" charset="-120"/>
                <a:ea typeface="DFKai-SB" pitchFamily="65" charset="-120"/>
              </a:rPr>
              <a:t>;</a:t>
            </a:r>
            <a:r>
              <a:rPr lang="zh-TW" altLang="en-US" sz="3200" smtClean="0">
                <a:latin typeface="DFKai-SB" pitchFamily="65" charset="-120"/>
                <a:ea typeface="DFKai-SB" pitchFamily="65" charset="-120"/>
              </a:rPr>
              <a:t> 一個身體的接觸</a:t>
            </a:r>
            <a:endParaRPr lang="en-US" altLang="zh-TW" sz="3200" smtClean="0">
              <a:latin typeface="DFKai-SB" pitchFamily="65" charset="-120"/>
              <a:ea typeface="DFKai-SB" pitchFamily="65" charset="-120"/>
            </a:endParaRPr>
          </a:p>
          <a:p>
            <a:pPr lvl="1">
              <a:lnSpc>
                <a:spcPts val="3800"/>
              </a:lnSpc>
            </a:pPr>
            <a:r>
              <a:rPr lang="zh-TW" altLang="en-US" sz="3200" smtClean="0">
                <a:latin typeface="DFKai-SB" pitchFamily="65" charset="-120"/>
                <a:ea typeface="DFKai-SB" pitchFamily="65" charset="-120"/>
              </a:rPr>
              <a:t>一個衷心的讚美</a:t>
            </a:r>
            <a:endParaRPr lang="en-US" altLang="zh-TW" sz="3200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3800"/>
              </a:lnSpc>
            </a:pPr>
            <a:r>
              <a:rPr lang="zh-TW" altLang="en-US" b="1" smtClean="0">
                <a:latin typeface="DFKai-SB" pitchFamily="65" charset="-120"/>
                <a:ea typeface="DFKai-SB" pitchFamily="65" charset="-120"/>
              </a:rPr>
              <a:t>刻意留心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配偶的優點，培養感恩的性情，每天為你的配偶至少找一件事向神感恩</a:t>
            </a:r>
            <a:endParaRPr lang="en-US" altLang="zh-TW" smtClean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3800"/>
              </a:lnSpc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永遠先來到神面前處理心情，再去處理事情→不讓負面情緒停留，更不讓它出口，只說能提升他的信心面對眼前的光景，正面、鼓勵、造就的話</a:t>
            </a:r>
          </a:p>
          <a:p>
            <a:pPr>
              <a:lnSpc>
                <a:spcPts val="3800"/>
              </a:lnSpc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一起禱告，互相代求</a:t>
            </a:r>
          </a:p>
          <a:p>
            <a:pPr>
              <a:lnSpc>
                <a:spcPts val="3800"/>
              </a:lnSpc>
            </a:pP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同心配搭服事 神 (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Gen </a:t>
            </a:r>
            <a:r>
              <a:rPr lang="zh-TW" altLang="en-US" smtClean="0">
                <a:latin typeface="Aegyptus" pitchFamily="18" charset="0"/>
                <a:ea typeface="DFKai-SB" pitchFamily="65" charset="-120"/>
              </a:rPr>
              <a:t>創 2:15、1</a:t>
            </a:r>
            <a:r>
              <a:rPr lang="en-US" altLang="zh-TW" smtClean="0">
                <a:latin typeface="Aegyptus" pitchFamily="18" charset="0"/>
                <a:ea typeface="新細明體" pitchFamily="18" charset="-120"/>
              </a:rPr>
              <a:t>8</a:t>
            </a:r>
            <a:r>
              <a:rPr lang="zh-TW" altLang="en-US" smtClean="0">
                <a:latin typeface="DFKai-SB" pitchFamily="65" charset="-120"/>
                <a:ea typeface="DFKai-SB" pitchFamily="65" charset="-120"/>
              </a:rPr>
              <a:t>)</a:t>
            </a:r>
            <a:endParaRPr lang="en-US" altLang="zh-TW" smtClean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1268" name="Slide Number Placeholder 2"/>
          <p:cNvSpPr>
            <a:spLocks noGrp="1"/>
          </p:cNvSpPr>
          <p:nvPr>
            <p:ph type="sldNum" sz="quarter" idx="12"/>
          </p:nvPr>
        </p:nvSpPr>
        <p:spPr>
          <a:xfrm flipH="1">
            <a:off x="8680450" y="6553200"/>
            <a:ext cx="457200" cy="3048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CE874B-24FF-4853-B058-89B32AEDEAE0}" type="slidenum">
              <a:rPr lang="en-US" altLang="zh-TW" sz="14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zh-TW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5439</TotalTime>
  <Words>1227</Words>
  <Application>Microsoft Office PowerPoint</Application>
  <PresentationFormat>On-screen Show (4:3)</PresentationFormat>
  <Paragraphs>104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DFKai-SB</vt:lpstr>
      <vt:lpstr>Arial</vt:lpstr>
      <vt:lpstr>Times New Roman</vt:lpstr>
      <vt:lpstr>Calibri</vt:lpstr>
      <vt:lpstr>新細明體</vt:lpstr>
      <vt:lpstr>Aegyptus</vt:lpstr>
      <vt:lpstr>Arial Unicode MS</vt:lpstr>
      <vt:lpstr>1_Default Design</vt:lpstr>
      <vt:lpstr>PowerPoint Presentation</vt:lpstr>
      <vt:lpstr>你了解 / 關心你的配偶嗎? </vt:lpstr>
      <vt:lpstr>神所設立的婚姻--二人成為一體</vt:lpstr>
      <vt:lpstr>神所設立的婚姻 -- 二人成為一體</vt:lpstr>
      <vt:lpstr>始祖犯罪後婚姻受咒詛</vt:lpstr>
      <vt:lpstr>恢復與神的連結，讓配偶自在的作自己</vt:lpstr>
      <vt:lpstr>恢復與神的連結，讓配偶自在的作自己</vt:lpstr>
      <vt:lpstr>恢復與神的連結，讓配偶自在的作自己 </vt:lpstr>
      <vt:lpstr>具體行動</vt:lpstr>
      <vt:lpstr>具體行動</vt:lpstr>
    </vt:vector>
  </TitlesOfParts>
  <Company>Jireh Solutions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饒恕</dc:title>
  <dc:creator>annH</dc:creator>
  <cp:lastModifiedBy>Alfred Chen</cp:lastModifiedBy>
  <cp:revision>207</cp:revision>
  <cp:lastPrinted>2016-11-27T04:28:58Z</cp:lastPrinted>
  <dcterms:created xsi:type="dcterms:W3CDTF">2007-03-27T20:17:51Z</dcterms:created>
  <dcterms:modified xsi:type="dcterms:W3CDTF">2016-12-04T07:48:31Z</dcterms:modified>
</cp:coreProperties>
</file>