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0"/>
  </p:notesMasterIdLst>
  <p:handoutMasterIdLst>
    <p:handoutMasterId r:id="rId21"/>
  </p:handoutMasterIdLst>
  <p:sldIdLst>
    <p:sldId id="276" r:id="rId4"/>
    <p:sldId id="256" r:id="rId5"/>
    <p:sldId id="270" r:id="rId6"/>
    <p:sldId id="271" r:id="rId7"/>
    <p:sldId id="269" r:id="rId8"/>
    <p:sldId id="262" r:id="rId9"/>
    <p:sldId id="272" r:id="rId10"/>
    <p:sldId id="266" r:id="rId11"/>
    <p:sldId id="273" r:id="rId12"/>
    <p:sldId id="274" r:id="rId13"/>
    <p:sldId id="264" r:id="rId14"/>
    <p:sldId id="258" r:id="rId15"/>
    <p:sldId id="267" r:id="rId16"/>
    <p:sldId id="268" r:id="rId17"/>
    <p:sldId id="275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52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4DF31-26C4-4E91-906D-1FDDE0AF2BDC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33027-D9B3-4BE0-9AFE-99AD0D3D1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41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E97D5-8D9F-429E-9FBF-6AADEE31E0DF}" type="datetimeFigureOut">
              <a:rPr lang="en-US" smtClean="0"/>
              <a:t>7/21/2017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14D19-084B-4169-84FF-901EC3CFD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91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20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99F-6707-4EB7-83AC-16A73B88E93A}" type="datetime1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ACA9-3498-479D-8273-7E335C264845}" type="datetime1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60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E4DE-997E-4ADD-9BA2-158C6F10DDFA}" type="datetime1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19E2-DDC5-49B6-AD4E-5BC3ACFF90E6}" type="datetime1">
              <a:rPr lang="en-US" smtClean="0"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9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C3A-3D8B-4E92-90D0-7B2D5A8237F1}" type="datetime1">
              <a:rPr lang="en-US" smtClean="0"/>
              <a:t>7/21/2017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0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B813E-B3F3-460D-B1A9-CADABADBEAA6}" type="datetime1">
              <a:rPr lang="en-US" smtClean="0"/>
              <a:t>7/21/2017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4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2D69-DDA2-4EBE-8EAC-5C93EBC29CC7}" type="datetime1">
              <a:rPr lang="en-US" smtClean="0"/>
              <a:t>7/21/2017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3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05B8-D5E6-4772-ABD6-044FCC0A14C3}" type="datetime1">
              <a:rPr lang="en-US" smtClean="0"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9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D5BE7-5900-4217-AE49-0744C25BAF7F}" type="datetime1">
              <a:rPr lang="en-US" smtClean="0"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09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2EE0-4573-4ADE-B677-29F5F2A74622}" type="datetime1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01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8BABD-5607-4BEE-8CC0-7D6CF0771A94}" type="datetime1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96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0240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5926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5530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3558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5807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2522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94190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88662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41616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3823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45269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532078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62708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0854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89868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16870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206518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83807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6898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57497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60141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7769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44F04-1177-4879-828D-85FE4719FB1D}" type="datetime1">
              <a:rPr lang="en-US" smtClean="0"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88435-73E0-424B-BF13-AF80E4934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6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158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536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救贖與醫</a:t>
            </a:r>
            <a:r>
              <a:rPr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治</a:t>
            </a:r>
            <a:endParaRPr lang="en-US" altLang="zh-TW" sz="6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Redemption and Healing</a:t>
            </a:r>
            <a:endParaRPr lang="en-US" altLang="zh-TW" sz="1100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黃薛媖 師母</a:t>
            </a:r>
            <a:endParaRPr lang="en-US" altLang="zh-TW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July 9,  2017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31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7633"/>
            <a:ext cx="9067800" cy="73436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從人起初的受造說起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300"/>
              </a:lnSpc>
              <a:buFont typeface="Arial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靈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與神交通，良心，直覺</a:t>
            </a:r>
            <a:endParaRPr lang="en-US" sz="28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魂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心思，情感，意志</a:t>
            </a:r>
            <a:endParaRPr lang="en-US" sz="28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體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血，肉</a:t>
            </a:r>
            <a:r>
              <a:rPr lang="zh-TW" altLang="en-US" sz="280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280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骨</a:t>
            </a:r>
            <a:endParaRPr lang="en-US" altLang="zh-TW" sz="28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亞當犯罪前的光景和次序</a:t>
            </a:r>
            <a:r>
              <a:rPr 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以神為中心，彰顯神的榮耀尊貴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8:5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帖前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5:23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sz="28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0" lvl="1" algn="l">
              <a:lnSpc>
                <a:spcPts val="33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 神 ←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靈←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魂←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體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創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1:27-31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2:19)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914400" lvl="1" indent="-457200" algn="l">
              <a:lnSpc>
                <a:spcPts val="3300"/>
              </a:lnSpc>
              <a:buFont typeface="Arial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靈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靈裡有認識神和神旨意的本能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有從神來的直覺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不經理性分析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，能直接與神溝通，明白神</a:t>
            </a:r>
            <a:endParaRPr lang="en-US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914400" lvl="1" indent="-457200" algn="l">
              <a:lnSpc>
                <a:spcPts val="3300"/>
              </a:lnSpc>
              <a:buFont typeface="Arial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魂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悟性裡能明白靈裡所知道的事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藉靈與神建立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友誼，認識並順服真理，有神的智慧管理一切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資源，包括心思，情感，意志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創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2:23;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8:6)</a:t>
            </a:r>
            <a:endParaRPr lang="en-US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914400" lvl="1" indent="-457200" algn="l">
              <a:lnSpc>
                <a:spcPts val="3300"/>
              </a:lnSpc>
              <a:buFont typeface="Arial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體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與神與萬物與人關係美好，沒有痛苦、疾病死亡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88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633"/>
            <a:ext cx="9144000" cy="73436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創傷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的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根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源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人類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最起初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的罪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600"/>
              </a:lnSpc>
              <a:buFont typeface="Arial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亞當犯罪後的光景和次序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以情慾、自我為中心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創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2:17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，羅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8:5-9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，約一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5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18-19)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神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靈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…&gt;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魂 ← →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體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靈 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  <a:sym typeface="Wingdings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與神隔絕，良心受虧損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由魂來操縱良心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，直覺受虧損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沒有從神來的直覺，無法明白神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457200" indent="-457200" algn="l">
              <a:lnSpc>
                <a:spcPts val="3600"/>
              </a:lnSpc>
              <a:buFont typeface="Arial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魂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驕傲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背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逆</a:t>
            </a:r>
            <a:r>
              <a:rPr 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由人的驕傲掌管善惡知識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，不認識真理，也無法順服真理，體貼肉體的人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弗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2:1-3)</a:t>
            </a:r>
            <a:endParaRPr lang="en-US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體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沒有被管束，順服魂的帶領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→痛苦，疾病，死亡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;</a:t>
            </a:r>
          </a:p>
          <a:p>
            <a:pPr marL="457200" indent="-457200" algn="l">
              <a:lnSpc>
                <a:spcPts val="3600"/>
              </a:lnSpc>
              <a:buFont typeface="Arial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結果是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害怕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、躲避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，無法為自己的生命行為負責，互相推卸責任，關係破裂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創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3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:1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2-13)</a:t>
            </a:r>
          </a:p>
          <a:p>
            <a:pPr algn="l">
              <a:lnSpc>
                <a:spcPts val="36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zh-TW" alt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50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7633"/>
            <a:ext cx="9067800" cy="533399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醫治就是恢復人起初被造的光景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600"/>
              </a:lnSpc>
              <a:buFont typeface="Arial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神的救贖來恢復人起初被造時的光景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1:21;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來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4:16)</a:t>
            </a:r>
          </a:p>
          <a:p>
            <a:pPr marL="457200" indent="-457200" algn="l">
              <a:lnSpc>
                <a:spcPts val="3600"/>
              </a:lnSpc>
              <a:buFont typeface="Arial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神的救贖將死去的靈重新活過來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弗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2:5)</a:t>
            </a:r>
          </a:p>
          <a:p>
            <a:pPr marL="457200" indent="-457200" algn="l">
              <a:lnSpc>
                <a:spcPts val="3600"/>
              </a:lnSpc>
              <a:buFont typeface="Arial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恢復人起初被造時靈魂體的次序，使信靠祂的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</a:p>
          <a:p>
            <a:pPr marL="914400" lvl="1" indent="-457200" algn="l">
              <a:lnSpc>
                <a:spcPts val="3600"/>
              </a:lnSpc>
              <a:buFont typeface="Arial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理性道德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心靈敏銳於神、情緒平安，能做合神心意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原則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的抉擇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914400" lvl="1" indent="-457200" algn="l">
              <a:lnSpc>
                <a:spcPts val="3600"/>
              </a:lnSpc>
              <a:buFont typeface="Arial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人性功能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有智慧能力管理神所託付的，工作有效率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914400" lvl="1" indent="-457200" algn="l">
              <a:lnSpc>
                <a:spcPts val="3600"/>
              </a:lnSpc>
              <a:buFont typeface="Arial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全人的關係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與神的關係，與萬物的關係，與人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包括與自己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的關係美好，合諧→進入真實的安息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1:21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他將要生一個兒子．你要給他起名叫耶穌．因他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要將自己的百姓從罪惡裡救出來。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弗</a:t>
            </a:r>
            <a:r>
              <a:rPr lang="en-US" altLang="zh-TW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2:5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當我們死在過犯中的時候、便叫我們與基督一同活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過來．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800" b="1" u="sng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83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633"/>
            <a:ext cx="9144000" cy="810567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靈魂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體 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3 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部份的醫治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靈的醫治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趕鬼，釋放</a:t>
            </a:r>
            <a:endParaRPr lang="en-US" altLang="zh-TW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魂的醫治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內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在醫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治，記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憶的醫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治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(H</a:t>
            </a:r>
            <a:r>
              <a:rPr 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ealing 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of </a:t>
            </a:r>
            <a:r>
              <a:rPr 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M</a:t>
            </a:r>
            <a:r>
              <a:rPr 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emories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著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重處理記憶中的創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傷，情感、情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緒的醫治</a:t>
            </a:r>
            <a:endParaRPr lang="en-US" altLang="zh-TW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體的醫治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醫治身體的疾病 </a:t>
            </a:r>
            <a:endParaRPr lang="zh-TW" alt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453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7633"/>
            <a:ext cx="7772400" cy="533399"/>
          </a:xfrm>
        </p:spPr>
        <p:txBody>
          <a:bodyPr>
            <a:noAutofit/>
          </a:bodyPr>
          <a:lstStyle/>
          <a:p>
            <a:r>
              <a:rPr lang="zh-TW" altLang="en-US" sz="3200" dirty="0" smtClean="0">
                <a:latin typeface="DFKai-SB" pitchFamily="65" charset="-120"/>
                <a:ea typeface="DFKai-SB" pitchFamily="65" charset="-120"/>
              </a:rPr>
              <a:t>醫治的定義</a:t>
            </a:r>
            <a:endParaRPr lang="en-US" sz="320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lvl="1" algn="l"/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2400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/>
            <a:endParaRPr lang="en-US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>
                <a:solidFill>
                  <a:schemeClr val="tx1"/>
                </a:solidFill>
              </a:rPr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>
                <a:solidFill>
                  <a:schemeClr val="tx1"/>
                </a:solidFill>
              </a:rPr>
              <a:t>7/21/2017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" name="Picture 4" descr="DSC061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8" b="5556"/>
          <a:stretch>
            <a:fillRect/>
          </a:stretch>
        </p:blipFill>
        <p:spPr bwMode="auto">
          <a:xfrm>
            <a:off x="3697288" y="0"/>
            <a:ext cx="5446712" cy="6858000"/>
          </a:xfrm>
          <a:prstGeom prst="rect">
            <a:avLst/>
          </a:prstGeom>
          <a:solidFill>
            <a:srgbClr val="FFC000"/>
          </a:solidFill>
          <a:extLst/>
        </p:spPr>
      </p:pic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152400" y="5757863"/>
            <a:ext cx="3108543" cy="830997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杏仁體－激發憤怒、</a:t>
            </a:r>
          </a:p>
          <a:p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	   恐懼、悲哀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111125" y="4191000"/>
            <a:ext cx="3241675" cy="1196975"/>
          </a:xfrm>
          <a:prstGeom prst="rect">
            <a:avLst/>
          </a:prstGeom>
          <a:solidFill>
            <a:srgbClr val="FFC0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海馬迴－整理和記憶，</a:t>
            </a:r>
          </a:p>
          <a:p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將長期記憶保存在大腦</a:t>
            </a:r>
          </a:p>
          <a:p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皮質層中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76200" y="2557463"/>
            <a:ext cx="3570208" cy="1200329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下視丘－控制自律神經，</a:t>
            </a:r>
          </a:p>
          <a:p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掌</a:t>
            </a:r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控情緒反應，監控</a:t>
            </a:r>
          </a:p>
          <a:p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體</a:t>
            </a:r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溫、水分、能量</a:t>
            </a: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34925" y="1981200"/>
            <a:ext cx="3570208" cy="46166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扣帶</a:t>
            </a:r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迴</a:t>
            </a:r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－</a:t>
            </a:r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修正行為及情緒</a:t>
            </a: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>
            <a:off x="3657600" y="23622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>
              <a:solidFill>
                <a:srgbClr val="FFFF00"/>
              </a:solidFill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3657600" y="2667000"/>
            <a:ext cx="2819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>
              <a:solidFill>
                <a:srgbClr val="FFFF00"/>
              </a:solidFill>
            </a:endParaRPr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3352800" y="46482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>
              <a:solidFill>
                <a:srgbClr val="FFFF00"/>
              </a:solidFill>
            </a:endParaRPr>
          </a:p>
        </p:txBody>
      </p:sp>
      <p:sp>
        <p:nvSpPr>
          <p:cNvPr id="28" name="Line 12"/>
          <p:cNvSpPr>
            <a:spLocks noChangeShapeType="1"/>
          </p:cNvSpPr>
          <p:nvPr/>
        </p:nvSpPr>
        <p:spPr bwMode="auto">
          <a:xfrm flipV="1">
            <a:off x="3810000" y="3124200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>
              <a:solidFill>
                <a:srgbClr val="FFFF00"/>
              </a:solidFill>
            </a:endParaRPr>
          </a:p>
        </p:txBody>
      </p:sp>
      <p:sp>
        <p:nvSpPr>
          <p:cNvPr id="29" name="Line 13"/>
          <p:cNvSpPr>
            <a:spLocks noChangeShapeType="1"/>
          </p:cNvSpPr>
          <p:nvPr/>
        </p:nvSpPr>
        <p:spPr bwMode="auto">
          <a:xfrm>
            <a:off x="3810000" y="3124200"/>
            <a:ext cx="3124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>
            <a:off x="3048000" y="5943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>
              <a:solidFill>
                <a:srgbClr val="FFFF00"/>
              </a:solidFill>
            </a:endParaRPr>
          </a:p>
        </p:txBody>
      </p:sp>
      <p:sp>
        <p:nvSpPr>
          <p:cNvPr id="31" name="Line 15"/>
          <p:cNvSpPr>
            <a:spLocks noChangeShapeType="1"/>
          </p:cNvSpPr>
          <p:nvPr/>
        </p:nvSpPr>
        <p:spPr bwMode="auto">
          <a:xfrm flipV="1">
            <a:off x="3962400" y="32766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>
              <a:solidFill>
                <a:srgbClr val="FFFF00"/>
              </a:solidFill>
            </a:endParaRPr>
          </a:p>
        </p:txBody>
      </p:sp>
      <p:sp>
        <p:nvSpPr>
          <p:cNvPr id="32" name="Line 16"/>
          <p:cNvSpPr>
            <a:spLocks noChangeShapeType="1"/>
          </p:cNvSpPr>
          <p:nvPr/>
        </p:nvSpPr>
        <p:spPr bwMode="auto">
          <a:xfrm>
            <a:off x="3962400" y="32766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>
              <a:solidFill>
                <a:srgbClr val="FFFF00"/>
              </a:solidFill>
            </a:endParaRPr>
          </a:p>
        </p:txBody>
      </p:sp>
      <p:sp>
        <p:nvSpPr>
          <p:cNvPr id="33" name="Text Box 17"/>
          <p:cNvSpPr txBox="1">
            <a:spLocks noChangeArrowheads="1"/>
          </p:cNvSpPr>
          <p:nvPr/>
        </p:nvSpPr>
        <p:spPr bwMode="auto">
          <a:xfrm>
            <a:off x="1289685" y="-152400"/>
            <a:ext cx="7854315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大腦邊緣系統（感性腦）掌管本能慾望、快樂、</a:t>
            </a:r>
          </a:p>
          <a:p>
            <a:r>
              <a:rPr lang="zh-TW" altLang="en-US" sz="28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       </a:t>
            </a:r>
            <a:r>
              <a:rPr lang="en-US" altLang="zh-TW" sz="28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悲</a:t>
            </a:r>
            <a:r>
              <a:rPr lang="zh-TW" altLang="en-US" sz="28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傷、憤怒等感情層面活動</a:t>
            </a:r>
          </a:p>
        </p:txBody>
      </p:sp>
    </p:spTree>
    <p:extLst>
      <p:ext uri="{BB962C8B-B14F-4D97-AF65-F5344CB8AC3E}">
        <p14:creationId xmlns:p14="http://schemas.microsoft.com/office/powerpoint/2010/main" val="387060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7633"/>
            <a:ext cx="9067800" cy="73436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重組記憶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人通過身體感官接受訊息，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腦子接受到訊息後，就把這些訊息編碼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聲、光、味、過程、意義等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，分類，存到不同的區域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裡，等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到需要時再提取、組合。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腦子在重組記憶事件的過程中：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時會遺漏一些記憶碎片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時把不屬該事件的記憶碎片抓過來組合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著外力暗示，可以創造記憶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真實的記憶組合出現時，大腦會發出警告信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號但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不會影響記憶組合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謊言說一百次就變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56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7633"/>
            <a:ext cx="9067800" cy="734367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DilleniaUPC" panose="02020603050405020304" pitchFamily="18" charset="-34"/>
              </a:rPr>
              <a:t> 記憶的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DilleniaUPC" panose="02020603050405020304" pitchFamily="18" charset="-34"/>
              </a:rPr>
              <a:t>類別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DilleniaUPC" panose="02020603050405020304" pitchFamily="18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觀因素：圖像、過程、語意、聲音、味道、觸覺</a:t>
            </a:r>
          </a:p>
          <a:p>
            <a:pPr lvl="1" algn="l"/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客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觀因素無法改變或消失</a:t>
            </a:r>
          </a:p>
          <a:p>
            <a:pPr marL="457200" indent="-457200" algn="l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觀因素：感覺、情緒、定義、生理反應、     行為反應</a:t>
            </a:r>
          </a:p>
          <a:p>
            <a:pPr lvl="1" algn="l"/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觀因素是個人給予的，可改變或消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zh-TW" alt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526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633"/>
            <a:ext cx="9067800" cy="658167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我們的記憶影響我們的行為反應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algn="l"/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事件 →邏輯分析→情緒管理→行為反映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個人意義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產生情緒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出現行為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傷害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信念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)---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憤怒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----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報復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罵人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憶使人對周遭發生的事物提供適當的意義</a:t>
            </a:r>
          </a:p>
          <a:p>
            <a:pPr marL="457200" indent="-457200" algn="l">
              <a:lnSpc>
                <a:spcPts val="31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這些從記憶提供的意義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目前發生的事物做出反應，通常是記憶中的反應又出現</a:t>
            </a:r>
          </a:p>
          <a:p>
            <a:pPr marL="457200" indent="-457200" algn="l">
              <a:lnSpc>
                <a:spcPts val="31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感覺或情緒的記憶出現時，會影響人當下的行為反應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例如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反射機制是「刺激→反應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不需思考的反應動作」，像恐懼症，是過去的身體疼痛及痛苦情緒的存在，身體為了保護當事人所建立的反射機制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車禍後不敢開車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鳥軍人常會在看到黑影晃過時，因為心生恐懼，不加思索就直接開槍</a:t>
            </a:r>
            <a:r>
              <a:rPr lang="zh-TW" altLang="en-US" sz="2800" dirty="0"/>
              <a:t>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sz="2800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1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endParaRPr lang="zh-TW" alt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1143000"/>
            <a:ext cx="1066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65680" y="1160929"/>
            <a:ext cx="0" cy="2286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733800" y="1208407"/>
            <a:ext cx="0" cy="2286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334000" y="1143000"/>
            <a:ext cx="0" cy="2286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8600" y="1178169"/>
            <a:ext cx="1066800" cy="878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516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633"/>
            <a:ext cx="9067800" cy="810567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我們的記憶影響我們的行為反應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9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腦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部的記憶能力和作用是神創造的</a:t>
            </a: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我們可以依靠聖靈的幫助消除或改變腦內的記憶對個人的影響（消除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改變記憶的主觀因素）</a:t>
            </a:r>
          </a:p>
          <a:p>
            <a:pPr marL="457200" indent="-457200" algn="l">
              <a:lnSpc>
                <a:spcPts val="39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內在醫治是醫治你的記憶，也就是醫治你的過去，改變記憶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尤其是負面記憶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對你的影響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900"/>
              </a:lnSpc>
              <a:spcBef>
                <a:spcPct val="40000"/>
              </a:spcBef>
            </a:pP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900"/>
              </a:lnSpc>
              <a:spcBef>
                <a:spcPct val="40000"/>
              </a:spcBef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在基督裡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、他就是新造的人．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已過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變成新的了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705600"/>
            <a:ext cx="2133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41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633"/>
            <a:ext cx="9067800" cy="505767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內在醫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治的定義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840"/>
              </a:lnSpc>
              <a:buFont typeface="Arial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透過禱告，靠聖靈的大能，醫治在生命過程中所受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的情感傷害，著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重處理記憶中的創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傷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(H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ealing of 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M</a:t>
            </a:r>
            <a:r>
              <a:rPr 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emories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，除去負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面記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憶對我們的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響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5:17)</a:t>
            </a:r>
          </a:p>
          <a:p>
            <a:pPr marL="457200" indent="-457200" algn="l">
              <a:lnSpc>
                <a:spcPts val="3840"/>
              </a:lnSpc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更新裏面的人，恢復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人起初受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造時的形象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讓聖靈來除去生命中的罪與傷害，以聖經的真理取代錯誤的信念，脫離撒但的轄制，恢復人受造時的形象  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7:22)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840"/>
              </a:lnSpc>
              <a:buFont typeface="Arial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目標是做主門徒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成為新造的人，心靈透亮自由，與神同行，享受神賜給我們的豐盛恩典。   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84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altLang="zh-TW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7:22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因為按著我裡面的意思。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〔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原文作人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〕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我是喜歡　神的律</a:t>
            </a:r>
            <a:endParaRPr lang="en-US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98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5411"/>
            <a:ext cx="9144000" cy="533399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聖經的根據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</a:rPr>
              <a:t>神的救恩包括醫治也是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主耶穌在地上的事工之一</a:t>
            </a:r>
            <a:r>
              <a:rPr lang="en-US" altLang="zh-TW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103:3,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53:5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4:23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，路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4:18)</a:t>
            </a:r>
          </a:p>
          <a:p>
            <a:pPr marL="457200" indent="-457200" algn="l">
              <a:lnSpc>
                <a:spcPts val="3500"/>
              </a:lnSpc>
              <a:buFont typeface="Arial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神很樂意醫治我們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8:3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、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7;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34:18, 147:3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457200" indent="-457200" algn="l">
              <a:lnSpc>
                <a:spcPts val="3500"/>
              </a:lnSpc>
              <a:buFont typeface="Arial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神是全知的神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他知道我們過去的一切經歷和隱藏在個人內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心深處的傷痕 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139)</a:t>
            </a:r>
          </a:p>
          <a:p>
            <a:pPr marL="457200" indent="-457200" algn="l">
              <a:lnSpc>
                <a:spcPts val="3500"/>
              </a:lnSpc>
              <a:buFont typeface="Arial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神是全在的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他曾與我們共度過去的每一遭遇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也陪伴我們每一個經歷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哀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3:33;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63:9;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139)</a:t>
            </a:r>
          </a:p>
          <a:p>
            <a:pPr marL="457200" indent="-457200" algn="l">
              <a:lnSpc>
                <a:spcPts val="3500"/>
              </a:lnSpc>
              <a:buFont typeface="Arial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神是全能的神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他願意且有能力醫治我們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他要把最好的賜給我們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成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就在我們生命中的旨意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53:5)</a:t>
            </a:r>
          </a:p>
          <a:p>
            <a:pPr algn="l">
              <a:lnSpc>
                <a:spcPts val="35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103:3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他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赦免你的一切罪孽、醫治你的一切疾病</a:t>
            </a:r>
          </a:p>
          <a:p>
            <a:pPr algn="l">
              <a:lnSpc>
                <a:spcPts val="35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53:5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那</a:t>
            </a:r>
            <a:r>
              <a:rPr lang="zh-TW" altLang="en-US" sz="2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知他為我們的過犯受害、為我們的罪孽壓傷．因他受的刑罰我們得平安．因他受的鞭傷我們得醫治。  </a:t>
            </a:r>
            <a:endParaRPr lang="en-US" altLang="zh-TW" sz="28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601"/>
            <a:ext cx="4572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96200" y="6705600"/>
            <a:ext cx="990600" cy="152400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495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5411"/>
            <a:ext cx="9144000" cy="625011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聖靈醫治記憶的過程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rmAutofit fontScale="92500"/>
          </a:bodyPr>
          <a:lstStyle/>
          <a:p>
            <a:pPr marL="457200" indent="-457200" algn="l">
              <a:lnSpc>
                <a:spcPts val="4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承認事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實，願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意被更新、改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變，邀請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靈進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入我們的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記憶中向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我們顯明痛苦情緒的根源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139:23-24)</a:t>
            </a:r>
            <a:endParaRPr lang="en-US" altLang="zh-TW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39750" indent="-539750" algn="l">
              <a:lnSpc>
                <a:spcPts val="4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把當時的感覺、定義、情緒、生理與行為反應，說出來或寫下來，ㄧㄧ的帶到神面前</a:t>
            </a:r>
          </a:p>
          <a:p>
            <a:pPr marL="539750" indent="-539750" algn="l">
              <a:lnSpc>
                <a:spcPts val="4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饒恕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悔改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，改變事件的定義、挪開感覺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、靠著聖靈切斷情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緒連結、停止不合神心意的生理和行為反應  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61:1-3)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被責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備→羞恥、憂傷、生氣、苦毒 →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預期別人都會傷害我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539750" indent="-539750" algn="l">
              <a:lnSpc>
                <a:spcPts val="4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個事件都要分別處理，而非籠統的一筆勾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</a:t>
            </a:r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39750" indent="-539750" algn="l">
              <a:lnSpc>
                <a:spcPts val="4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心靈醫治是過程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，可能需要一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之久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12:1)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601"/>
            <a:ext cx="4572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614453"/>
            <a:ext cx="2133600" cy="243547"/>
          </a:xfrm>
        </p:spPr>
        <p:txBody>
          <a:bodyPr/>
          <a:lstStyle/>
          <a:p>
            <a:fld id="{01CA0C5F-8DE8-473B-919C-7A05B69C98E2}" type="datetime1">
              <a:rPr lang="en-US" smtClean="0"/>
              <a:t>7/21/2017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75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5411"/>
            <a:ext cx="9144000" cy="777411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醫治禱告範例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rmAutofit/>
          </a:bodyPr>
          <a:lstStyle/>
          <a:p>
            <a:pPr marL="57150" algn="l">
              <a:lnSpc>
                <a:spcPts val="38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親愛的父神</a:t>
            </a:r>
            <a:r>
              <a:rPr lang="zh-TW" altLang="en-US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！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因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某人或某事感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到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—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沮喪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 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羞恥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…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詳細描述你的感覺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現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在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把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這些傷害帶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到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面前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父啊！赦免我因著受傷所引起的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憤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怒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與苦毒，也饒恕我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心中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、口中的批評論斷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求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主耶穌的寶血洗淨我的罪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，塗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抹我一切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過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犯。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57150" algn="l">
              <a:lnSpc>
                <a:spcPts val="38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父啊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！我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需要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你，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我要得痊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癒，祈求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聖靈釋放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十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字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架醫治的大能，醫治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我心靈深處的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傷口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除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去我裏面一切痛苦的感覺，因為這些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傷害，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生命中好像缺乏一些甚麼，現在祈求祢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用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祢的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平安與愛來添補這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些缺口，奉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主耶穌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基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督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的聖名禱告 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57150" algn="l">
              <a:lnSpc>
                <a:spcPts val="3800"/>
              </a:lnSpc>
            </a:pP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601"/>
            <a:ext cx="4572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973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5411"/>
            <a:ext cx="9144000" cy="70121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醫治禱告範例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 marL="57150"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親愛的父神！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願意選擇饒恕那些曾經傷害過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人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如果能</a:t>
            </a:r>
            <a:r>
              <a:rPr lang="zh-TW" altLang="en-US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具體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說出名字最好</a:t>
            </a:r>
            <a:r>
              <a:rPr lang="en-US" altLang="zh-TW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。祈求祢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賜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給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我饒恕的能力並賜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給我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從內心深處對他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們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愛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，祈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求聖靈現在賜下你醫治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的膏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油，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醫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治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我們的關係並徹底消除我們中間的隔閡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。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將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父神的愛澆灌我們，重新再建造我們，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讓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們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能真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實的彼此相愛，奉主耶穌基督的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聖</a:t>
            </a:r>
            <a:r>
              <a:rPr lang="en-US" altLang="zh-TW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名</a:t>
            </a:r>
            <a:r>
              <a:rPr lang="zh-TW" altLang="en-US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禱告 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601"/>
            <a:ext cx="4572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9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419100" y="1950903"/>
            <a:ext cx="85979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親愛耶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 醫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治救主</a:t>
            </a: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425222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</TotalTime>
  <Words>1736</Words>
  <Application>Microsoft Office PowerPoint</Application>
  <PresentationFormat>On-screen Show (4:3)</PresentationFormat>
  <Paragraphs>169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Arial Unicode MS</vt:lpstr>
      <vt:lpstr>DFKai-SB</vt:lpstr>
      <vt:lpstr>DilleniaUPC</vt:lpstr>
      <vt:lpstr>新細明體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Office Theme</vt:lpstr>
      <vt:lpstr>10_Office 佈景主題</vt:lpstr>
      <vt:lpstr>14_Default Design</vt:lpstr>
      <vt:lpstr>PowerPoint Presentation</vt:lpstr>
      <vt:lpstr>從人起初的受造說起</vt:lpstr>
      <vt:lpstr>創傷的根源:人類最起初的罪</vt:lpstr>
      <vt:lpstr>醫治就是恢復人起初被造的光景</vt:lpstr>
      <vt:lpstr>靈魂體 3 部份的醫治</vt:lpstr>
      <vt:lpstr>醫治的定義</vt:lpstr>
      <vt:lpstr>重組記憶</vt:lpstr>
      <vt:lpstr> 記憶的類別</vt:lpstr>
      <vt:lpstr>我們的記憶影響我們的行為反應</vt:lpstr>
      <vt:lpstr>我們的記憶影響我們的行為反應</vt:lpstr>
      <vt:lpstr>內在醫治的定義</vt:lpstr>
      <vt:lpstr>聖經的根據</vt:lpstr>
      <vt:lpstr>聖靈醫治記憶的過程</vt:lpstr>
      <vt:lpstr>醫治禱告範例</vt:lpstr>
      <vt:lpstr>醫治禱告範例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醫治的定醫</dc:title>
  <dc:creator>annH</dc:creator>
  <cp:lastModifiedBy>Alfred Chen</cp:lastModifiedBy>
  <cp:revision>71</cp:revision>
  <cp:lastPrinted>2012-09-25T08:23:47Z</cp:lastPrinted>
  <dcterms:created xsi:type="dcterms:W3CDTF">2012-09-25T00:56:58Z</dcterms:created>
  <dcterms:modified xsi:type="dcterms:W3CDTF">2017-07-22T04:40:06Z</dcterms:modified>
</cp:coreProperties>
</file>