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9" autoAdjust="0"/>
    <p:restoredTop sz="94660"/>
  </p:normalViewPr>
  <p:slideViewPr>
    <p:cSldViewPr>
      <p:cViewPr varScale="1">
        <p:scale>
          <a:sx n="42" d="100"/>
          <a:sy n="42" d="100"/>
        </p:scale>
        <p:origin x="132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122EE2E-519D-4F78-92B5-5A504C070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218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F37AF-E685-4F1A-9D73-85E0F6ABD5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75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7D6F0-D74C-40C5-B6F2-179435911A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783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E4677-3CF2-4FF5-B8B3-3267963846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45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C7370-CFAA-4A85-ACC1-A0AAFE7738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26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C8E91-87C1-4B79-BEDD-7B6D0F3F4C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309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11634-F95C-4B88-9B76-8B4C6F8EE4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65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20935-040A-4E72-A5C8-E82CACBA0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62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AEC2F-B34A-4A86-8544-33846DFA5F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10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756A9-6E41-4A6A-8988-8999F57137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08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6C825-3065-44E4-9730-0340B811B9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568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8480B-5D5A-4A93-9E0C-0539BE1999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31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E2BAB6A-0FF2-42FC-A179-59264CFA96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98438"/>
            <a:ext cx="9144000" cy="6735762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zh-CN" b="1" smtClean="0">
                <a:ea typeface="PMingLiU" pitchFamily="18" charset="-120"/>
              </a:rPr>
              <a:t> </a:t>
            </a:r>
            <a:r>
              <a:rPr lang="zh-TW" altLang="en-US" b="1" smtClean="0">
                <a:ea typeface="PMingLiU" pitchFamily="18" charset="-120"/>
              </a:rPr>
              <a:t> </a:t>
            </a:r>
            <a:r>
              <a:rPr lang="zh-TW" altLang="en-US" sz="5400" b="1" smtClean="0">
                <a:ea typeface="PMingLiU" pitchFamily="18" charset="-120"/>
              </a:rPr>
              <a:t>長</a:t>
            </a:r>
            <a:r>
              <a:rPr lang="zh-CN" altLang="en-US" sz="5400" b="1" smtClean="0">
                <a:ea typeface="SimSun" panose="02010600030101010101" pitchFamily="2" charset="-122"/>
              </a:rPr>
              <a:t>大成熟，承接產業</a:t>
            </a:r>
            <a:endParaRPr lang="zh-CN" altLang="zh-CN" sz="5400" b="1" smtClean="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TW" altLang="zh-CN" sz="4400" b="1" smtClean="0"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zh-CN" sz="1200" b="1" smtClean="0">
                <a:ea typeface="PMingLiU" pitchFamily="18" charset="-120"/>
              </a:rPr>
              <a:t> </a:t>
            </a:r>
            <a:r>
              <a:rPr lang="zh-TW" altLang="en-US" sz="1200" b="1" smtClean="0">
                <a:ea typeface="PMingLiU" pitchFamily="18" charset="-120"/>
              </a:rPr>
              <a:t> </a:t>
            </a:r>
            <a:r>
              <a:rPr lang="zh-TW" altLang="zh-CN" sz="1200" b="1" smtClean="0">
                <a:ea typeface="PMingLiU" pitchFamily="18" charset="-120"/>
              </a:rPr>
              <a:t> </a:t>
            </a:r>
            <a:r>
              <a:rPr lang="zh-TW" altLang="en-US" sz="1200" b="1" smtClean="0">
                <a:ea typeface="PMingLiU" pitchFamily="18" charset="-120"/>
              </a:rPr>
              <a:t> </a:t>
            </a:r>
            <a:r>
              <a:rPr lang="zh-TW" altLang="zh-CN" sz="1200" b="1" smtClean="0">
                <a:ea typeface="PMingLiU" pitchFamily="18" charset="-120"/>
              </a:rPr>
              <a:t> </a:t>
            </a:r>
            <a:r>
              <a:rPr lang="zh-TW" altLang="en-US" sz="1200" b="1" smtClean="0">
                <a:ea typeface="PMingLiU" pitchFamily="18" charset="-120"/>
              </a:rPr>
              <a:t> </a:t>
            </a:r>
            <a:r>
              <a:rPr lang="zh-TW" altLang="zh-CN" sz="1200" b="1" smtClean="0">
                <a:ea typeface="PMingLiU" pitchFamily="18" charset="-120"/>
              </a:rPr>
              <a:t> </a:t>
            </a:r>
            <a:r>
              <a:rPr lang="zh-TW" altLang="en-US" sz="1200" b="1" smtClean="0">
                <a:ea typeface="PMingLiU" pitchFamily="18" charset="-120"/>
              </a:rPr>
              <a:t> </a:t>
            </a:r>
            <a:r>
              <a:rPr lang="zh-TW" altLang="zh-CN" sz="1200" b="1" smtClean="0">
                <a:ea typeface="PMingLiU" pitchFamily="18" charset="-120"/>
              </a:rPr>
              <a:t> </a:t>
            </a:r>
            <a:r>
              <a:rPr lang="zh-TW" altLang="en-US" b="1" smtClean="0">
                <a:solidFill>
                  <a:srgbClr val="6600FF"/>
                </a:solidFill>
                <a:ea typeface="PMingLiU" pitchFamily="18" charset="-120"/>
              </a:rPr>
              <a:t>加</a:t>
            </a:r>
            <a:r>
              <a:rPr lang="en-US" altLang="zh-TW" b="1" smtClean="0">
                <a:solidFill>
                  <a:srgbClr val="6600FF"/>
                </a:solidFill>
                <a:ea typeface="PMingLiU" pitchFamily="18" charset="-120"/>
              </a:rPr>
              <a:t>4</a:t>
            </a:r>
            <a:r>
              <a:rPr lang="zh-TW" altLang="en-US" b="1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b="1" smtClean="0">
                <a:solidFill>
                  <a:srgbClr val="6600FF"/>
                </a:solidFill>
                <a:ea typeface="PMingLiU" pitchFamily="18" charset="-120"/>
              </a:rPr>
              <a:t>1-7-</a:t>
            </a:r>
            <a:r>
              <a:rPr lang="zh-TW" altLang="en-US" b="1" smtClean="0">
                <a:solidFill>
                  <a:srgbClr val="6600FF"/>
                </a:solidFill>
                <a:ea typeface="PMingLiU" pitchFamily="18" charset="-120"/>
              </a:rPr>
              <a:t>我 說 那 承 受 產 業 的 、 雖 然 是 全 業 的 主 人 、 但 為 孩 童 的 時 候 、 卻 與 奴 僕 毫 無 分 別 ．乃 在 師 傅 和 管 家 的 手 下 、 直 等 他 父 親 預 定 的 時 候 來 到 。我 們 為 孩 童 的 時 候 、 受 管 於 世 俗 小 學 之 下 、 也 是 如 此 。及 至 時 候 滿 足 、 　 神 就 差 遣 他 的 兒 子 、 為 女 子 所 生 、 且 生 在 律 法 以 下 、要 把 律 法 以 下 的 人 贖 出 來 、 叫 我 們 得 著 兒 子 的 名 分 。你 們 既 為 兒 子 、 　 神 就 差 他 兒 子 的 靈 、 進 入 你 們 </a:t>
            </a:r>
            <a:r>
              <a:rPr lang="en-US" altLang="zh-TW" b="1" smtClean="0">
                <a:solidFill>
                  <a:srgbClr val="6600FF"/>
                </a:solidFill>
                <a:ea typeface="PMingLiU" pitchFamily="18" charset="-120"/>
              </a:rPr>
              <a:t>〔 </a:t>
            </a:r>
            <a:r>
              <a:rPr lang="zh-TW" altLang="en-US" b="1" smtClean="0">
                <a:solidFill>
                  <a:srgbClr val="6600FF"/>
                </a:solidFill>
                <a:ea typeface="PMingLiU" pitchFamily="18" charset="-120"/>
              </a:rPr>
              <a:t>原 文 作 我 們 </a:t>
            </a:r>
            <a:r>
              <a:rPr lang="en-US" altLang="zh-TW" b="1" smtClean="0">
                <a:solidFill>
                  <a:srgbClr val="6600FF"/>
                </a:solidFill>
                <a:ea typeface="PMingLiU" pitchFamily="18" charset="-120"/>
              </a:rPr>
              <a:t>〕 </a:t>
            </a:r>
            <a:r>
              <a:rPr lang="zh-TW" altLang="en-US" b="1" smtClean="0">
                <a:solidFill>
                  <a:srgbClr val="6600FF"/>
                </a:solidFill>
                <a:ea typeface="PMingLiU" pitchFamily="18" charset="-120"/>
              </a:rPr>
              <a:t>的 心 、 呼 叫 阿 爸 、 父 。可 見 、 從 此 以 後 、 你 不 是 奴 僕 、 乃 是 兒 子 了 ． 既 是 兒 子 、 就 靠 著 　 神 為 後 嗣 。</a:t>
            </a:r>
            <a:endParaRPr lang="en-US" altLang="en-US" b="1" smtClean="0">
              <a:solidFill>
                <a:srgbClr val="6600FF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IMG_1171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838200"/>
            <a:ext cx="8077200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Prince William Says Son George Will Be 'Bouncing Around Like a Rabbit' on Christmas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457200"/>
            <a:ext cx="6096000" cy="609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 eaLnBrk="1" hangingPunct="1"/>
            <a:r>
              <a:rPr lang="zh-TW" altLang="en-US" sz="4800" b="1" smtClean="0">
                <a:ea typeface="PMingLiU" pitchFamily="18" charset="-120"/>
              </a:rPr>
              <a:t>過去</a:t>
            </a:r>
            <a:r>
              <a:rPr lang="zh-CN" altLang="en-US" sz="4800" b="1" smtClean="0">
                <a:ea typeface="SimSun" panose="02010600030101010101" pitchFamily="2" charset="-122"/>
              </a:rPr>
              <a:t>在</a:t>
            </a:r>
            <a:r>
              <a:rPr lang="zh-TW" altLang="en-US" sz="4800" b="1" smtClean="0">
                <a:ea typeface="PMingLiU" pitchFamily="18" charset="-120"/>
              </a:rPr>
              <a:t>律法之下，有如孩童</a:t>
            </a:r>
            <a:r>
              <a:rPr lang="zh-TW" altLang="zh-CN" sz="4800" b="1" smtClean="0">
                <a:ea typeface="PMingLiU" pitchFamily="18" charset="-120"/>
              </a:rPr>
              <a:t/>
            </a:r>
            <a:br>
              <a:rPr lang="zh-TW" altLang="zh-CN" sz="4800" b="1" smtClean="0">
                <a:ea typeface="PMingLiU" pitchFamily="18" charset="-120"/>
              </a:rPr>
            </a:br>
            <a:r>
              <a:rPr lang="zh-TW" altLang="en-US" sz="4800" b="1" smtClean="0">
                <a:ea typeface="PMingLiU" pitchFamily="18" charset="-120"/>
              </a:rPr>
              <a:t>在管家和師傅的照管之下</a:t>
            </a:r>
            <a:r>
              <a:rPr lang="zh-TW" altLang="en-US" smtClean="0">
                <a:ea typeface="PMingLiU" pitchFamily="18" charset="-120"/>
              </a:rPr>
              <a:t> </a:t>
            </a:r>
            <a:endParaRPr lang="en-US" alt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352800"/>
            <a:ext cx="7772400" cy="2849563"/>
          </a:xfrm>
        </p:spPr>
        <p:txBody>
          <a:bodyPr/>
          <a:lstStyle/>
          <a:p>
            <a:pPr marL="609600" indent="-609600" eaLnBrk="1" hangingPunct="1"/>
            <a:r>
              <a:rPr lang="zh-CN" altLang="en-US" sz="3600" smtClean="0">
                <a:ea typeface="SimSun" panose="02010600030101010101" pitchFamily="2" charset="-122"/>
              </a:rPr>
              <a:t>作孩童</a:t>
            </a:r>
            <a:r>
              <a:rPr lang="zh-TW" altLang="en-US" sz="3600" smtClean="0">
                <a:ea typeface="PMingLiU" pitchFamily="18" charset="-120"/>
              </a:rPr>
              <a:t>時</a:t>
            </a:r>
            <a:r>
              <a:rPr lang="zh-CN" altLang="en-US" sz="3600" smtClean="0">
                <a:ea typeface="SimSun" panose="02010600030101010101" pitchFamily="2" charset="-122"/>
              </a:rPr>
              <a:t>，</a:t>
            </a:r>
            <a:r>
              <a:rPr lang="zh-CN" altLang="en-US" sz="3600" smtClean="0">
                <a:ea typeface="PMingLiU" pitchFamily="18" charset="-120"/>
              </a:rPr>
              <a:t>與</a:t>
            </a:r>
            <a:r>
              <a:rPr lang="zh-CN" altLang="en-US" sz="3600" smtClean="0">
                <a:ea typeface="SimSun" panose="02010600030101010101" pitchFamily="2" charset="-122"/>
              </a:rPr>
              <a:t>奴僕毫</a:t>
            </a:r>
            <a:r>
              <a:rPr lang="zh-CN" altLang="en-US" sz="3600" smtClean="0">
                <a:ea typeface="PMingLiU" pitchFamily="18" charset="-120"/>
              </a:rPr>
              <a:t>無</a:t>
            </a:r>
            <a:r>
              <a:rPr lang="zh-CN" altLang="en-US" sz="3600" smtClean="0">
                <a:ea typeface="SimSun" panose="02010600030101010101" pitchFamily="2" charset="-122"/>
              </a:rPr>
              <a:t>分别</a:t>
            </a:r>
            <a:r>
              <a:rPr lang="en-US" altLang="zh-CN" sz="3600" smtClean="0">
                <a:ea typeface="SimSun" panose="02010600030101010101" pitchFamily="2" charset="-122"/>
              </a:rPr>
              <a:t> </a:t>
            </a:r>
          </a:p>
          <a:p>
            <a:pPr marL="609600" indent="-609600" eaLnBrk="1" hangingPunct="1">
              <a:buFontTx/>
              <a:buNone/>
            </a:pPr>
            <a:endParaRPr lang="en-US" altLang="zh-CN" sz="3600" smtClean="0">
              <a:ea typeface="SimSun" panose="02010600030101010101" pitchFamily="2" charset="-122"/>
            </a:endParaRPr>
          </a:p>
          <a:p>
            <a:pPr marL="609600" indent="-609600" eaLnBrk="1" hangingPunct="1"/>
            <a:r>
              <a:rPr lang="zh-TW" altLang="en-US" sz="3600" smtClean="0">
                <a:ea typeface="SimSun" panose="02010600030101010101" pitchFamily="2" charset="-122"/>
              </a:rPr>
              <a:t>在</a:t>
            </a:r>
            <a:r>
              <a:rPr lang="zh-TW" altLang="en-US" sz="3600" smtClean="0">
                <a:ea typeface="PMingLiU" pitchFamily="18" charset="-120"/>
              </a:rPr>
              <a:t>時</a:t>
            </a:r>
            <a:r>
              <a:rPr lang="zh-TW" altLang="en-US" sz="3600" smtClean="0">
                <a:ea typeface="SimSun" panose="02010600030101010101" pitchFamily="2" charset="-122"/>
              </a:rPr>
              <a:t>候未到前</a:t>
            </a:r>
            <a:r>
              <a:rPr lang="zh-CN" altLang="en-US" sz="3600" smtClean="0">
                <a:ea typeface="SimSun" panose="02010600030101010101" pitchFamily="2" charset="-122"/>
              </a:rPr>
              <a:t>，受律法的管束</a:t>
            </a:r>
            <a:r>
              <a:rPr lang="zh-TW" altLang="en-US" sz="3600" smtClean="0">
                <a:ea typeface="PMingLiU" pitchFamily="18" charset="-120"/>
              </a:rPr>
              <a:t>  </a:t>
            </a:r>
            <a:endParaRPr lang="zh-CN" altLang="zh-TW" sz="3600" smtClean="0">
              <a:ea typeface="PMingLiU" pitchFamily="18" charset="-120"/>
            </a:endParaRPr>
          </a:p>
          <a:p>
            <a:pPr marL="609600" indent="-609600" eaLnBrk="1" hangingPunct="1">
              <a:buFontTx/>
              <a:buNone/>
            </a:pPr>
            <a:r>
              <a:rPr lang="en-US" altLang="zh-TW" sz="3600" smtClean="0">
                <a:ea typeface="PMingLiU" pitchFamily="18" charset="-120"/>
              </a:rPr>
              <a:t>     </a:t>
            </a:r>
            <a:endParaRPr lang="zh-CN" altLang="en-US" sz="3600" smtClean="0">
              <a:ea typeface="SimSun" panose="02010600030101010101" pitchFamily="2" charset="-122"/>
            </a:endParaRPr>
          </a:p>
          <a:p>
            <a:pPr marL="609600" indent="-609600" eaLnBrk="1" hangingPunct="1"/>
            <a:endParaRPr lang="zh-CN" altLang="en-US" sz="3600" smtClean="0"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ea typeface="PMingLiU" pitchFamily="18" charset="-120"/>
              </a:rPr>
              <a:t>從律法以下被</a:t>
            </a:r>
            <a:r>
              <a:rPr lang="zh-TW" altLang="en-US" sz="4000" smtClean="0">
                <a:ea typeface="PMingLiU" pitchFamily="18" charset="-120"/>
              </a:rPr>
              <a:t>贖</a:t>
            </a:r>
            <a:r>
              <a:rPr lang="zh-TW" altLang="en-US" sz="4000" b="1" smtClean="0">
                <a:ea typeface="PMingLiU" pitchFamily="18" charset="-120"/>
              </a:rPr>
              <a:t>出，得兒子的名分</a:t>
            </a:r>
            <a:r>
              <a:rPr lang="zh-TW" altLang="en-US" sz="4000" smtClean="0">
                <a:ea typeface="PMingLiU" pitchFamily="18" charset="-120"/>
              </a:rPr>
              <a:t> </a:t>
            </a:r>
            <a:endParaRPr lang="en-US" altLang="en-US" sz="40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49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西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1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16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萬 有 都 是 靠 他 造 的 、 無 論 是 天 上 的 、 地 上 的 、 能 看 見 的 、 不 能 看 見 的 、 或 是 有 位 的 、 主 治 的 、 執 政 的 、掌 權 的 、 一 概 都 是 藉 著 他 造 的 、 又 是 為 他 造 的 ．</a:t>
            </a:r>
            <a:endParaRPr lang="zh-TW" altLang="zh-CN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TW" altLang="en-US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约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1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14</a:t>
            </a:r>
            <a:r>
              <a:rPr lang="en-US" altLang="zh-CN" sz="20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道成了肉身、 住 在 我 們 中 間 、 充 充 滿 滿 的 有 恩 典 有 真 理 。 我 們 也 見 過 他 的 榮 光 、 正 是 父 獨 生 子 的 榮 光</a:t>
            </a:r>
            <a:endParaRPr lang="zh-TW" altLang="zh-CN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TW" altLang="zh-CN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提前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2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5 </a:t>
            </a:r>
            <a:r>
              <a:rPr lang="en-US" altLang="zh-CN" sz="20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因 為 只 有 一 位 　 神 、 在 　 神 和 人 中 間 、 只 有 一 位 中 保 、 乃 是 降 世 為 人 的 基 督 耶 穌 </a:t>
            </a:r>
            <a:endParaRPr lang="zh-TW" altLang="zh-CN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TW" altLang="zh-CN" sz="2000" smtClean="0">
              <a:solidFill>
                <a:srgbClr val="6600FF"/>
              </a:solidFill>
              <a:ea typeface="PMingLiU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徒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4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000" smtClean="0">
                <a:solidFill>
                  <a:srgbClr val="6600FF"/>
                </a:solidFill>
                <a:ea typeface="PMingLiU" pitchFamily="18" charset="-120"/>
              </a:rPr>
              <a:t>12 </a:t>
            </a:r>
            <a:r>
              <a:rPr lang="en-US" altLang="zh-CN" sz="20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000" smtClean="0">
                <a:solidFill>
                  <a:srgbClr val="6600FF"/>
                </a:solidFill>
                <a:ea typeface="PMingLiU" pitchFamily="18" charset="-120"/>
              </a:rPr>
              <a:t>除 他 以 外 、 別 無 拯 救 ． 因 為 在 天 下 人 間 、 沒 有 賜 下 別 的 名 、 我 們 可 以 靠 著 得 救 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"/>
            <a:ext cx="8229600" cy="650716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zh-TW" altLang="en-US" b="1" smtClean="0">
                <a:ea typeface="PMingLiU" pitchFamily="18" charset="-120"/>
              </a:rPr>
              <a:t>聖靈與我們的心同證，</a:t>
            </a:r>
            <a:r>
              <a:rPr lang="zh-CN" altLang="en-US" b="1" smtClean="0">
                <a:ea typeface="PMingLiU" pitchFamily="18" charset="-120"/>
              </a:rPr>
              <a:t>我們</a:t>
            </a:r>
            <a:r>
              <a:rPr lang="zh-CN" altLang="en-US" b="1" smtClean="0">
                <a:ea typeface="SimSun" panose="02010600030101010101" pitchFamily="2" charset="-122"/>
              </a:rPr>
              <a:t>是上帝</a:t>
            </a:r>
            <a:r>
              <a:rPr lang="zh-CN" altLang="en-US" b="1" smtClean="0">
                <a:ea typeface="PMingLiU" pitchFamily="18" charset="-120"/>
              </a:rPr>
              <a:t>的兒女</a:t>
            </a:r>
            <a:endParaRPr lang="en-US" altLang="zh-CN" smtClean="0">
              <a:ea typeface="SimSun" panose="02010600030101010101" pitchFamily="2" charset="-122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en-US" altLang="zh-CN" smtClean="0">
              <a:ea typeface="SimSun" panose="02010600030101010101" pitchFamily="2" charset="-122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zh-TW" altLang="zh-CN" sz="2400" smtClean="0">
              <a:ea typeface="PMingLiU" pitchFamily="18" charset="-12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加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3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27</a:t>
            </a:r>
            <a:r>
              <a:rPr lang="en-US" altLang="zh-CN" sz="24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如今 們 受 洗 歸 入 基 督 的 、 都 是 披 戴 基 督 了 </a:t>
            </a:r>
            <a:endParaRPr lang="zh-TW" altLang="zh-CN" sz="2400" smtClean="0">
              <a:solidFill>
                <a:srgbClr val="6600FF"/>
              </a:solidFill>
              <a:ea typeface="PMingLiU" pitchFamily="18" charset="-12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羅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8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1-2</a:t>
            </a:r>
            <a:r>
              <a:rPr lang="en-US" altLang="zh-CN" sz="24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如 今 那 些 在 基 督 耶 穌 裡 的 、 就 不 定 罪 了 。因 為 賜 生 命 聖 靈 的 律 、 在 基 督 耶 穌 裡 釋 放 了 我 、 使 我 脫 離 罪 和 死 的 律 了 </a:t>
            </a:r>
            <a:endParaRPr lang="zh-TW" altLang="zh-CN" sz="2400" smtClean="0">
              <a:solidFill>
                <a:srgbClr val="6600FF"/>
              </a:solidFill>
              <a:ea typeface="PMingLiU" pitchFamily="18" charset="-12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zh-CN" altLang="en-US" sz="2400" smtClean="0">
                <a:solidFill>
                  <a:srgbClr val="6600FF"/>
                </a:solidFill>
                <a:ea typeface="SimSun" panose="02010600030101010101" pitchFamily="2" charset="-122"/>
              </a:rPr>
              <a:t>羅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15-17a</a:t>
            </a:r>
            <a:r>
              <a:rPr lang="en-US" altLang="zh-CN" sz="24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你 們 所 受 的 不 是 奴 僕 的 心 、 仍 舊 害 怕 ． 所 受 的 乃 是 兒 子 的 心 、 因 此 我 們 呼 叫 阿 爸 、 父 。聖 靈 與 我 們 的 心 同 證 我 們 是 　 神 的 兒 女 ．</a:t>
            </a:r>
            <a:b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</a:b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既 是 兒 女 、 便 是 後 嗣 、 就 是 　 神 的 後 嗣 、 和 基 督 同 作 後 嗣 </a:t>
            </a:r>
            <a:endParaRPr lang="zh-TW" altLang="zh-CN" sz="2400" smtClean="0">
              <a:solidFill>
                <a:srgbClr val="6600FF"/>
              </a:solidFill>
              <a:ea typeface="PMingLiU" pitchFamily="18" charset="-12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6600FF"/>
                </a:solidFill>
                <a:ea typeface="PMingLiU" pitchFamily="18" charset="-120"/>
              </a:rPr>
              <a:t>加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3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z="2400" smtClean="0">
                <a:solidFill>
                  <a:srgbClr val="6600FF"/>
                </a:solidFill>
                <a:ea typeface="PMingLiU" pitchFamily="18" charset="-120"/>
              </a:rPr>
              <a:t>29 </a:t>
            </a:r>
            <a:r>
              <a:rPr lang="en-US" altLang="zh-CN" sz="2400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z="2400" smtClean="0">
                <a:solidFill>
                  <a:srgbClr val="6600FF"/>
                </a:solidFill>
                <a:ea typeface="PMingLiU" pitchFamily="18" charset="-120"/>
              </a:rPr>
              <a:t>你 們 既 屬 乎 基 督 、 就 是 亞 伯 拉 罕 的 後 裔 、 是 照 著 應 許 承 受 產 業 的 了 。 </a:t>
            </a:r>
            <a:endParaRPr lang="en-US" altLang="en-US" sz="2400" smtClean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486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  加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4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：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6-7-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你 們 既 為 </a:t>
            </a:r>
            <a:r>
              <a:rPr lang="zh-CN" altLang="en-US" b="1" u="sng" smtClean="0">
                <a:solidFill>
                  <a:srgbClr val="6600FF"/>
                </a:solidFill>
                <a:ea typeface="SimSun" panose="02010600030101010101" pitchFamily="2" charset="-122"/>
              </a:rPr>
              <a:t>兒 子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、 　 神 就 差 他 </a:t>
            </a:r>
            <a:r>
              <a:rPr lang="zh-CN" altLang="en-US" b="1" u="sng" smtClean="0">
                <a:solidFill>
                  <a:srgbClr val="6600FF"/>
                </a:solidFill>
                <a:ea typeface="SimSun" panose="02010600030101010101" pitchFamily="2" charset="-122"/>
              </a:rPr>
              <a:t>兒 子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的 靈 、 進 入 你 們 </a:t>
            </a:r>
            <a:r>
              <a:rPr lang="en-US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〔 原 文 作 我 們 〕 的 心 、 呼 叫 阿 爸 、 父 。 可 見 、 從 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此 以 後 、 你 不 是 奴 僕 、 乃 是 </a:t>
            </a:r>
            <a:r>
              <a:rPr lang="zh-TW" altLang="en-US" b="1" u="sng" smtClean="0">
                <a:solidFill>
                  <a:srgbClr val="6600FF"/>
                </a:solidFill>
                <a:ea typeface="SimSun" panose="02010600030101010101" pitchFamily="2" charset="-122"/>
              </a:rPr>
              <a:t>兒 子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了 ． 既 是 </a:t>
            </a:r>
            <a:r>
              <a:rPr lang="zh-TW" altLang="en-US" b="1" u="sng" smtClean="0">
                <a:solidFill>
                  <a:srgbClr val="6600FF"/>
                </a:solidFill>
                <a:ea typeface="SimSun" panose="02010600030101010101" pitchFamily="2" charset="-122"/>
              </a:rPr>
              <a:t>兒 子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、 就 靠 著 　 神 為 後 嗣</a:t>
            </a:r>
            <a:r>
              <a:rPr lang="zh-TW" altLang="en-US" smtClean="0">
                <a:ea typeface="SimSun" panose="02010600030101010101" pitchFamily="2" charset="-122"/>
              </a:rPr>
              <a:t> 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。</a:t>
            </a:r>
            <a:endParaRPr lang="zh-CN" altLang="zh-TW" smtClean="0">
              <a:solidFill>
                <a:srgbClr val="6600FF"/>
              </a:solidFill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zh-CN" altLang="en-US" smtClean="0">
              <a:solidFill>
                <a:srgbClr val="6600FF"/>
              </a:solidFill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zh-TW" altLang="en-US" sz="3600" smtClean="0">
              <a:ea typeface="PMingLiU" pitchFamily="18" charset="-120"/>
            </a:endParaRPr>
          </a:p>
          <a:p>
            <a:pPr eaLnBrk="1" hangingPunct="1">
              <a:buFontTx/>
              <a:buNone/>
            </a:pPr>
            <a:r>
              <a:rPr lang="zh-CN" altLang="en-US" sz="3600" smtClean="0">
                <a:solidFill>
                  <a:srgbClr val="CC3300"/>
                </a:solidFill>
                <a:ea typeface="SimSun" panose="02010600030101010101" pitchFamily="2" charset="-122"/>
              </a:rPr>
              <a:t>唯有成年，</a:t>
            </a:r>
            <a:r>
              <a:rPr lang="zh-TW" altLang="en-US" sz="3600" smtClean="0">
                <a:solidFill>
                  <a:srgbClr val="CC3300"/>
                </a:solidFill>
                <a:ea typeface="SimSun" panose="02010600030101010101" pitchFamily="2" charset="-122"/>
              </a:rPr>
              <a:t>可以</a:t>
            </a:r>
            <a:r>
              <a:rPr lang="zh-TW" altLang="en-US" sz="3600" smtClean="0">
                <a:solidFill>
                  <a:srgbClr val="CC3300"/>
                </a:solidFill>
                <a:ea typeface="PMingLiU" pitchFamily="18" charset="-120"/>
              </a:rPr>
              <a:t>繼承</a:t>
            </a:r>
            <a:r>
              <a:rPr lang="zh-TW" altLang="en-US" sz="3600" smtClean="0">
                <a:solidFill>
                  <a:srgbClr val="CC3300"/>
                </a:solidFill>
                <a:ea typeface="SimSun" panose="02010600030101010101" pitchFamily="2" charset="-122"/>
              </a:rPr>
              <a:t>產業</a:t>
            </a:r>
            <a:r>
              <a:rPr lang="zh-CN" altLang="en-US" sz="3600" smtClean="0">
                <a:ea typeface="SimSun" panose="02010600030101010101" pitchFamily="2" charset="-122"/>
              </a:rPr>
              <a:t>。</a:t>
            </a:r>
            <a:endParaRPr lang="en-US" altLang="zh-CN" smtClean="0">
              <a:solidFill>
                <a:srgbClr val="6600FF"/>
              </a:solidFill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zh-CN" altLang="en-US" smtClean="0"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zh-CN" altLang="en-US" smtClean="0"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800" smtClean="0">
                <a:ea typeface="PMingLiU" pitchFamily="18" charset="-120"/>
              </a:rPr>
              <a:t>這</a:t>
            </a:r>
            <a:r>
              <a:rPr lang="zh-CN" altLang="en-US" sz="4800" smtClean="0">
                <a:ea typeface="SimSun" panose="02010600030101010101" pitchFamily="2" charset="-122"/>
              </a:rPr>
              <a:t>產業指的是什麽？</a:t>
            </a:r>
            <a:r>
              <a:rPr lang="zh-CN" altLang="en-US" smtClean="0">
                <a:ea typeface="SimSun" panose="02010600030101010101" pitchFamily="2" charset="-122"/>
              </a:rPr>
              <a:t> </a:t>
            </a:r>
            <a:endParaRPr lang="en-US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50292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路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12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：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32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 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你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們這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一小群，不要害怕， 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因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為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你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們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的父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樂</a:t>
            </a:r>
            <a:r>
              <a:rPr lang="zh-TW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意把國賜给你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們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。</a:t>
            </a:r>
          </a:p>
          <a:p>
            <a:pPr eaLnBrk="1" hangingPunct="1"/>
            <a:r>
              <a:rPr lang="zh-CN" altLang="en-US" smtClean="0">
                <a:solidFill>
                  <a:srgbClr val="6600FF"/>
                </a:solidFill>
                <a:ea typeface="PMingLiU" pitchFamily="18" charset="-120"/>
              </a:rPr>
              <a:t>路</a:t>
            </a:r>
            <a:r>
              <a:rPr lang="en-US" altLang="zh-CN" smtClean="0">
                <a:solidFill>
                  <a:srgbClr val="6600FF"/>
                </a:solidFill>
                <a:ea typeface="PMingLiU" pitchFamily="18" charset="-120"/>
              </a:rPr>
              <a:t>22</a:t>
            </a:r>
            <a:r>
              <a:rPr lang="zh-CN" altLang="en-US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CN" smtClean="0">
                <a:solidFill>
                  <a:srgbClr val="6600FF"/>
                </a:solidFill>
                <a:ea typeface="PMingLiU" pitchFamily="18" charset="-120"/>
              </a:rPr>
              <a:t>29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我 將 國 賜 給 你 們 、 正 如 我 父 賜 給 我 一 樣 。</a:t>
            </a:r>
          </a:p>
          <a:p>
            <a:pPr eaLnBrk="1" hangingPunct="1"/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彼前</a:t>
            </a:r>
            <a:r>
              <a:rPr lang="en-US" altLang="zh-TW" smtClean="0">
                <a:solidFill>
                  <a:srgbClr val="6600FF"/>
                </a:solidFill>
                <a:ea typeface="PMingLiU" pitchFamily="18" charset="-120"/>
              </a:rPr>
              <a:t>1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：</a:t>
            </a:r>
            <a:r>
              <a:rPr lang="en-US" altLang="zh-TW" smtClean="0">
                <a:solidFill>
                  <a:srgbClr val="6600FF"/>
                </a:solidFill>
                <a:ea typeface="PMingLiU" pitchFamily="18" charset="-120"/>
              </a:rPr>
              <a:t>4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-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可以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得着不 能 朽 壞 、 不 能 玷 污 、 不 能 衰 殘 、 為 你 們 存 留 在 天 上 的 基 業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。</a:t>
            </a:r>
            <a:endParaRPr lang="en-US" altLang="en-US" smtClean="0">
              <a:solidFill>
                <a:srgbClr val="6600FF"/>
              </a:solidFill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en-US" altLang="en-US" smtClean="0">
              <a:solidFill>
                <a:srgbClr val="6600FF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smtClean="0">
                <a:ea typeface="SimSun" panose="02010600030101010101" pitchFamily="2" charset="-122"/>
              </a:rPr>
              <a:t>在</a:t>
            </a:r>
            <a:r>
              <a:rPr lang="zh-TW" altLang="en-US" sz="4800" b="1" smtClean="0">
                <a:ea typeface="PMingLiU" pitchFamily="18" charset="-120"/>
              </a:rPr>
              <a:t>長</a:t>
            </a:r>
            <a:r>
              <a:rPr lang="zh-TW" altLang="en-US" sz="4800" b="1" smtClean="0">
                <a:ea typeface="SimSun" panose="02010600030101010101" pitchFamily="2" charset="-122"/>
              </a:rPr>
              <a:t>大成熟的過程中</a:t>
            </a:r>
            <a:r>
              <a:rPr lang="zh-CN" altLang="en-US" sz="4800" b="1" smtClean="0">
                <a:ea typeface="SimSun" panose="02010600030101010101" pitchFamily="2" charset="-122"/>
              </a:rPr>
              <a:t>，</a:t>
            </a:r>
            <a:br>
              <a:rPr lang="zh-CN" altLang="en-US" sz="4800" b="1" smtClean="0">
                <a:ea typeface="SimSun" panose="02010600030101010101" pitchFamily="2" charset="-122"/>
              </a:rPr>
            </a:br>
            <a:r>
              <a:rPr lang="zh-CN" altLang="en-US" sz="4800" b="1" smtClean="0">
                <a:ea typeface="SimSun" panose="02010600030101010101" pitchFamily="2" charset="-122"/>
              </a:rPr>
              <a:t>防備撒旦的詭計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819400"/>
            <a:ext cx="8229600" cy="38401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CN" altLang="en-US" smtClean="0">
              <a:solidFill>
                <a:srgbClr val="6600FF"/>
              </a:solidFill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zh-CN" altLang="en-US" sz="3600" smtClean="0">
                <a:solidFill>
                  <a:srgbClr val="6600FF"/>
                </a:solidFill>
                <a:ea typeface="SimSun" panose="02010600030101010101" pitchFamily="2" charset="-122"/>
              </a:rPr>
              <a:t>   </a:t>
            </a:r>
            <a:r>
              <a:rPr lang="zh-CN" altLang="en-US" sz="4000" smtClean="0">
                <a:solidFill>
                  <a:srgbClr val="6600FF"/>
                </a:solidFill>
                <a:ea typeface="SimSun" panose="02010600030101010101" pitchFamily="2" charset="-122"/>
              </a:rPr>
              <a:t>太</a:t>
            </a:r>
            <a:r>
              <a:rPr lang="en-US" altLang="zh-CN" sz="4000" smtClean="0">
                <a:solidFill>
                  <a:srgbClr val="6600FF"/>
                </a:solidFill>
                <a:ea typeface="SimSun" panose="02010600030101010101" pitchFamily="2" charset="-122"/>
              </a:rPr>
              <a:t>21</a:t>
            </a:r>
            <a:r>
              <a:rPr lang="zh-CN" altLang="en-US" sz="4000" smtClean="0">
                <a:solidFill>
                  <a:srgbClr val="6600FF"/>
                </a:solidFill>
                <a:ea typeface="SimSun" panose="02010600030101010101" pitchFamily="2" charset="-122"/>
              </a:rPr>
              <a:t>：</a:t>
            </a:r>
            <a:r>
              <a:rPr lang="en-US" altLang="zh-CN" sz="4000" smtClean="0">
                <a:solidFill>
                  <a:srgbClr val="6600FF"/>
                </a:solidFill>
                <a:ea typeface="SimSun" panose="02010600030101010101" pitchFamily="2" charset="-122"/>
              </a:rPr>
              <a:t>38-</a:t>
            </a:r>
            <a:r>
              <a:rPr lang="zh-CN" altLang="en-US" sz="4000" smtClean="0">
                <a:solidFill>
                  <a:srgbClr val="6600FF"/>
                </a:solidFill>
                <a:ea typeface="SimSun" panose="02010600030101010101" pitchFamily="2" charset="-122"/>
              </a:rPr>
              <a:t>不 料 、 園 戶 看 見 他 兒 子 、 就 彼 此 說 、 這 是 承 受 產 業 的 ． 來 罷 、 我 們 殺 他 、 佔 他 的 產 業 。</a:t>
            </a:r>
            <a:r>
              <a:rPr lang="zh-CN" altLang="en-US" sz="3600" smtClean="0">
                <a:solidFill>
                  <a:srgbClr val="6600FF"/>
                </a:solidFill>
                <a:ea typeface="SimSun" panose="02010600030101010101" pitchFamily="2" charset="-122"/>
              </a:rPr>
              <a:t> </a:t>
            </a:r>
            <a:endParaRPr lang="en-US" altLang="zh-CN" sz="3600" smtClean="0">
              <a:solidFill>
                <a:srgbClr val="6600FF"/>
              </a:solidFill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622925"/>
          </a:xfrm>
        </p:spPr>
        <p:txBody>
          <a:bodyPr/>
          <a:lstStyle/>
          <a:p>
            <a:pPr eaLnBrk="1" hangingPunct="1"/>
            <a:r>
              <a:rPr lang="zh-CN" altLang="en-US" sz="3600" smtClean="0">
                <a:ea typeface="SimSun" panose="02010600030101010101" pitchFamily="2" charset="-122"/>
              </a:rPr>
              <a:t>世界的誘惑 </a:t>
            </a:r>
          </a:p>
          <a:p>
            <a:pPr eaLnBrk="1" hangingPunct="1"/>
            <a:r>
              <a:rPr lang="zh-TW" altLang="en-US" smtClean="0">
                <a:ea typeface="PMingLiU" pitchFamily="18" charset="-120"/>
              </a:rPr>
              <a:t>魔鬼要来偷竊你在耶稣基督裏的真實身份</a:t>
            </a:r>
            <a:endParaRPr lang="zh-TW" altLang="zh-CN" smtClean="0">
              <a:ea typeface="PMingLiU" pitchFamily="18" charset="-120"/>
            </a:endParaRPr>
          </a:p>
          <a:p>
            <a:pPr eaLnBrk="1" hangingPunct="1"/>
            <a:r>
              <a:rPr lang="zh-CN" altLang="en-US" smtClean="0">
                <a:ea typeface="SimSun" panose="02010600030101010101" pitchFamily="2" charset="-122"/>
              </a:rPr>
              <a:t>生活中的思慮困難</a:t>
            </a:r>
          </a:p>
          <a:p>
            <a:pPr eaLnBrk="1" hangingPunct="1"/>
            <a:endParaRPr lang="zh-CN" altLang="en-US" smtClean="0">
              <a:ea typeface="SimSun" panose="02010600030101010101" pitchFamily="2" charset="-122"/>
            </a:endParaRPr>
          </a:p>
          <a:p>
            <a:pPr eaLnBrk="1" hangingPunct="1"/>
            <a:endParaRPr lang="zh-CN" altLang="en-US" smtClean="0"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zh-TW" altLang="zh-CN" smtClean="0">
                <a:ea typeface="PMingLiU" pitchFamily="18" charset="-120"/>
              </a:rPr>
              <a:t>	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詩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29</a:t>
            </a:r>
            <a:r>
              <a:rPr lang="zh-CN" altLang="en-US" smtClean="0">
                <a:solidFill>
                  <a:srgbClr val="6600FF"/>
                </a:solidFill>
                <a:ea typeface="SimSun" panose="02010600030101010101" pitchFamily="2" charset="-122"/>
              </a:rPr>
              <a:t>：</a:t>
            </a:r>
            <a:r>
              <a:rPr lang="en-US" altLang="zh-CN" smtClean="0">
                <a:solidFill>
                  <a:srgbClr val="6600FF"/>
                </a:solidFill>
                <a:ea typeface="SimSun" panose="02010600030101010101" pitchFamily="2" charset="-122"/>
              </a:rPr>
              <a:t>10-11-</a:t>
            </a:r>
            <a:r>
              <a:rPr lang="zh-TW" altLang="en-US" smtClean="0">
                <a:solidFill>
                  <a:srgbClr val="6600FF"/>
                </a:solidFill>
                <a:ea typeface="PMingLiU" pitchFamily="18" charset="-120"/>
              </a:rPr>
              <a:t>洪 水 泛 濫 之 時 、 耶 和 華 坐 著王 ． 耶 和 華 坐 著 為 王 、 直 到 永 遠 。耶 和 華 必 賜 力 量 給 他 的 百 姓 ． 耶 和 華 必 賜 平 安 的 福 給 他 的 百 姓 。 </a:t>
            </a:r>
            <a:endParaRPr lang="en-US" altLang="zh-TW" smtClean="0">
              <a:solidFill>
                <a:srgbClr val="6600FF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MG_1297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81000"/>
            <a:ext cx="8534400" cy="601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596</Words>
  <Application>Microsoft Office PowerPoint</Application>
  <PresentationFormat>On-screen Show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PMingLiU</vt:lpstr>
      <vt:lpstr>SimSun</vt:lpstr>
      <vt:lpstr>Default Design</vt:lpstr>
      <vt:lpstr>PowerPoint Presentation</vt:lpstr>
      <vt:lpstr>PowerPoint Presentation</vt:lpstr>
      <vt:lpstr>PowerPoint Presentation</vt:lpstr>
      <vt:lpstr>過去在律法之下，有如孩童 在管家和師傅的照管之下 </vt:lpstr>
      <vt:lpstr>從律法以下被贖出，得兒子的名分 </vt:lpstr>
      <vt:lpstr>PowerPoint Presentation</vt:lpstr>
      <vt:lpstr>PowerPoint Presentation</vt:lpstr>
      <vt:lpstr>這產業指的是什麽？ </vt:lpstr>
      <vt:lpstr>在長大成熟的過程中， 防備撒旦的詭計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長大成熟，承接產業</dc:title>
  <dc:creator>victoryinchrist2015@outlook.com</dc:creator>
  <cp:lastModifiedBy>Alfred Chen</cp:lastModifiedBy>
  <cp:revision>28</cp:revision>
  <dcterms:created xsi:type="dcterms:W3CDTF">2017-11-10T04:21:21Z</dcterms:created>
  <dcterms:modified xsi:type="dcterms:W3CDTF">2017-11-23T21:52:41Z</dcterms:modified>
</cp:coreProperties>
</file>